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7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</p:sldIdLst>
  <p:sldSz cx="10680700" cy="75565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146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12/20/2017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12/20/2017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342900"/>
            <a:ext cx="9156700" cy="68707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2222500" y="2222500"/>
            <a:ext cx="6565900" cy="546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300"/>
              </a:lnSpc>
              <a:tabLst/>
            </a:pPr>
            <a:r>
              <a:rPr lang="en-US" altLang="zh-CN" sz="4401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건설현장</a:t>
            </a:r>
            <a:r>
              <a:rPr lang="en-US" altLang="zh-CN" sz="440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401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안전관리제도</a:t>
            </a:r>
            <a:r>
              <a:rPr lang="en-US" altLang="zh-CN" sz="440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401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소개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3797300" y="4991100"/>
            <a:ext cx="3378200" cy="444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500"/>
              </a:lnSpc>
              <a:tabLst/>
            </a:pPr>
            <a:r>
              <a:rPr lang="en-US" altLang="zh-CN" sz="3598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한국시설안전공단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797699" y="924572"/>
            <a:ext cx="9082252" cy="6068352"/>
          </a:xfrm>
          <a:custGeom>
            <a:avLst/>
            <a:gdLst>
              <a:gd name="connsiteX0" fmla="*/ 0 w 9082252"/>
              <a:gd name="connsiteY0" fmla="*/ 6068352 h 6068352"/>
              <a:gd name="connsiteX1" fmla="*/ 9082252 w 9082252"/>
              <a:gd name="connsiteY1" fmla="*/ 6068352 h 6068352"/>
              <a:gd name="connsiteX2" fmla="*/ 9082252 w 9082252"/>
              <a:gd name="connsiteY2" fmla="*/ 0 h 6068352"/>
              <a:gd name="connsiteX3" fmla="*/ 0 w 9082252"/>
              <a:gd name="connsiteY3" fmla="*/ 0 h 6068352"/>
              <a:gd name="connsiteX4" fmla="*/ 0 w 9082252"/>
              <a:gd name="connsiteY4" fmla="*/ 6068352 h 606835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082252" h="6068352">
                <a:moveTo>
                  <a:pt x="0" y="6068352"/>
                </a:moveTo>
                <a:lnTo>
                  <a:pt x="9082252" y="6068352"/>
                </a:lnTo>
                <a:lnTo>
                  <a:pt x="9082252" y="0"/>
                </a:lnTo>
                <a:lnTo>
                  <a:pt x="0" y="0"/>
                </a:lnTo>
                <a:lnTo>
                  <a:pt x="0" y="6068352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342900"/>
            <a:ext cx="9156700" cy="68707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2019300" y="4140200"/>
            <a:ext cx="5105400" cy="406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200"/>
              </a:lnSpc>
              <a:tabLst/>
            </a:pPr>
            <a:r>
              <a:rPr lang="en-US" altLang="zh-CN" sz="3202" dirty="0" smtClean="0">
                <a:solidFill>
                  <a:srgbClr val="FFFFFF"/>
                </a:solidFill>
                <a:latin typeface="HY그래픽M" pitchFamily="18" charset="0"/>
                <a:cs typeface="HY그래픽M" pitchFamily="18" charset="0"/>
              </a:rPr>
              <a:t>Ⅱ</a:t>
            </a:r>
            <a:r>
              <a:rPr lang="en-US" altLang="zh-CN" sz="3202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32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최근</a:t>
            </a:r>
            <a:r>
              <a:rPr lang="en-US" altLang="zh-CN" sz="32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건설안전</a:t>
            </a:r>
            <a:r>
              <a:rPr lang="en-US" altLang="zh-CN" sz="32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제도</a:t>
            </a:r>
            <a:r>
              <a:rPr lang="en-US" altLang="zh-CN" sz="32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변경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1968500" y="2552700"/>
            <a:ext cx="3289300" cy="457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600"/>
              </a:lnSpc>
              <a:tabLst/>
            </a:pPr>
            <a:r>
              <a:rPr lang="en-US" altLang="zh-CN" sz="3202" dirty="0" smtClean="0">
                <a:solidFill>
                  <a:srgbClr val="FFFFFF"/>
                </a:solidFill>
                <a:latin typeface="HY그래픽M" pitchFamily="18" charset="0"/>
                <a:cs typeface="HY그래픽M" pitchFamily="18" charset="0"/>
              </a:rPr>
              <a:t>Ⅰ</a:t>
            </a:r>
            <a:r>
              <a:rPr lang="en-US" altLang="zh-CN" sz="32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2" dirty="0" smtClean="0">
                <a:solidFill>
                  <a:srgbClr val="FFFFFF"/>
                </a:solidFill>
                <a:latin typeface="HY그래픽M" pitchFamily="18" charset="0"/>
                <a:cs typeface="HY그래픽M" pitchFamily="18" charset="0"/>
              </a:rPr>
              <a:t>Ⅰ</a:t>
            </a:r>
            <a:r>
              <a:rPr lang="en-US" altLang="zh-CN" sz="3202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32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건설안전</a:t>
            </a:r>
            <a:r>
              <a:rPr lang="en-US" altLang="zh-CN" sz="32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정책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6362700" y="533400"/>
            <a:ext cx="3403600" cy="254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/>
            </a:pPr>
            <a:r>
              <a:rPr lang="en-US" altLang="zh-CN" sz="2002" dirty="0" smtClean="0">
                <a:solidFill>
                  <a:srgbClr val="FFFFFF"/>
                </a:solidFill>
                <a:latin typeface="HY헤드라인M" pitchFamily="18" charset="0"/>
                <a:cs typeface="HY헤드라인M" pitchFamily="18" charset="0"/>
              </a:rPr>
              <a:t>찾아가는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FFFFFF"/>
                </a:solidFill>
                <a:latin typeface="HY헤드라인M" pitchFamily="18" charset="0"/>
                <a:cs typeface="HY헤드라인M" pitchFamily="18" charset="0"/>
              </a:rPr>
              <a:t>건설안전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FFFFFF"/>
                </a:solidFill>
                <a:latin typeface="HY헤드라인M" pitchFamily="18" charset="0"/>
                <a:cs typeface="HY헤드라인M" pitchFamily="18" charset="0"/>
              </a:rPr>
              <a:t>정책설명회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797699" y="924572"/>
            <a:ext cx="9082252" cy="6068352"/>
          </a:xfrm>
          <a:custGeom>
            <a:avLst/>
            <a:gdLst>
              <a:gd name="connsiteX0" fmla="*/ 0 w 9082252"/>
              <a:gd name="connsiteY0" fmla="*/ 6068352 h 6068352"/>
              <a:gd name="connsiteX1" fmla="*/ 9082252 w 9082252"/>
              <a:gd name="connsiteY1" fmla="*/ 6068352 h 6068352"/>
              <a:gd name="connsiteX2" fmla="*/ 9082252 w 9082252"/>
              <a:gd name="connsiteY2" fmla="*/ 0 h 6068352"/>
              <a:gd name="connsiteX3" fmla="*/ 0 w 9082252"/>
              <a:gd name="connsiteY3" fmla="*/ 0 h 6068352"/>
              <a:gd name="connsiteX4" fmla="*/ 0 w 9082252"/>
              <a:gd name="connsiteY4" fmla="*/ 6068352 h 606835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082252" h="6068352">
                <a:moveTo>
                  <a:pt x="0" y="6068352"/>
                </a:moveTo>
                <a:lnTo>
                  <a:pt x="9082252" y="6068352"/>
                </a:lnTo>
                <a:lnTo>
                  <a:pt x="9082252" y="0"/>
                </a:lnTo>
                <a:lnTo>
                  <a:pt x="0" y="0"/>
                </a:lnTo>
                <a:lnTo>
                  <a:pt x="0" y="6068352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Freeform 3"/>
          <p:cNvSpPr/>
          <p:nvPr/>
        </p:nvSpPr>
        <p:spPr>
          <a:xfrm>
            <a:off x="3979379" y="4175036"/>
            <a:ext cx="89814" cy="97485"/>
          </a:xfrm>
          <a:custGeom>
            <a:avLst/>
            <a:gdLst>
              <a:gd name="connsiteX0" fmla="*/ 0 w 89814"/>
              <a:gd name="connsiteY0" fmla="*/ 0 h 97485"/>
              <a:gd name="connsiteX1" fmla="*/ 89814 w 89814"/>
              <a:gd name="connsiteY1" fmla="*/ 0 h 97485"/>
              <a:gd name="connsiteX2" fmla="*/ 89814 w 89814"/>
              <a:gd name="connsiteY2" fmla="*/ 97485 h 97485"/>
              <a:gd name="connsiteX3" fmla="*/ 0 w 89814"/>
              <a:gd name="connsiteY3" fmla="*/ 97485 h 97485"/>
              <a:gd name="connsiteX4" fmla="*/ 0 w 89814"/>
              <a:gd name="connsiteY4" fmla="*/ 0 h 9748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9814" h="97485">
                <a:moveTo>
                  <a:pt x="0" y="0"/>
                </a:moveTo>
                <a:lnTo>
                  <a:pt x="89814" y="0"/>
                </a:lnTo>
                <a:lnTo>
                  <a:pt x="89814" y="97485"/>
                </a:lnTo>
                <a:lnTo>
                  <a:pt x="0" y="97485"/>
                </a:lnTo>
                <a:lnTo>
                  <a:pt x="0" y="0"/>
                </a:lnTo>
              </a:path>
            </a:pathLst>
          </a:custGeom>
          <a:solidFill>
            <a:srgbClr val="333399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Freeform 3"/>
          <p:cNvSpPr/>
          <p:nvPr/>
        </p:nvSpPr>
        <p:spPr>
          <a:xfrm>
            <a:off x="3644468" y="3815562"/>
            <a:ext cx="88290" cy="476758"/>
          </a:xfrm>
          <a:custGeom>
            <a:avLst/>
            <a:gdLst>
              <a:gd name="connsiteX0" fmla="*/ 0 w 88290"/>
              <a:gd name="connsiteY0" fmla="*/ 0 h 476758"/>
              <a:gd name="connsiteX1" fmla="*/ 88290 w 88290"/>
              <a:gd name="connsiteY1" fmla="*/ 0 h 476758"/>
              <a:gd name="connsiteX2" fmla="*/ 88290 w 88290"/>
              <a:gd name="connsiteY2" fmla="*/ 476758 h 476758"/>
              <a:gd name="connsiteX3" fmla="*/ 0 w 88290"/>
              <a:gd name="connsiteY3" fmla="*/ 476758 h 476758"/>
              <a:gd name="connsiteX4" fmla="*/ 0 w 88290"/>
              <a:gd name="connsiteY4" fmla="*/ 0 h 47675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8290" h="476758">
                <a:moveTo>
                  <a:pt x="0" y="0"/>
                </a:moveTo>
                <a:lnTo>
                  <a:pt x="88290" y="0"/>
                </a:lnTo>
                <a:lnTo>
                  <a:pt x="88290" y="476758"/>
                </a:lnTo>
                <a:lnTo>
                  <a:pt x="0" y="476758"/>
                </a:lnTo>
                <a:lnTo>
                  <a:pt x="0" y="0"/>
                </a:lnTo>
              </a:path>
            </a:pathLst>
          </a:custGeom>
          <a:solidFill>
            <a:srgbClr val="333399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342900"/>
            <a:ext cx="9156700" cy="68707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6362700" y="533400"/>
            <a:ext cx="3403600" cy="254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/>
            </a:pPr>
            <a:r>
              <a:rPr lang="en-US" altLang="zh-CN" sz="2002" dirty="0" smtClean="0">
                <a:solidFill>
                  <a:srgbClr val="FFFFFF"/>
                </a:solidFill>
                <a:latin typeface="HY헤드라인M" pitchFamily="18" charset="0"/>
                <a:cs typeface="HY헤드라인M" pitchFamily="18" charset="0"/>
              </a:rPr>
              <a:t>찾아가는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FFFFFF"/>
                </a:solidFill>
                <a:latin typeface="HY헤드라인M" pitchFamily="18" charset="0"/>
                <a:cs typeface="HY헤드라인M" pitchFamily="18" charset="0"/>
              </a:rPr>
              <a:t>건설안전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FFFFFF"/>
                </a:solidFill>
                <a:latin typeface="HY헤드라인M" pitchFamily="18" charset="0"/>
                <a:cs typeface="HY헤드라인M" pitchFamily="18" charset="0"/>
              </a:rPr>
              <a:t>정책설명회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802271" y="958075"/>
            <a:ext cx="9082252" cy="5856630"/>
          </a:xfrm>
          <a:custGeom>
            <a:avLst/>
            <a:gdLst>
              <a:gd name="connsiteX0" fmla="*/ 0 w 9082252"/>
              <a:gd name="connsiteY0" fmla="*/ 5856630 h 5856630"/>
              <a:gd name="connsiteX1" fmla="*/ 9082252 w 9082252"/>
              <a:gd name="connsiteY1" fmla="*/ 5856630 h 5856630"/>
              <a:gd name="connsiteX2" fmla="*/ 9082252 w 9082252"/>
              <a:gd name="connsiteY2" fmla="*/ 0 h 5856630"/>
              <a:gd name="connsiteX3" fmla="*/ 0 w 9082252"/>
              <a:gd name="connsiteY3" fmla="*/ 0 h 5856630"/>
              <a:gd name="connsiteX4" fmla="*/ 0 w 9082252"/>
              <a:gd name="connsiteY4" fmla="*/ 5856630 h 585663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082252" h="5856630">
                <a:moveTo>
                  <a:pt x="0" y="5856630"/>
                </a:moveTo>
                <a:lnTo>
                  <a:pt x="9082252" y="5856630"/>
                </a:lnTo>
                <a:lnTo>
                  <a:pt x="9082252" y="0"/>
                </a:lnTo>
                <a:lnTo>
                  <a:pt x="0" y="0"/>
                </a:lnTo>
                <a:lnTo>
                  <a:pt x="0" y="585663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Freeform 3"/>
          <p:cNvSpPr/>
          <p:nvPr/>
        </p:nvSpPr>
        <p:spPr>
          <a:xfrm>
            <a:off x="7267626" y="2939745"/>
            <a:ext cx="313601" cy="144691"/>
          </a:xfrm>
          <a:custGeom>
            <a:avLst/>
            <a:gdLst>
              <a:gd name="connsiteX0" fmla="*/ 0 w 313601"/>
              <a:gd name="connsiteY0" fmla="*/ 35026 h 144691"/>
              <a:gd name="connsiteX1" fmla="*/ 240524 w 313601"/>
              <a:gd name="connsiteY1" fmla="*/ 35026 h 144691"/>
              <a:gd name="connsiteX2" fmla="*/ 240524 w 313601"/>
              <a:gd name="connsiteY2" fmla="*/ 0 h 144691"/>
              <a:gd name="connsiteX3" fmla="*/ 313601 w 313601"/>
              <a:gd name="connsiteY3" fmla="*/ 71577 h 144691"/>
              <a:gd name="connsiteX4" fmla="*/ 240524 w 313601"/>
              <a:gd name="connsiteY4" fmla="*/ 144691 h 144691"/>
              <a:gd name="connsiteX5" fmla="*/ 240524 w 313601"/>
              <a:gd name="connsiteY5" fmla="*/ 108140 h 144691"/>
              <a:gd name="connsiteX6" fmla="*/ 0 w 313601"/>
              <a:gd name="connsiteY6" fmla="*/ 108140 h 144691"/>
              <a:gd name="connsiteX7" fmla="*/ 0 w 313601"/>
              <a:gd name="connsiteY7" fmla="*/ 35026 h 14469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</a:cxnLst>
            <a:rect l="l" t="t" r="r" b="b"/>
            <a:pathLst>
              <a:path w="313601" h="144691">
                <a:moveTo>
                  <a:pt x="0" y="35026"/>
                </a:moveTo>
                <a:lnTo>
                  <a:pt x="240524" y="35026"/>
                </a:lnTo>
                <a:lnTo>
                  <a:pt x="240524" y="0"/>
                </a:lnTo>
                <a:lnTo>
                  <a:pt x="313601" y="71577"/>
                </a:lnTo>
                <a:lnTo>
                  <a:pt x="240524" y="144691"/>
                </a:lnTo>
                <a:lnTo>
                  <a:pt x="240524" y="108140"/>
                </a:lnTo>
                <a:lnTo>
                  <a:pt x="0" y="108140"/>
                </a:lnTo>
                <a:lnTo>
                  <a:pt x="0" y="35026"/>
                </a:lnTo>
              </a:path>
            </a:pathLst>
          </a:custGeom>
          <a:solidFill>
            <a:srgbClr val="FF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Freeform 3"/>
          <p:cNvSpPr/>
          <p:nvPr/>
        </p:nvSpPr>
        <p:spPr>
          <a:xfrm>
            <a:off x="1468291" y="5660904"/>
            <a:ext cx="7925269" cy="76123"/>
          </a:xfrm>
          <a:custGeom>
            <a:avLst/>
            <a:gdLst>
              <a:gd name="connsiteX0" fmla="*/ 19030 w 7925269"/>
              <a:gd name="connsiteY0" fmla="*/ 19031 h 76123"/>
              <a:gd name="connsiteX1" fmla="*/ 7906238 w 7925269"/>
              <a:gd name="connsiteY1" fmla="*/ 19031 h 7612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7925269" h="76123">
                <a:moveTo>
                  <a:pt x="19030" y="19031"/>
                </a:moveTo>
                <a:lnTo>
                  <a:pt x="7906238" y="19031"/>
                </a:lnTo>
              </a:path>
            </a:pathLst>
          </a:custGeom>
          <a:ln w="381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Freeform 3"/>
          <p:cNvSpPr/>
          <p:nvPr/>
        </p:nvSpPr>
        <p:spPr>
          <a:xfrm>
            <a:off x="8246491" y="2929077"/>
            <a:ext cx="313601" cy="144703"/>
          </a:xfrm>
          <a:custGeom>
            <a:avLst/>
            <a:gdLst>
              <a:gd name="connsiteX0" fmla="*/ 0 w 313601"/>
              <a:gd name="connsiteY0" fmla="*/ 36550 h 144703"/>
              <a:gd name="connsiteX1" fmla="*/ 240524 w 313601"/>
              <a:gd name="connsiteY1" fmla="*/ 36550 h 144703"/>
              <a:gd name="connsiteX2" fmla="*/ 240524 w 313601"/>
              <a:gd name="connsiteY2" fmla="*/ 0 h 144703"/>
              <a:gd name="connsiteX3" fmla="*/ 313601 w 313601"/>
              <a:gd name="connsiteY3" fmla="*/ 71589 h 144703"/>
              <a:gd name="connsiteX4" fmla="*/ 240524 w 313601"/>
              <a:gd name="connsiteY4" fmla="*/ 144703 h 144703"/>
              <a:gd name="connsiteX5" fmla="*/ 240524 w 313601"/>
              <a:gd name="connsiteY5" fmla="*/ 108140 h 144703"/>
              <a:gd name="connsiteX6" fmla="*/ 0 w 313601"/>
              <a:gd name="connsiteY6" fmla="*/ 108140 h 144703"/>
              <a:gd name="connsiteX7" fmla="*/ 0 w 313601"/>
              <a:gd name="connsiteY7" fmla="*/ 36550 h 14470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</a:cxnLst>
            <a:rect l="l" t="t" r="r" b="b"/>
            <a:pathLst>
              <a:path w="313601" h="144703">
                <a:moveTo>
                  <a:pt x="0" y="36550"/>
                </a:moveTo>
                <a:lnTo>
                  <a:pt x="240524" y="36550"/>
                </a:lnTo>
                <a:lnTo>
                  <a:pt x="240524" y="0"/>
                </a:lnTo>
                <a:lnTo>
                  <a:pt x="313601" y="71589"/>
                </a:lnTo>
                <a:lnTo>
                  <a:pt x="240524" y="144703"/>
                </a:lnTo>
                <a:lnTo>
                  <a:pt x="240524" y="108140"/>
                </a:lnTo>
                <a:lnTo>
                  <a:pt x="0" y="108140"/>
                </a:lnTo>
                <a:lnTo>
                  <a:pt x="0" y="36550"/>
                </a:lnTo>
              </a:path>
            </a:pathLst>
          </a:custGeom>
          <a:solidFill>
            <a:srgbClr val="FF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Freeform 3"/>
          <p:cNvSpPr/>
          <p:nvPr/>
        </p:nvSpPr>
        <p:spPr>
          <a:xfrm>
            <a:off x="6346609" y="2950400"/>
            <a:ext cx="313600" cy="144703"/>
          </a:xfrm>
          <a:custGeom>
            <a:avLst/>
            <a:gdLst>
              <a:gd name="connsiteX0" fmla="*/ 0 w 313600"/>
              <a:gd name="connsiteY0" fmla="*/ 35039 h 144703"/>
              <a:gd name="connsiteX1" fmla="*/ 240537 w 313600"/>
              <a:gd name="connsiteY1" fmla="*/ 35039 h 144703"/>
              <a:gd name="connsiteX2" fmla="*/ 240537 w 313600"/>
              <a:gd name="connsiteY2" fmla="*/ 0 h 144703"/>
              <a:gd name="connsiteX3" fmla="*/ 313601 w 313600"/>
              <a:gd name="connsiteY3" fmla="*/ 71589 h 144703"/>
              <a:gd name="connsiteX4" fmla="*/ 240537 w 313600"/>
              <a:gd name="connsiteY4" fmla="*/ 144703 h 144703"/>
              <a:gd name="connsiteX5" fmla="*/ 240537 w 313600"/>
              <a:gd name="connsiteY5" fmla="*/ 108140 h 144703"/>
              <a:gd name="connsiteX6" fmla="*/ 0 w 313600"/>
              <a:gd name="connsiteY6" fmla="*/ 108140 h 144703"/>
              <a:gd name="connsiteX7" fmla="*/ 0 w 313600"/>
              <a:gd name="connsiteY7" fmla="*/ 35039 h 14470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</a:cxnLst>
            <a:rect l="l" t="t" r="r" b="b"/>
            <a:pathLst>
              <a:path w="313600" h="144703">
                <a:moveTo>
                  <a:pt x="0" y="35039"/>
                </a:moveTo>
                <a:lnTo>
                  <a:pt x="240537" y="35039"/>
                </a:lnTo>
                <a:lnTo>
                  <a:pt x="240537" y="0"/>
                </a:lnTo>
                <a:lnTo>
                  <a:pt x="313601" y="71589"/>
                </a:lnTo>
                <a:lnTo>
                  <a:pt x="240537" y="144703"/>
                </a:lnTo>
                <a:lnTo>
                  <a:pt x="240537" y="108140"/>
                </a:lnTo>
                <a:lnTo>
                  <a:pt x="0" y="108140"/>
                </a:lnTo>
                <a:lnTo>
                  <a:pt x="0" y="35039"/>
                </a:lnTo>
              </a:path>
            </a:pathLst>
          </a:custGeom>
          <a:solidFill>
            <a:srgbClr val="FF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342900"/>
            <a:ext cx="9156700" cy="6870700"/>
          </a:xfrm>
          <a:prstGeom prst="rect">
            <a:avLst/>
          </a:prstGeom>
          <a:noFill/>
        </p:spPr>
      </p:pic>
      <p:graphicFrame>
        <p:nvGraphicFramePr>
          <p:cNvPr id="8" name="表格 4"/>
          <p:cNvGraphicFramePr>
            <a:graphicFrameLocks noGrp="1"/>
          </p:cNvGraphicFramePr>
          <p:nvPr/>
        </p:nvGraphicFramePr>
        <p:xfrm>
          <a:off x="1281811" y="2162911"/>
          <a:ext cx="8057714" cy="1247800"/>
        </p:xfrm>
        <a:graphic>
          <a:graphicData uri="http://schemas.openxmlformats.org/drawingml/2006/table">
            <a:tbl>
              <a:tblPr/>
              <a:tblGrid>
                <a:gridCol w="1540598"/>
                <a:gridCol w="863168"/>
                <a:gridCol w="934707"/>
                <a:gridCol w="934707"/>
                <a:gridCol w="934720"/>
                <a:gridCol w="936230"/>
                <a:gridCol w="1006271"/>
                <a:gridCol w="907313"/>
              </a:tblGrid>
              <a:tr h="335102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95" dirty="0" smtClean="0">
                          <a:solidFill>
                            <a:srgbClr val="000000"/>
                          </a:solidFill>
                          <a:latin typeface="HY견고딕" pitchFamily="18" charset="0"/>
                          <a:cs typeface="HY견고딕" pitchFamily="18" charset="0"/>
                        </a:rPr>
                        <a:t>년도</a:t>
                      </a:r>
                      <a:endParaRPr lang="zh-CN" altLang="en-US" sz="1595" dirty="0" smtClean="0">
                        <a:solidFill>
                          <a:srgbClr val="000000"/>
                        </a:solidFill>
                        <a:latin typeface="HY견고딕" pitchFamily="18" charset="0"/>
                        <a:cs typeface="HY견고딕" pitchFamily="18" charset="0"/>
                      </a:endParaRPr>
                    </a:p>
                  </a:txBody>
                  <a:tcPr>
                    <a:lnL w="0" cmpd="sng">
                      <a:solidFill>
                        <a:srgbClr val="000000"/>
                      </a:solidFill>
                      <a:prstDash val="soli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mpd="sng">
                      <a:solidFill>
                        <a:srgbClr val="000000"/>
                      </a:solidFill>
                      <a:prstDash val="soli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E0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95" dirty="0" smtClean="0">
                          <a:solidFill>
                            <a:srgbClr val="000000"/>
                          </a:solidFill>
                          <a:latin typeface="HY견고딕" pitchFamily="18" charset="0"/>
                          <a:cs typeface="HY견고딕" pitchFamily="18" charset="0"/>
                        </a:rPr>
                        <a:t>2010</a:t>
                      </a:r>
                      <a:endParaRPr lang="zh-CN" altLang="en-US" sz="1595" dirty="0" smtClean="0">
                        <a:solidFill>
                          <a:srgbClr val="000000"/>
                        </a:solidFill>
                        <a:latin typeface="HY견고딕" pitchFamily="18" charset="0"/>
                        <a:cs typeface="HY견고딕" pitchFamily="18" charset="0"/>
                      </a:endParaRPr>
                    </a:p>
                  </a:txBody>
                  <a:tcPr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E0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95" dirty="0" smtClean="0">
                          <a:solidFill>
                            <a:srgbClr val="000000"/>
                          </a:solidFill>
                          <a:latin typeface="HY견고딕" pitchFamily="18" charset="0"/>
                          <a:cs typeface="HY견고딕" pitchFamily="18" charset="0"/>
                        </a:rPr>
                        <a:t>2011</a:t>
                      </a:r>
                      <a:endParaRPr lang="zh-CN" altLang="en-US" sz="1595" dirty="0" smtClean="0">
                        <a:solidFill>
                          <a:srgbClr val="000000"/>
                        </a:solidFill>
                        <a:latin typeface="HY견고딕" pitchFamily="18" charset="0"/>
                        <a:cs typeface="HY견고딕" pitchFamily="18" charset="0"/>
                      </a:endParaRPr>
                    </a:p>
                  </a:txBody>
                  <a:tcPr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E0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95" dirty="0" smtClean="0">
                          <a:solidFill>
                            <a:srgbClr val="000000"/>
                          </a:solidFill>
                          <a:latin typeface="HY견고딕" pitchFamily="18" charset="0"/>
                          <a:cs typeface="HY견고딕" pitchFamily="18" charset="0"/>
                        </a:rPr>
                        <a:t>2012</a:t>
                      </a:r>
                      <a:endParaRPr lang="zh-CN" altLang="en-US" sz="1595" dirty="0" smtClean="0">
                        <a:solidFill>
                          <a:srgbClr val="000000"/>
                        </a:solidFill>
                        <a:latin typeface="HY견고딕" pitchFamily="18" charset="0"/>
                        <a:cs typeface="HY견고딕" pitchFamily="18" charset="0"/>
                      </a:endParaRPr>
                    </a:p>
                  </a:txBody>
                  <a:tcPr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E0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95" dirty="0" smtClean="0">
                          <a:solidFill>
                            <a:srgbClr val="000000"/>
                          </a:solidFill>
                          <a:latin typeface="HY견고딕" pitchFamily="18" charset="0"/>
                          <a:cs typeface="HY견고딕" pitchFamily="18" charset="0"/>
                        </a:rPr>
                        <a:t>2013</a:t>
                      </a:r>
                      <a:endParaRPr lang="zh-CN" altLang="en-US" sz="1595" dirty="0" smtClean="0">
                        <a:solidFill>
                          <a:srgbClr val="000000"/>
                        </a:solidFill>
                        <a:latin typeface="HY견고딕" pitchFamily="18" charset="0"/>
                        <a:cs typeface="HY견고딕" pitchFamily="18" charset="0"/>
                      </a:endParaRPr>
                    </a:p>
                  </a:txBody>
                  <a:tcPr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E0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95" dirty="0" smtClean="0">
                          <a:solidFill>
                            <a:srgbClr val="000000"/>
                          </a:solidFill>
                          <a:latin typeface="HY견고딕" pitchFamily="18" charset="0"/>
                          <a:cs typeface="HY견고딕" pitchFamily="18" charset="0"/>
                        </a:rPr>
                        <a:t>2014</a:t>
                      </a:r>
                      <a:endParaRPr lang="zh-CN" altLang="en-US" sz="1595" dirty="0" smtClean="0">
                        <a:solidFill>
                          <a:srgbClr val="000000"/>
                        </a:solidFill>
                        <a:latin typeface="HY견고딕" pitchFamily="18" charset="0"/>
                        <a:cs typeface="HY견고딕" pitchFamily="18" charset="0"/>
                      </a:endParaRPr>
                    </a:p>
                  </a:txBody>
                  <a:tcPr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E0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95" dirty="0" smtClean="0">
                          <a:solidFill>
                            <a:srgbClr val="000000"/>
                          </a:solidFill>
                          <a:latin typeface="HY견고딕" pitchFamily="18" charset="0"/>
                          <a:cs typeface="HY견고딕" pitchFamily="18" charset="0"/>
                        </a:rPr>
                        <a:t>2015</a:t>
                      </a:r>
                      <a:endParaRPr lang="zh-CN" altLang="en-US" sz="1595" dirty="0" smtClean="0">
                        <a:solidFill>
                          <a:srgbClr val="000000"/>
                        </a:solidFill>
                        <a:latin typeface="HY견고딕" pitchFamily="18" charset="0"/>
                        <a:cs typeface="HY견고딕" pitchFamily="18" charset="0"/>
                      </a:endParaRPr>
                    </a:p>
                  </a:txBody>
                  <a:tcPr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E0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95" dirty="0" smtClean="0">
                          <a:solidFill>
                            <a:srgbClr val="000000"/>
                          </a:solidFill>
                          <a:latin typeface="HY견고딕" pitchFamily="18" charset="0"/>
                          <a:cs typeface="HY견고딕" pitchFamily="18" charset="0"/>
                        </a:rPr>
                        <a:t>2016</a:t>
                      </a:r>
                      <a:endParaRPr lang="zh-CN" altLang="en-US" sz="1595" dirty="0" smtClean="0">
                        <a:solidFill>
                          <a:srgbClr val="000000"/>
                        </a:solidFill>
                        <a:latin typeface="HY견고딕" pitchFamily="18" charset="0"/>
                        <a:cs typeface="HY견고딕" pitchFamily="18" charset="0"/>
                      </a:endParaRPr>
                    </a:p>
                  </a:txBody>
                  <a:tcPr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mpd="sng">
                      <a:solidFill>
                        <a:srgbClr val="000000"/>
                      </a:solidFill>
                      <a:prstDash val="soli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E0E3"/>
                    </a:solidFill>
                  </a:tcPr>
                </a:tc>
              </a:tr>
              <a:tr h="335102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95" dirty="0" smtClean="0">
                          <a:solidFill>
                            <a:srgbClr val="000000"/>
                          </a:solidFill>
                          <a:latin typeface="HY견고딕" pitchFamily="18" charset="0"/>
                          <a:cs typeface="HY견고딕" pitchFamily="18" charset="0"/>
                        </a:rPr>
                        <a:t>전체산업재해율</a:t>
                      </a:r>
                      <a:endParaRPr lang="zh-CN" altLang="en-US" sz="1595" dirty="0" smtClean="0">
                        <a:solidFill>
                          <a:srgbClr val="000000"/>
                        </a:solidFill>
                        <a:latin typeface="HY견고딕" pitchFamily="18" charset="0"/>
                        <a:cs typeface="HY견고딕" pitchFamily="18" charset="0"/>
                      </a:endParaRPr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95" dirty="0" smtClean="0">
                          <a:solidFill>
                            <a:srgbClr val="000000"/>
                          </a:solidFill>
                          <a:latin typeface="HY견고딕" pitchFamily="18" charset="0"/>
                          <a:cs typeface="HY견고딕" pitchFamily="18" charset="0"/>
                        </a:rPr>
                        <a:t>0.69</a:t>
                      </a:r>
                      <a:endParaRPr lang="zh-CN" altLang="en-US" sz="1595" dirty="0" smtClean="0">
                        <a:solidFill>
                          <a:srgbClr val="000000"/>
                        </a:solidFill>
                        <a:latin typeface="HY견고딕" pitchFamily="18" charset="0"/>
                        <a:cs typeface="HY견고딕" pitchFamily="18" charset="0"/>
                      </a:endParaRPr>
                    </a:p>
                  </a:txBody>
                  <a:tcPr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95" dirty="0" smtClean="0">
                          <a:solidFill>
                            <a:srgbClr val="000000"/>
                          </a:solidFill>
                          <a:latin typeface="HY견고딕" pitchFamily="18" charset="0"/>
                          <a:cs typeface="HY견고딕" pitchFamily="18" charset="0"/>
                        </a:rPr>
                        <a:t>0.65</a:t>
                      </a:r>
                      <a:endParaRPr lang="zh-CN" altLang="en-US" sz="1595" dirty="0" smtClean="0">
                        <a:solidFill>
                          <a:srgbClr val="000000"/>
                        </a:solidFill>
                        <a:latin typeface="HY견고딕" pitchFamily="18" charset="0"/>
                        <a:cs typeface="HY견고딕" pitchFamily="18" charset="0"/>
                      </a:endParaRPr>
                    </a:p>
                  </a:txBody>
                  <a:tcPr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95" dirty="0" smtClean="0">
                          <a:solidFill>
                            <a:srgbClr val="000000"/>
                          </a:solidFill>
                          <a:latin typeface="HY견고딕" pitchFamily="18" charset="0"/>
                          <a:cs typeface="HY견고딕" pitchFamily="18" charset="0"/>
                        </a:rPr>
                        <a:t>0.59</a:t>
                      </a:r>
                      <a:endParaRPr lang="zh-CN" altLang="en-US" sz="1595" dirty="0" smtClean="0">
                        <a:solidFill>
                          <a:srgbClr val="000000"/>
                        </a:solidFill>
                        <a:latin typeface="HY견고딕" pitchFamily="18" charset="0"/>
                        <a:cs typeface="HY견고딕" pitchFamily="18" charset="0"/>
                      </a:endParaRPr>
                    </a:p>
                  </a:txBody>
                  <a:tcPr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95" dirty="0" smtClean="0">
                          <a:solidFill>
                            <a:srgbClr val="000000"/>
                          </a:solidFill>
                          <a:latin typeface="HY견고딕" pitchFamily="18" charset="0"/>
                          <a:cs typeface="HY견고딕" pitchFamily="18" charset="0"/>
                        </a:rPr>
                        <a:t>0.59</a:t>
                      </a:r>
                      <a:endParaRPr lang="zh-CN" altLang="en-US" sz="1595" dirty="0" smtClean="0">
                        <a:solidFill>
                          <a:srgbClr val="000000"/>
                        </a:solidFill>
                        <a:latin typeface="HY견고딕" pitchFamily="18" charset="0"/>
                        <a:cs typeface="HY견고딕" pitchFamily="18" charset="0"/>
                      </a:endParaRPr>
                    </a:p>
                  </a:txBody>
                  <a:tcPr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95" dirty="0" smtClean="0">
                          <a:solidFill>
                            <a:srgbClr val="000000"/>
                          </a:solidFill>
                          <a:latin typeface="HY견고딕" pitchFamily="18" charset="0"/>
                          <a:cs typeface="HY견고딕" pitchFamily="18" charset="0"/>
                        </a:rPr>
                        <a:t>0.53</a:t>
                      </a:r>
                      <a:endParaRPr lang="zh-CN" altLang="en-US" sz="1595" dirty="0" smtClean="0">
                        <a:solidFill>
                          <a:srgbClr val="000000"/>
                        </a:solidFill>
                        <a:latin typeface="HY견고딕" pitchFamily="18" charset="0"/>
                        <a:cs typeface="HY견고딕" pitchFamily="18" charset="0"/>
                      </a:endParaRPr>
                    </a:p>
                  </a:txBody>
                  <a:tcPr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95" dirty="0" smtClean="0">
                          <a:solidFill>
                            <a:srgbClr val="000000"/>
                          </a:solidFill>
                          <a:latin typeface="HY견고딕" pitchFamily="18" charset="0"/>
                          <a:cs typeface="HY견고딕" pitchFamily="18" charset="0"/>
                        </a:rPr>
                        <a:t>0.50</a:t>
                      </a:r>
                      <a:endParaRPr lang="zh-CN" altLang="en-US" sz="1595" dirty="0" smtClean="0">
                        <a:solidFill>
                          <a:srgbClr val="000000"/>
                        </a:solidFill>
                        <a:latin typeface="HY견고딕" pitchFamily="18" charset="0"/>
                        <a:cs typeface="HY견고딕" pitchFamily="18" charset="0"/>
                      </a:endParaRPr>
                    </a:p>
                  </a:txBody>
                  <a:tcPr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95" dirty="0" smtClean="0">
                          <a:solidFill>
                            <a:srgbClr val="000000"/>
                          </a:solidFill>
                          <a:latin typeface="HY견고딕" pitchFamily="18" charset="0"/>
                          <a:cs typeface="HY견고딕" pitchFamily="18" charset="0"/>
                        </a:rPr>
                        <a:t>0.49</a:t>
                      </a:r>
                      <a:endParaRPr lang="zh-CN" altLang="en-US" sz="1595" dirty="0" smtClean="0">
                        <a:solidFill>
                          <a:srgbClr val="000000"/>
                        </a:solidFill>
                        <a:latin typeface="HY견고딕" pitchFamily="18" charset="0"/>
                        <a:cs typeface="HY견고딕" pitchFamily="18" charset="0"/>
                      </a:endParaRPr>
                    </a:p>
                  </a:txBody>
                  <a:tcPr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3F4"/>
                    </a:solidFill>
                  </a:tcPr>
                </a:tc>
              </a:tr>
              <a:tr h="335102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595" dirty="0" smtClean="0">
                          <a:solidFill>
                            <a:srgbClr val="000000"/>
                          </a:solidFill>
                          <a:latin typeface="HY견고딕" pitchFamily="18" charset="0"/>
                          <a:cs typeface="HY견고딕" pitchFamily="18" charset="0"/>
                        </a:rPr>
                        <a:t>건설업재해율</a:t>
                      </a:r>
                      <a:endParaRPr lang="zh-CN" altLang="en-US" sz="1595" dirty="0" smtClean="0">
                        <a:solidFill>
                          <a:srgbClr val="000000"/>
                        </a:solidFill>
                        <a:latin typeface="HY견고딕" pitchFamily="18" charset="0"/>
                        <a:cs typeface="HY견고딕" pitchFamily="18" charset="0"/>
                      </a:endParaRPr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mpd="sng">
                      <a:solidFill>
                        <a:srgbClr val="000000"/>
                      </a:solidFill>
                      <a:prstDash val="solid"/>
                    </a:lnB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95" dirty="0" smtClean="0">
                          <a:solidFill>
                            <a:srgbClr val="000000"/>
                          </a:solidFill>
                          <a:latin typeface="HY견고딕" pitchFamily="18" charset="0"/>
                          <a:cs typeface="HY견고딕" pitchFamily="18" charset="0"/>
                        </a:rPr>
                        <a:t>0.70</a:t>
                      </a:r>
                      <a:endParaRPr lang="zh-CN" altLang="en-US" sz="1595" dirty="0" smtClean="0">
                        <a:solidFill>
                          <a:srgbClr val="000000"/>
                        </a:solidFill>
                        <a:latin typeface="HY견고딕" pitchFamily="18" charset="0"/>
                        <a:cs typeface="HY견고딕" pitchFamily="18" charset="0"/>
                      </a:endParaRPr>
                    </a:p>
                  </a:txBody>
                  <a:tcPr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95" dirty="0" smtClean="0">
                          <a:solidFill>
                            <a:srgbClr val="000000"/>
                          </a:solidFill>
                          <a:latin typeface="HY견고딕" pitchFamily="18" charset="0"/>
                          <a:cs typeface="HY견고딕" pitchFamily="18" charset="0"/>
                        </a:rPr>
                        <a:t>0.74</a:t>
                      </a:r>
                      <a:endParaRPr lang="zh-CN" altLang="en-US" sz="1595" dirty="0" smtClean="0">
                        <a:solidFill>
                          <a:srgbClr val="000000"/>
                        </a:solidFill>
                        <a:latin typeface="HY견고딕" pitchFamily="18" charset="0"/>
                        <a:cs typeface="HY견고딕" pitchFamily="18" charset="0"/>
                      </a:endParaRPr>
                    </a:p>
                  </a:txBody>
                  <a:tcPr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95" dirty="0" smtClean="0">
                          <a:solidFill>
                            <a:srgbClr val="000000"/>
                          </a:solidFill>
                          <a:latin typeface="HY견고딕" pitchFamily="18" charset="0"/>
                          <a:cs typeface="HY견고딕" pitchFamily="18" charset="0"/>
                        </a:rPr>
                        <a:t>0.84</a:t>
                      </a:r>
                      <a:endParaRPr lang="zh-CN" altLang="en-US" sz="1595" dirty="0" smtClean="0">
                        <a:solidFill>
                          <a:srgbClr val="000000"/>
                        </a:solidFill>
                        <a:latin typeface="HY견고딕" pitchFamily="18" charset="0"/>
                        <a:cs typeface="HY견고딕" pitchFamily="18" charset="0"/>
                      </a:endParaRPr>
                    </a:p>
                  </a:txBody>
                  <a:tcPr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95" dirty="0" smtClean="0">
                          <a:solidFill>
                            <a:srgbClr val="000000"/>
                          </a:solidFill>
                          <a:latin typeface="HY견고딕" pitchFamily="18" charset="0"/>
                          <a:cs typeface="HY견고딕" pitchFamily="18" charset="0"/>
                        </a:rPr>
                        <a:t>0.92</a:t>
                      </a:r>
                      <a:endParaRPr lang="zh-CN" altLang="en-US" sz="1595" dirty="0" smtClean="0">
                        <a:solidFill>
                          <a:srgbClr val="000000"/>
                        </a:solidFill>
                        <a:latin typeface="HY견고딕" pitchFamily="18" charset="0"/>
                        <a:cs typeface="HY견고딕" pitchFamily="18" charset="0"/>
                      </a:endParaRPr>
                    </a:p>
                  </a:txBody>
                  <a:tcPr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95" dirty="0" smtClean="0">
                          <a:solidFill>
                            <a:srgbClr val="000000"/>
                          </a:solidFill>
                          <a:latin typeface="HY견고딕" pitchFamily="18" charset="0"/>
                          <a:cs typeface="HY견고딕" pitchFamily="18" charset="0"/>
                        </a:rPr>
                        <a:t>0.73</a:t>
                      </a:r>
                      <a:endParaRPr lang="zh-CN" altLang="en-US" sz="1595" dirty="0" smtClean="0">
                        <a:solidFill>
                          <a:srgbClr val="000000"/>
                        </a:solidFill>
                        <a:latin typeface="HY견고딕" pitchFamily="18" charset="0"/>
                        <a:cs typeface="HY견고딕" pitchFamily="18" charset="0"/>
                      </a:endParaRPr>
                    </a:p>
                  </a:txBody>
                  <a:tcPr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95" dirty="0" smtClean="0">
                          <a:solidFill>
                            <a:srgbClr val="000000"/>
                          </a:solidFill>
                          <a:latin typeface="HY견고딕" pitchFamily="18" charset="0"/>
                          <a:cs typeface="HY견고딕" pitchFamily="18" charset="0"/>
                        </a:rPr>
                        <a:t>0.75</a:t>
                      </a:r>
                      <a:endParaRPr lang="zh-CN" altLang="en-US" sz="1595" dirty="0" smtClean="0">
                        <a:solidFill>
                          <a:srgbClr val="000000"/>
                        </a:solidFill>
                        <a:latin typeface="HY견고딕" pitchFamily="18" charset="0"/>
                        <a:cs typeface="HY견고딕" pitchFamily="18" charset="0"/>
                      </a:endParaRPr>
                    </a:p>
                  </a:txBody>
                  <a:tcPr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95" dirty="0" smtClean="0">
                          <a:solidFill>
                            <a:srgbClr val="000000"/>
                          </a:solidFill>
                          <a:latin typeface="HY견고딕" pitchFamily="18" charset="0"/>
                          <a:cs typeface="HY견고딕" pitchFamily="18" charset="0"/>
                        </a:rPr>
                        <a:t>0.84</a:t>
                      </a:r>
                      <a:endParaRPr lang="zh-CN" altLang="en-US" sz="1595" dirty="0" smtClean="0">
                        <a:solidFill>
                          <a:srgbClr val="000000"/>
                        </a:solidFill>
                        <a:latin typeface="HY견고딕" pitchFamily="18" charset="0"/>
                        <a:cs typeface="HY견고딕" pitchFamily="18" charset="0"/>
                      </a:endParaRPr>
                    </a:p>
                  </a:txBody>
                  <a:tcPr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9FA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表格 4"/>
          <p:cNvGraphicFramePr>
            <a:graphicFrameLocks noGrp="1"/>
          </p:cNvGraphicFramePr>
          <p:nvPr/>
        </p:nvGraphicFramePr>
        <p:xfrm>
          <a:off x="1493405" y="4731003"/>
          <a:ext cx="7873514" cy="948930"/>
        </p:xfrm>
        <a:graphic>
          <a:graphicData uri="http://schemas.openxmlformats.org/drawingml/2006/table">
            <a:tbl>
              <a:tblPr/>
              <a:tblGrid>
                <a:gridCol w="1309217"/>
                <a:gridCol w="1385316"/>
                <a:gridCol w="1395983"/>
                <a:gridCol w="1271156"/>
                <a:gridCol w="1269618"/>
                <a:gridCol w="1242224"/>
              </a:tblGrid>
              <a:tr h="578802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95" dirty="0" smtClean="0">
                          <a:solidFill>
                            <a:srgbClr val="000000"/>
                          </a:solidFill>
                          <a:latin typeface="HY견고딕" pitchFamily="18" charset="0"/>
                          <a:cs typeface="HY견고딕" pitchFamily="18" charset="0"/>
                        </a:rPr>
                        <a:t>사고원인</a:t>
                      </a:r>
                      <a:endParaRPr lang="zh-CN" altLang="en-US" sz="1595" dirty="0" smtClean="0">
                        <a:solidFill>
                          <a:srgbClr val="000000"/>
                        </a:solidFill>
                        <a:latin typeface="HY견고딕" pitchFamily="18" charset="0"/>
                        <a:cs typeface="HY견고딕" pitchFamily="18" charset="0"/>
                      </a:endParaRPr>
                    </a:p>
                  </a:txBody>
                  <a:tcPr>
                    <a:lnL w="0" cmpd="sng">
                      <a:solidFill>
                        <a:srgbClr val="000000"/>
                      </a:solidFill>
                      <a:prstDash val="soli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mpd="sng">
                      <a:solidFill>
                        <a:srgbClr val="000000"/>
                      </a:solidFill>
                      <a:prstDash val="soli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E0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95" dirty="0" smtClean="0">
                          <a:solidFill>
                            <a:srgbClr val="000000"/>
                          </a:solidFill>
                          <a:latin typeface="HY견고딕" pitchFamily="18" charset="0"/>
                          <a:cs typeface="HY견고딕" pitchFamily="18" charset="0"/>
                        </a:rPr>
                        <a:t>계</a:t>
                      </a:r>
                      <a:endParaRPr lang="zh-CN" altLang="en-US" sz="1595" dirty="0" smtClean="0">
                        <a:solidFill>
                          <a:srgbClr val="000000"/>
                        </a:solidFill>
                        <a:latin typeface="HY견고딕" pitchFamily="18" charset="0"/>
                        <a:cs typeface="HY견고딕" pitchFamily="18" charset="0"/>
                      </a:endParaRPr>
                    </a:p>
                  </a:txBody>
                  <a:tcPr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E0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95" dirty="0" smtClean="0">
                          <a:solidFill>
                            <a:srgbClr val="000000"/>
                          </a:solidFill>
                          <a:latin typeface="HY견고딕" pitchFamily="18" charset="0"/>
                          <a:cs typeface="HY견고딕" pitchFamily="18" charset="0"/>
                        </a:rPr>
                        <a:t>안전수칙</a:t>
                      </a:r>
                      <a:endParaRPr lang="zh-CN" altLang="en-US" sz="1595" dirty="0" smtClean="0">
                        <a:solidFill>
                          <a:srgbClr val="000000"/>
                        </a:solidFill>
                        <a:latin typeface="HY견고딕" pitchFamily="18" charset="0"/>
                        <a:cs typeface="HY견고딕" pitchFamily="18" charset="0"/>
                      </a:endParaRPr>
                    </a:p>
                    <a:p>
                      <a:pPr algn="l"/>
                      <a:r>
                        <a:rPr lang="en-US" altLang="zh-CN" sz="1595" dirty="0" smtClean="0">
                          <a:solidFill>
                            <a:srgbClr val="000000"/>
                          </a:solidFill>
                          <a:latin typeface="HY견고딕" pitchFamily="18" charset="0"/>
                          <a:cs typeface="HY견고딕" pitchFamily="18" charset="0"/>
                        </a:rPr>
                        <a:t>미준수</a:t>
                      </a:r>
                      <a:endParaRPr lang="zh-CN" altLang="en-US" sz="1595" dirty="0" smtClean="0">
                        <a:solidFill>
                          <a:srgbClr val="000000"/>
                        </a:solidFill>
                        <a:latin typeface="HY견고딕" pitchFamily="18" charset="0"/>
                        <a:cs typeface="HY견고딕" pitchFamily="18" charset="0"/>
                      </a:endParaRPr>
                    </a:p>
                  </a:txBody>
                  <a:tcPr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E0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95" dirty="0" smtClean="0">
                          <a:solidFill>
                            <a:srgbClr val="000000"/>
                          </a:solidFill>
                          <a:latin typeface="HY견고딕" pitchFamily="18" charset="0"/>
                          <a:cs typeface="HY견고딕" pitchFamily="18" charset="0"/>
                        </a:rPr>
                        <a:t>안전설비</a:t>
                      </a:r>
                      <a:endParaRPr lang="zh-CN" altLang="en-US" sz="1595" dirty="0" smtClean="0">
                        <a:solidFill>
                          <a:srgbClr val="000000"/>
                        </a:solidFill>
                        <a:latin typeface="HY견고딕" pitchFamily="18" charset="0"/>
                        <a:cs typeface="HY견고딕" pitchFamily="18" charset="0"/>
                      </a:endParaRPr>
                    </a:p>
                    <a:p>
                      <a:pPr algn="ctr"/>
                      <a:r>
                        <a:rPr lang="en-US" altLang="zh-CN" sz="1595" dirty="0" smtClean="0">
                          <a:solidFill>
                            <a:srgbClr val="000000"/>
                          </a:solidFill>
                          <a:latin typeface="HY견고딕" pitchFamily="18" charset="0"/>
                          <a:cs typeface="HY견고딕" pitchFamily="18" charset="0"/>
                        </a:rPr>
                        <a:t>결함</a:t>
                      </a:r>
                      <a:endParaRPr lang="zh-CN" altLang="en-US" sz="1595" dirty="0" smtClean="0">
                        <a:solidFill>
                          <a:srgbClr val="000000"/>
                        </a:solidFill>
                        <a:latin typeface="HY견고딕" pitchFamily="18" charset="0"/>
                        <a:cs typeface="HY견고딕" pitchFamily="18" charset="0"/>
                      </a:endParaRPr>
                    </a:p>
                  </a:txBody>
                  <a:tcPr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E0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95" dirty="0" smtClean="0">
                          <a:solidFill>
                            <a:srgbClr val="000000"/>
                          </a:solidFill>
                          <a:latin typeface="HY견고딕" pitchFamily="18" charset="0"/>
                          <a:cs typeface="HY견고딕" pitchFamily="18" charset="0"/>
                        </a:rPr>
                        <a:t>안전관리</a:t>
                      </a:r>
                      <a:endParaRPr lang="zh-CN" altLang="en-US" sz="1595" dirty="0" smtClean="0">
                        <a:solidFill>
                          <a:srgbClr val="000000"/>
                        </a:solidFill>
                        <a:latin typeface="HY견고딕" pitchFamily="18" charset="0"/>
                        <a:cs typeface="HY견고딕" pitchFamily="18" charset="0"/>
                      </a:endParaRPr>
                    </a:p>
                    <a:p>
                      <a:pPr algn="l"/>
                      <a:r>
                        <a:rPr lang="en-US" altLang="zh-CN" sz="1595" dirty="0" smtClean="0">
                          <a:solidFill>
                            <a:srgbClr val="000000"/>
                          </a:solidFill>
                          <a:latin typeface="HY견고딕" pitchFamily="18" charset="0"/>
                          <a:cs typeface="HY견고딕" pitchFamily="18" charset="0"/>
                        </a:rPr>
                        <a:t>체계미흡</a:t>
                      </a:r>
                      <a:endParaRPr lang="zh-CN" altLang="en-US" sz="1595" dirty="0" smtClean="0">
                        <a:solidFill>
                          <a:srgbClr val="000000"/>
                        </a:solidFill>
                        <a:latin typeface="HY견고딕" pitchFamily="18" charset="0"/>
                        <a:cs typeface="HY견고딕" pitchFamily="18" charset="0"/>
                      </a:endParaRPr>
                    </a:p>
                  </a:txBody>
                  <a:tcPr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E0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95" dirty="0" smtClean="0">
                          <a:solidFill>
                            <a:srgbClr val="000000"/>
                          </a:solidFill>
                          <a:latin typeface="HY견고딕" pitchFamily="18" charset="0"/>
                          <a:cs typeface="HY견고딕" pitchFamily="18" charset="0"/>
                        </a:rPr>
                        <a:t>기타</a:t>
                      </a:r>
                      <a:endParaRPr lang="zh-CN" altLang="en-US" sz="1595" dirty="0" smtClean="0">
                        <a:solidFill>
                          <a:srgbClr val="000000"/>
                        </a:solidFill>
                        <a:latin typeface="HY견고딕" pitchFamily="18" charset="0"/>
                        <a:cs typeface="HY견고딕" pitchFamily="18" charset="0"/>
                      </a:endParaRPr>
                    </a:p>
                  </a:txBody>
                  <a:tcPr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mpd="sng">
                      <a:solidFill>
                        <a:srgbClr val="000000"/>
                      </a:solidFill>
                      <a:prstDash val="soli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E0E3"/>
                    </a:solidFill>
                  </a:tcPr>
                </a:tc>
              </a:tr>
              <a:tr h="370128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95" dirty="0" smtClean="0">
                          <a:solidFill>
                            <a:srgbClr val="000000"/>
                          </a:solidFill>
                          <a:latin typeface="HY견고딕" pitchFamily="18" charset="0"/>
                          <a:cs typeface="HY견고딕" pitchFamily="18" charset="0"/>
                        </a:rPr>
                        <a:t>사망자수</a:t>
                      </a:r>
                      <a:endParaRPr lang="zh-CN" altLang="en-US" sz="1595" dirty="0" smtClean="0">
                        <a:solidFill>
                          <a:srgbClr val="000000"/>
                        </a:solidFill>
                        <a:latin typeface="HY견고딕" pitchFamily="18" charset="0"/>
                        <a:cs typeface="HY견고딕" pitchFamily="18" charset="0"/>
                      </a:endParaRPr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mpd="sng">
                      <a:solidFill>
                        <a:srgbClr val="000000"/>
                      </a:solidFill>
                      <a:prstDash val="solid"/>
                    </a:lnB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95" dirty="0" smtClean="0">
                          <a:solidFill>
                            <a:srgbClr val="000000"/>
                          </a:solidFill>
                          <a:latin typeface="HY견고딕" pitchFamily="18" charset="0"/>
                          <a:cs typeface="HY견고딕" pitchFamily="18" charset="0"/>
                        </a:rPr>
                        <a:t>387(100%)</a:t>
                      </a:r>
                      <a:endParaRPr lang="zh-CN" altLang="en-US" sz="1595" dirty="0" smtClean="0">
                        <a:solidFill>
                          <a:srgbClr val="000000"/>
                        </a:solidFill>
                        <a:latin typeface="HY견고딕" pitchFamily="18" charset="0"/>
                        <a:cs typeface="HY견고딕" pitchFamily="18" charset="0"/>
                      </a:endParaRPr>
                    </a:p>
                  </a:txBody>
                  <a:tcPr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95" dirty="0" smtClean="0">
                          <a:solidFill>
                            <a:srgbClr val="000000"/>
                          </a:solidFill>
                          <a:latin typeface="HY견고딕" pitchFamily="18" charset="0"/>
                          <a:cs typeface="HY견고딕" pitchFamily="18" charset="0"/>
                        </a:rPr>
                        <a:t>213(55%)</a:t>
                      </a:r>
                      <a:endParaRPr lang="zh-CN" altLang="en-US" sz="1595" dirty="0" smtClean="0">
                        <a:solidFill>
                          <a:srgbClr val="000000"/>
                        </a:solidFill>
                        <a:latin typeface="HY견고딕" pitchFamily="18" charset="0"/>
                        <a:cs typeface="HY견고딕" pitchFamily="18" charset="0"/>
                      </a:endParaRPr>
                    </a:p>
                  </a:txBody>
                  <a:tcPr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95" dirty="0" smtClean="0">
                          <a:solidFill>
                            <a:srgbClr val="000000"/>
                          </a:solidFill>
                          <a:latin typeface="HY견고딕" pitchFamily="18" charset="0"/>
                          <a:cs typeface="HY견고딕" pitchFamily="18" charset="0"/>
                        </a:rPr>
                        <a:t>83(21%)</a:t>
                      </a:r>
                      <a:endParaRPr lang="zh-CN" altLang="en-US" sz="1595" dirty="0" smtClean="0">
                        <a:solidFill>
                          <a:srgbClr val="000000"/>
                        </a:solidFill>
                        <a:latin typeface="HY견고딕" pitchFamily="18" charset="0"/>
                        <a:cs typeface="HY견고딕" pitchFamily="18" charset="0"/>
                      </a:endParaRPr>
                    </a:p>
                  </a:txBody>
                  <a:tcPr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95" dirty="0" smtClean="0">
                          <a:solidFill>
                            <a:srgbClr val="000000"/>
                          </a:solidFill>
                          <a:latin typeface="HY견고딕" pitchFamily="18" charset="0"/>
                          <a:cs typeface="HY견고딕" pitchFamily="18" charset="0"/>
                        </a:rPr>
                        <a:t>68(18%)</a:t>
                      </a:r>
                      <a:endParaRPr lang="zh-CN" altLang="en-US" sz="1595" dirty="0" smtClean="0">
                        <a:solidFill>
                          <a:srgbClr val="000000"/>
                        </a:solidFill>
                        <a:latin typeface="HY견고딕" pitchFamily="18" charset="0"/>
                        <a:cs typeface="HY견고딕" pitchFamily="18" charset="0"/>
                      </a:endParaRPr>
                    </a:p>
                  </a:txBody>
                  <a:tcPr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95" dirty="0" smtClean="0">
                          <a:solidFill>
                            <a:srgbClr val="000000"/>
                          </a:solidFill>
                          <a:latin typeface="HY견고딕" pitchFamily="18" charset="0"/>
                          <a:cs typeface="HY견고딕" pitchFamily="18" charset="0"/>
                        </a:rPr>
                        <a:t>23(6%)</a:t>
                      </a:r>
                      <a:endParaRPr lang="zh-CN" altLang="en-US" sz="1595" dirty="0" smtClean="0">
                        <a:solidFill>
                          <a:srgbClr val="000000"/>
                        </a:solidFill>
                        <a:latin typeface="HY견고딕" pitchFamily="18" charset="0"/>
                        <a:cs typeface="HY견고딕" pitchFamily="18" charset="0"/>
                      </a:endParaRPr>
                    </a:p>
                  </a:txBody>
                  <a:tcPr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3F4"/>
                    </a:solidFill>
                  </a:tcPr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1854200" y="3365500"/>
            <a:ext cx="7747000" cy="736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500"/>
              </a:lnSpc>
              <a:tabLst>
                <a:tab pos="101600" algn="l"/>
              </a:tabLst>
            </a:pP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건설업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재해율은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'13년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감소(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FF0000"/>
                </a:solidFill>
                <a:latin typeface="HY견고딕" pitchFamily="18" charset="0"/>
                <a:cs typeface="HY견고딕" pitchFamily="18" charset="0"/>
              </a:rPr>
              <a:t>0.92%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FF0000"/>
                </a:solidFill>
                <a:latin typeface="HY견고딕" pitchFamily="18" charset="0"/>
                <a:cs typeface="HY견고딕" pitchFamily="18" charset="0"/>
              </a:rPr>
              <a:t>-&gt;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FF0000"/>
                </a:solidFill>
                <a:latin typeface="HY견고딕" pitchFamily="18" charset="0"/>
                <a:cs typeface="HY견고딕" pitchFamily="18" charset="0"/>
              </a:rPr>
              <a:t>0.73%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)후,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다시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증가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(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FF0000"/>
                </a:solidFill>
                <a:latin typeface="HY견고딕" pitchFamily="18" charset="0"/>
                <a:cs typeface="HY견고딕" pitchFamily="18" charset="0"/>
              </a:rPr>
              <a:t>0.84%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)</a:t>
            </a:r>
          </a:p>
          <a:p>
            <a:pPr>
              <a:lnSpc>
                <a:spcPts val="2100"/>
              </a:lnSpc>
              <a:tabLst>
                <a:tab pos="101600" algn="l"/>
              </a:tabLst>
            </a:pP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하지만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최근에도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아래와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같이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대형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건설사고가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연이어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발생</a:t>
            </a:r>
          </a:p>
          <a:p>
            <a:pPr>
              <a:lnSpc>
                <a:spcPts val="2100"/>
              </a:lnSpc>
              <a:tabLst>
                <a:tab pos="101600" algn="l"/>
              </a:tabLst>
            </a:pPr>
            <a:r>
              <a:rPr lang="en-US" altLang="zh-CN" dirty="0" smtClean="0"/>
              <a:t>	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용인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교량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붕괴('15.3),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부평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T/C전도('15.9),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진접가스폭발('16.6),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칠산대교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거더전도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('16.7)</a:t>
            </a:r>
          </a:p>
        </p:txBody>
      </p:sp>
      <p:sp>
        <p:nvSpPr>
          <p:cNvPr id="10" name="TextBox 1"/>
          <p:cNvSpPr txBox="1"/>
          <p:nvPr/>
        </p:nvSpPr>
        <p:spPr>
          <a:xfrm>
            <a:off x="1701800" y="1333500"/>
            <a:ext cx="1739900" cy="266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100"/>
              </a:lnSpc>
              <a:tabLst/>
            </a:pPr>
            <a:r>
              <a:rPr lang="en-US" altLang="zh-CN" sz="2194" dirty="0" smtClean="0">
                <a:solidFill>
                  <a:srgbClr val="FFFFFF"/>
                </a:solidFill>
                <a:latin typeface="HY헤드라인M" pitchFamily="18" charset="0"/>
                <a:cs typeface="HY헤드라인M" pitchFamily="18" charset="0"/>
              </a:rPr>
              <a:t>건설사고</a:t>
            </a:r>
            <a:r>
              <a:rPr lang="en-US" altLang="zh-CN" sz="21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4" dirty="0" smtClean="0">
                <a:solidFill>
                  <a:srgbClr val="FFFFFF"/>
                </a:solidFill>
                <a:latin typeface="HY헤드라인M" pitchFamily="18" charset="0"/>
                <a:cs typeface="HY헤드라인M" pitchFamily="18" charset="0"/>
              </a:rPr>
              <a:t>현황</a:t>
            </a:r>
          </a:p>
        </p:txBody>
      </p:sp>
      <p:sp>
        <p:nvSpPr>
          <p:cNvPr id="11" name="TextBox 1"/>
          <p:cNvSpPr txBox="1"/>
          <p:nvPr/>
        </p:nvSpPr>
        <p:spPr>
          <a:xfrm>
            <a:off x="1219200" y="1320800"/>
            <a:ext cx="152400" cy="266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100"/>
              </a:lnSpc>
              <a:tabLst/>
            </a:pPr>
            <a:r>
              <a:rPr lang="en-US" altLang="zh-CN" sz="2194" dirty="0" smtClean="0">
                <a:solidFill>
                  <a:srgbClr val="FFFFFF"/>
                </a:solidFill>
                <a:latin typeface="HY헤드라인M" pitchFamily="18" charset="0"/>
                <a:cs typeface="HY헤드라인M" pitchFamily="18" charset="0"/>
              </a:rPr>
              <a:t>1</a:t>
            </a:r>
          </a:p>
        </p:txBody>
      </p:sp>
      <p:sp>
        <p:nvSpPr>
          <p:cNvPr id="12" name="TextBox 1"/>
          <p:cNvSpPr txBox="1"/>
          <p:nvPr/>
        </p:nvSpPr>
        <p:spPr>
          <a:xfrm>
            <a:off x="3949700" y="1854200"/>
            <a:ext cx="2349500" cy="190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500"/>
              </a:lnSpc>
              <a:tabLst/>
            </a:pP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&lt;최근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5년간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재해율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현황&gt;</a:t>
            </a:r>
          </a:p>
        </p:txBody>
      </p:sp>
      <p:sp>
        <p:nvSpPr>
          <p:cNvPr id="13" name="TextBox 1"/>
          <p:cNvSpPr txBox="1"/>
          <p:nvPr/>
        </p:nvSpPr>
        <p:spPr>
          <a:xfrm>
            <a:off x="8547100" y="1993900"/>
            <a:ext cx="6350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/>
            </a:pPr>
            <a:r>
              <a:rPr lang="en-US" altLang="zh-CN" sz="11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(단위:%)</a:t>
            </a:r>
          </a:p>
        </p:txBody>
      </p:sp>
      <p:sp>
        <p:nvSpPr>
          <p:cNvPr id="14" name="TextBox 1"/>
          <p:cNvSpPr txBox="1"/>
          <p:nvPr/>
        </p:nvSpPr>
        <p:spPr>
          <a:xfrm>
            <a:off x="3810000" y="4432300"/>
            <a:ext cx="3022600" cy="190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500"/>
              </a:lnSpc>
              <a:tabLst/>
            </a:pP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&lt;건설현장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사고원인별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사망자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수&gt;</a:t>
            </a:r>
          </a:p>
        </p:txBody>
      </p:sp>
      <p:sp>
        <p:nvSpPr>
          <p:cNvPr id="15" name="TextBox 1"/>
          <p:cNvSpPr txBox="1"/>
          <p:nvPr/>
        </p:nvSpPr>
        <p:spPr>
          <a:xfrm>
            <a:off x="7975600" y="4546600"/>
            <a:ext cx="14097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/>
            </a:pPr>
            <a:r>
              <a:rPr lang="en-US" altLang="zh-CN" sz="11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(단위:명,</a:t>
            </a:r>
            <a:r>
              <a:rPr lang="en-US" altLang="zh-CN" sz="11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'15.9기준)</a:t>
            </a:r>
          </a:p>
        </p:txBody>
      </p:sp>
      <p:sp>
        <p:nvSpPr>
          <p:cNvPr id="16" name="TextBox 1"/>
          <p:cNvSpPr txBox="1"/>
          <p:nvPr/>
        </p:nvSpPr>
        <p:spPr>
          <a:xfrm>
            <a:off x="1828800" y="5892800"/>
            <a:ext cx="7404100" cy="736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500"/>
              </a:lnSpc>
              <a:tabLst/>
            </a:pP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최근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발생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대형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건설사고는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FF0000"/>
                </a:solidFill>
                <a:latin typeface="HY견고딕" pitchFamily="18" charset="0"/>
                <a:cs typeface="HY견고딕" pitchFamily="18" charset="0"/>
              </a:rPr>
              <a:t>가설구조물의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FF0000"/>
                </a:solidFill>
                <a:latin typeface="HY견고딕" pitchFamily="18" charset="0"/>
                <a:cs typeface="HY견고딕" pitchFamily="18" charset="0"/>
              </a:rPr>
              <a:t>붕괴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로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인한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사고가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대부분</a:t>
            </a:r>
          </a:p>
          <a:p>
            <a:pPr>
              <a:lnSpc>
                <a:spcPts val="2100"/>
              </a:lnSpc>
              <a:tabLst/>
            </a:pP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공사금액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FF0000"/>
                </a:solidFill>
                <a:latin typeface="HY견고딕" pitchFamily="18" charset="0"/>
                <a:cs typeface="HY견고딕" pitchFamily="18" charset="0"/>
              </a:rPr>
              <a:t>120억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FF0000"/>
                </a:solidFill>
                <a:latin typeface="HY견고딕" pitchFamily="18" charset="0"/>
                <a:cs typeface="HY견고딕" pitchFamily="18" charset="0"/>
              </a:rPr>
              <a:t>미만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의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중소규모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건설현장에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전체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건설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사망자의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FF0000"/>
                </a:solidFill>
                <a:latin typeface="HY견고딕" pitchFamily="18" charset="0"/>
                <a:cs typeface="HY견고딕" pitchFamily="18" charset="0"/>
              </a:rPr>
              <a:t>78.6%(392명)</a:t>
            </a:r>
          </a:p>
          <a:p>
            <a:pPr>
              <a:lnSpc>
                <a:spcPts val="2100"/>
              </a:lnSpc>
              <a:tabLst/>
            </a:pP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발생('16년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기준)</a:t>
            </a:r>
          </a:p>
        </p:txBody>
      </p:sp>
      <p:sp>
        <p:nvSpPr>
          <p:cNvPr id="17" name="TextBox 1"/>
          <p:cNvSpPr txBox="1"/>
          <p:nvPr/>
        </p:nvSpPr>
        <p:spPr>
          <a:xfrm>
            <a:off x="977900" y="495300"/>
            <a:ext cx="2184400" cy="342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700"/>
              </a:lnSpc>
              <a:tabLst/>
            </a:pP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1.</a:t>
            </a:r>
            <a:r>
              <a:rPr lang="en-US" altLang="zh-CN" sz="27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추</a:t>
            </a:r>
            <a:r>
              <a:rPr lang="en-US" altLang="zh-CN" sz="27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진</a:t>
            </a:r>
            <a:r>
              <a:rPr lang="en-US" altLang="zh-CN" sz="27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배</a:t>
            </a:r>
            <a:r>
              <a:rPr lang="en-US" altLang="zh-CN" sz="27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경</a:t>
            </a:r>
          </a:p>
        </p:txBody>
      </p:sp>
      <p:sp>
        <p:nvSpPr>
          <p:cNvPr id="18" name="TextBox 1"/>
          <p:cNvSpPr txBox="1"/>
          <p:nvPr/>
        </p:nvSpPr>
        <p:spPr>
          <a:xfrm>
            <a:off x="9486900" y="6845300"/>
            <a:ext cx="101600" cy="177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  <a:tabLst/>
            </a:pPr>
            <a:r>
              <a:rPr lang="en-US" altLang="zh-CN" sz="1403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342900"/>
            <a:ext cx="9156700" cy="68707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1701800" y="1333500"/>
            <a:ext cx="1460500" cy="266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100"/>
              </a:lnSpc>
              <a:tabLst/>
            </a:pPr>
            <a:r>
              <a:rPr lang="en-US" altLang="zh-CN" sz="2194" dirty="0" smtClean="0">
                <a:solidFill>
                  <a:srgbClr val="FFFFFF"/>
                </a:solidFill>
                <a:latin typeface="HY헤드라인M" pitchFamily="18" charset="0"/>
                <a:cs typeface="HY헤드라인M" pitchFamily="18" charset="0"/>
              </a:rPr>
              <a:t>문제점</a:t>
            </a:r>
            <a:r>
              <a:rPr lang="en-US" altLang="zh-CN" sz="21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4" dirty="0" smtClean="0">
                <a:solidFill>
                  <a:srgbClr val="FFFFFF"/>
                </a:solidFill>
                <a:latin typeface="HY헤드라인M" pitchFamily="18" charset="0"/>
                <a:cs typeface="HY헤드라인M" pitchFamily="18" charset="0"/>
              </a:rPr>
              <a:t>진단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1219200" y="1320800"/>
            <a:ext cx="152400" cy="266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100"/>
              </a:lnSpc>
              <a:tabLst/>
            </a:pPr>
            <a:r>
              <a:rPr lang="en-US" altLang="zh-CN" sz="2194" dirty="0" smtClean="0">
                <a:solidFill>
                  <a:srgbClr val="FFFFFF"/>
                </a:solidFill>
                <a:latin typeface="HY헤드라인M" pitchFamily="18" charset="0"/>
                <a:cs typeface="HY헤드라인M" pitchFamily="18" charset="0"/>
              </a:rPr>
              <a:t>2</a:t>
            </a:r>
          </a:p>
        </p:txBody>
      </p:sp>
      <p:sp>
        <p:nvSpPr>
          <p:cNvPr id="4" name="TextBox 1"/>
          <p:cNvSpPr txBox="1"/>
          <p:nvPr/>
        </p:nvSpPr>
        <p:spPr>
          <a:xfrm>
            <a:off x="1447800" y="2044700"/>
            <a:ext cx="114300" cy="2794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500"/>
              </a:lnSpc>
              <a:tabLst/>
            </a:pPr>
            <a:r>
              <a:rPr lang="en-US" altLang="zh-CN" sz="1595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1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400"/>
              </a:lnSpc>
              <a:tabLst/>
            </a:pPr>
            <a:r>
              <a:rPr lang="en-US" altLang="zh-CN" sz="1595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2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1828800" y="2095500"/>
            <a:ext cx="6286500" cy="4838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>
                <a:tab pos="25400" algn="l"/>
                <a:tab pos="76200" algn="l"/>
                <a:tab pos="101600" algn="l"/>
                <a:tab pos="152400" algn="l"/>
              </a:tabLst>
            </a:pPr>
            <a:r>
              <a:rPr lang="en-US" altLang="zh-CN" dirty="0" smtClean="0"/>
              <a:t>				</a:t>
            </a:r>
            <a:r>
              <a:rPr lang="en-US" altLang="zh-CN" sz="2002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시공단계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위주의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사후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대응식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안전관리체계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200"/>
              </a:lnSpc>
              <a:tabLst>
                <a:tab pos="25400" algn="l"/>
                <a:tab pos="76200" algn="l"/>
                <a:tab pos="101600" algn="l"/>
                <a:tab pos="152400" algn="l"/>
              </a:tabLst>
            </a:pPr>
            <a:r>
              <a:rPr lang="en-US" altLang="zh-CN" dirty="0" smtClean="0"/>
              <a:t>	</a:t>
            </a:r>
            <a:r>
              <a:rPr lang="en-US" altLang="zh-CN" sz="1799" dirty="0" smtClean="0">
                <a:solidFill>
                  <a:srgbClr val="FF0000"/>
                </a:solidFill>
                <a:latin typeface="HY견고딕" pitchFamily="18" charset="0"/>
                <a:cs typeface="HY견고딕" pitchFamily="18" charset="0"/>
              </a:rPr>
              <a:t>(사후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FF0000"/>
                </a:solidFill>
                <a:latin typeface="HY견고딕" pitchFamily="18" charset="0"/>
                <a:cs typeface="HY견고딕" pitchFamily="18" charset="0"/>
              </a:rPr>
              <a:t>대응식)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800"/>
              </a:lnSpc>
              <a:tabLst>
                <a:tab pos="25400" algn="l"/>
                <a:tab pos="76200" algn="l"/>
                <a:tab pos="101600" algn="l"/>
                <a:tab pos="152400" algn="l"/>
              </a:tabLst>
            </a:pPr>
            <a:r>
              <a:rPr lang="en-US" altLang="zh-CN" dirty="0" smtClean="0"/>
              <a:t>			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현행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안전관리체계는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시공단계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위주의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사후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대응식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000"/>
              </a:lnSpc>
              <a:tabLst>
                <a:tab pos="25400" algn="l"/>
                <a:tab pos="76200" algn="l"/>
                <a:tab pos="101600" algn="l"/>
                <a:tab pos="152400" algn="l"/>
              </a:tabLst>
            </a:pPr>
            <a:r>
              <a:rPr lang="en-US" altLang="zh-CN" dirty="0" smtClean="0"/>
              <a:t>	</a:t>
            </a:r>
            <a:r>
              <a:rPr lang="en-US" altLang="zh-CN" sz="1799" dirty="0" smtClean="0">
                <a:solidFill>
                  <a:srgbClr val="FF0000"/>
                </a:solidFill>
                <a:latin typeface="HY견고딕" pitchFamily="18" charset="0"/>
                <a:cs typeface="HY견고딕" pitchFamily="18" charset="0"/>
              </a:rPr>
              <a:t>(설계·발주단계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FF0000"/>
                </a:solidFill>
                <a:latin typeface="HY견고딕" pitchFamily="18" charset="0"/>
                <a:cs typeface="HY견고딕" pitchFamily="18" charset="0"/>
              </a:rPr>
              <a:t>노력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FF0000"/>
                </a:solidFill>
                <a:latin typeface="HY견고딕" pitchFamily="18" charset="0"/>
                <a:cs typeface="HY견고딕" pitchFamily="18" charset="0"/>
              </a:rPr>
              <a:t>부족)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800"/>
              </a:lnSpc>
              <a:tabLst>
                <a:tab pos="25400" algn="l"/>
                <a:tab pos="76200" algn="l"/>
                <a:tab pos="101600" algn="l"/>
                <a:tab pos="152400" algn="l"/>
              </a:tabLst>
            </a:pPr>
            <a:r>
              <a:rPr lang="en-US" altLang="zh-CN" dirty="0" smtClean="0"/>
              <a:t>			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설계·발주단계의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위험요소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제거노력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부재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800"/>
              </a:lnSpc>
              <a:tabLst>
                <a:tab pos="25400" algn="l"/>
                <a:tab pos="76200" algn="l"/>
                <a:tab pos="101600" algn="l"/>
                <a:tab pos="152400" algn="l"/>
              </a:tabLst>
            </a:pPr>
            <a:r>
              <a:rPr lang="en-US" altLang="zh-CN" dirty="0" smtClean="0"/>
              <a:t>			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시공자,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감리자에게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만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안전관리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역할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및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책임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부여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700"/>
              </a:lnSpc>
              <a:tabLst>
                <a:tab pos="25400" algn="l"/>
                <a:tab pos="76200" algn="l"/>
                <a:tab pos="101600" algn="l"/>
                <a:tab pos="152400" algn="l"/>
              </a:tabLst>
            </a:pPr>
            <a:r>
              <a:rPr lang="en-US" altLang="zh-CN" dirty="0" smtClean="0"/>
              <a:t>				</a:t>
            </a:r>
            <a:r>
              <a:rPr lang="en-US" altLang="zh-CN" sz="2002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건설현장에서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제대로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작동되지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않는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안전관리제도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200"/>
              </a:lnSpc>
              <a:tabLst>
                <a:tab pos="25400" algn="l"/>
                <a:tab pos="76200" algn="l"/>
                <a:tab pos="101600" algn="l"/>
                <a:tab pos="152400" algn="l"/>
              </a:tabLst>
            </a:pPr>
            <a:r>
              <a:rPr lang="en-US" altLang="zh-CN" sz="1799" dirty="0" smtClean="0">
                <a:solidFill>
                  <a:srgbClr val="FF0000"/>
                </a:solidFill>
                <a:latin typeface="HY견고딕" pitchFamily="18" charset="0"/>
                <a:cs typeface="HY견고딕" pitchFamily="18" charset="0"/>
              </a:rPr>
              <a:t>(사후관리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FF0000"/>
                </a:solidFill>
                <a:latin typeface="HY견고딕" pitchFamily="18" charset="0"/>
                <a:cs typeface="HY견고딕" pitchFamily="18" charset="0"/>
              </a:rPr>
              <a:t>미흡)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800"/>
              </a:lnSpc>
              <a:tabLst>
                <a:tab pos="25400" algn="l"/>
                <a:tab pos="76200" algn="l"/>
                <a:tab pos="101600" algn="l"/>
                <a:tab pos="152400" algn="l"/>
              </a:tabLst>
            </a:pPr>
            <a:r>
              <a:rPr lang="en-US" altLang="zh-CN" dirty="0" smtClean="0"/>
              <a:t>		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그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동안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정부의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다양한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안전대책에도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불구,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현장작동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미흡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000"/>
              </a:lnSpc>
              <a:tabLst>
                <a:tab pos="25400" algn="l"/>
                <a:tab pos="76200" algn="l"/>
                <a:tab pos="101600" algn="l"/>
                <a:tab pos="152400" algn="l"/>
              </a:tabLst>
            </a:pPr>
            <a:r>
              <a:rPr lang="en-US" altLang="zh-CN" sz="1799" dirty="0" smtClean="0">
                <a:solidFill>
                  <a:srgbClr val="FF0000"/>
                </a:solidFill>
                <a:latin typeface="HY견고딕" pitchFamily="18" charset="0"/>
                <a:cs typeface="HY견고딕" pitchFamily="18" charset="0"/>
              </a:rPr>
              <a:t>(감리의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FF0000"/>
                </a:solidFill>
                <a:latin typeface="HY견고딕" pitchFamily="18" charset="0"/>
                <a:cs typeface="HY견고딕" pitchFamily="18" charset="0"/>
              </a:rPr>
              <a:t>안전감독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FF0000"/>
                </a:solidFill>
                <a:latin typeface="HY견고딕" pitchFamily="18" charset="0"/>
                <a:cs typeface="HY견고딕" pitchFamily="18" charset="0"/>
              </a:rPr>
              <a:t>역할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FF0000"/>
                </a:solidFill>
                <a:latin typeface="HY견고딕" pitchFamily="18" charset="0"/>
                <a:cs typeface="HY견고딕" pitchFamily="18" charset="0"/>
              </a:rPr>
              <a:t>부재)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800"/>
              </a:lnSpc>
              <a:tabLst>
                <a:tab pos="25400" algn="l"/>
                <a:tab pos="76200" algn="l"/>
                <a:tab pos="101600" algn="l"/>
                <a:tab pos="152400" algn="l"/>
              </a:tabLst>
            </a:pPr>
            <a:r>
              <a:rPr lang="en-US" altLang="zh-CN" dirty="0" smtClean="0"/>
              <a:t>		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감리제도의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혼란</a:t>
            </a:r>
            <a:r>
              <a:rPr lang="en-US" altLang="zh-CN" sz="14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3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(건진법,</a:t>
            </a:r>
            <a:r>
              <a:rPr lang="en-US" altLang="zh-CN" sz="14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3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건축법,</a:t>
            </a:r>
            <a:r>
              <a:rPr lang="en-US" altLang="zh-CN" sz="14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3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주택법에서</a:t>
            </a:r>
            <a:r>
              <a:rPr lang="en-US" altLang="zh-CN" sz="14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3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정의한</a:t>
            </a:r>
            <a:r>
              <a:rPr lang="en-US" altLang="zh-CN" sz="14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3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감리업무</a:t>
            </a:r>
            <a:r>
              <a:rPr lang="en-US" altLang="zh-CN" sz="14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3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성격</a:t>
            </a:r>
            <a:r>
              <a:rPr lang="en-US" altLang="zh-CN" sz="14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3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등이</a:t>
            </a:r>
            <a:r>
              <a:rPr lang="en-US" altLang="zh-CN" sz="14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3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상이)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800"/>
              </a:lnSpc>
              <a:tabLst>
                <a:tab pos="25400" algn="l"/>
                <a:tab pos="76200" algn="l"/>
                <a:tab pos="101600" algn="l"/>
                <a:tab pos="152400" algn="l"/>
              </a:tabLst>
            </a:pPr>
            <a:r>
              <a:rPr lang="en-US" altLang="zh-CN" dirty="0" smtClean="0"/>
              <a:t>		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독립성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약화</a:t>
            </a:r>
          </a:p>
        </p:txBody>
      </p:sp>
      <p:sp>
        <p:nvSpPr>
          <p:cNvPr id="6" name="TextBox 1"/>
          <p:cNvSpPr txBox="1"/>
          <p:nvPr/>
        </p:nvSpPr>
        <p:spPr>
          <a:xfrm>
            <a:off x="977900" y="457200"/>
            <a:ext cx="2184400" cy="342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700"/>
              </a:lnSpc>
              <a:tabLst/>
            </a:pP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1.</a:t>
            </a:r>
            <a:r>
              <a:rPr lang="en-US" altLang="zh-CN" sz="27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추</a:t>
            </a:r>
            <a:r>
              <a:rPr lang="en-US" altLang="zh-CN" sz="27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진</a:t>
            </a:r>
            <a:r>
              <a:rPr lang="en-US" altLang="zh-CN" sz="27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배</a:t>
            </a:r>
            <a:r>
              <a:rPr lang="en-US" altLang="zh-CN" sz="27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경</a:t>
            </a:r>
          </a:p>
        </p:txBody>
      </p:sp>
      <p:sp>
        <p:nvSpPr>
          <p:cNvPr id="7" name="TextBox 1"/>
          <p:cNvSpPr txBox="1"/>
          <p:nvPr/>
        </p:nvSpPr>
        <p:spPr>
          <a:xfrm>
            <a:off x="9486900" y="6845300"/>
            <a:ext cx="101600" cy="177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  <a:tabLst/>
            </a:pPr>
            <a:r>
              <a:rPr lang="en-US" altLang="zh-CN" sz="1403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342900"/>
            <a:ext cx="9156700" cy="68707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1803400" y="1384300"/>
            <a:ext cx="7467600" cy="4546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>
                <a:tab pos="38100" algn="l"/>
                <a:tab pos="50800" algn="l"/>
                <a:tab pos="101600" algn="l"/>
                <a:tab pos="114300" algn="l"/>
                <a:tab pos="177800" algn="l"/>
              </a:tabLst>
            </a:pPr>
            <a:r>
              <a:rPr lang="en-US" altLang="zh-CN" dirty="0" smtClean="0"/>
              <a:t>					</a:t>
            </a:r>
            <a:r>
              <a:rPr lang="en-US" altLang="zh-CN" sz="2002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안전취약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분야에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대한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전략적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대응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미흡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900"/>
              </a:lnSpc>
              <a:tabLst>
                <a:tab pos="38100" algn="l"/>
                <a:tab pos="50800" algn="l"/>
                <a:tab pos="101600" algn="l"/>
                <a:tab pos="114300" algn="l"/>
                <a:tab pos="177800" algn="l"/>
              </a:tabLst>
            </a:pPr>
            <a:r>
              <a:rPr lang="en-US" altLang="zh-CN" sz="1799" dirty="0" smtClean="0">
                <a:solidFill>
                  <a:srgbClr val="FF0000"/>
                </a:solidFill>
                <a:latin typeface="HY견고딕" pitchFamily="18" charset="0"/>
                <a:cs typeface="HY견고딕" pitchFamily="18" charset="0"/>
              </a:rPr>
              <a:t>(취약분야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FF0000"/>
                </a:solidFill>
                <a:latin typeface="HY견고딕" pitchFamily="18" charset="0"/>
                <a:cs typeface="HY견고딕" pitchFamily="18" charset="0"/>
              </a:rPr>
              <a:t>관리미흡)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800"/>
              </a:lnSpc>
              <a:tabLst>
                <a:tab pos="38100" algn="l"/>
                <a:tab pos="50800" algn="l"/>
                <a:tab pos="101600" algn="l"/>
                <a:tab pos="114300" algn="l"/>
                <a:tab pos="177800" algn="l"/>
              </a:tabLst>
            </a:pPr>
            <a:r>
              <a:rPr lang="en-US" altLang="zh-CN" dirty="0" smtClean="0"/>
              <a:t>		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가설공사,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건설기계,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소규모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공사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등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취약공종에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대한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안전관리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미흡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000"/>
              </a:lnSpc>
              <a:tabLst>
                <a:tab pos="38100" algn="l"/>
                <a:tab pos="50800" algn="l"/>
                <a:tab pos="101600" algn="l"/>
                <a:tab pos="114300" algn="l"/>
                <a:tab pos="177800" algn="l"/>
              </a:tabLst>
            </a:pPr>
            <a:r>
              <a:rPr lang="en-US" altLang="zh-CN" sz="1799" dirty="0" smtClean="0">
                <a:solidFill>
                  <a:srgbClr val="FF0000"/>
                </a:solidFill>
                <a:latin typeface="HY견고딕" pitchFamily="18" charset="0"/>
                <a:cs typeface="HY견고딕" pitchFamily="18" charset="0"/>
              </a:rPr>
              <a:t>(품질관리체계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FF0000"/>
                </a:solidFill>
                <a:latin typeface="HY견고딕" pitchFamily="18" charset="0"/>
                <a:cs typeface="HY견고딕" pitchFamily="18" charset="0"/>
              </a:rPr>
              <a:t>미흡)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800"/>
              </a:lnSpc>
              <a:tabLst>
                <a:tab pos="38100" algn="l"/>
                <a:tab pos="50800" algn="l"/>
                <a:tab pos="101600" algn="l"/>
                <a:tab pos="114300" algn="l"/>
                <a:tab pos="177800" algn="l"/>
              </a:tabLst>
            </a:pPr>
            <a:r>
              <a:rPr lang="en-US" altLang="zh-CN" dirty="0" smtClean="0"/>
              <a:t>	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불량자재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유통·사용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차단을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위한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품질관리체계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필요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800"/>
              </a:lnSpc>
              <a:tabLst>
                <a:tab pos="38100" algn="l"/>
                <a:tab pos="50800" algn="l"/>
                <a:tab pos="101600" algn="l"/>
                <a:tab pos="114300" algn="l"/>
                <a:tab pos="177800" algn="l"/>
              </a:tabLst>
            </a:pPr>
            <a:r>
              <a:rPr lang="en-US" altLang="zh-CN" dirty="0" smtClean="0"/>
              <a:t>					</a:t>
            </a:r>
            <a:r>
              <a:rPr lang="en-US" altLang="zh-CN" sz="2002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안전을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위협하는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부정적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환경의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개선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노력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부족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900"/>
              </a:lnSpc>
              <a:tabLst>
                <a:tab pos="38100" algn="l"/>
                <a:tab pos="50800" algn="l"/>
                <a:tab pos="101600" algn="l"/>
                <a:tab pos="114300" algn="l"/>
                <a:tab pos="177800" algn="l"/>
              </a:tabLst>
            </a:pPr>
            <a:r>
              <a:rPr lang="en-US" altLang="zh-CN" dirty="0" smtClean="0"/>
              <a:t>	</a:t>
            </a:r>
            <a:r>
              <a:rPr lang="en-US" altLang="zh-CN" sz="1799" dirty="0" smtClean="0">
                <a:solidFill>
                  <a:srgbClr val="FF0000"/>
                </a:solidFill>
                <a:latin typeface="HY견고딕" pitchFamily="18" charset="0"/>
                <a:cs typeface="HY견고딕" pitchFamily="18" charset="0"/>
              </a:rPr>
              <a:t>(환경개선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FF0000"/>
                </a:solidFill>
                <a:latin typeface="HY견고딕" pitchFamily="18" charset="0"/>
                <a:cs typeface="HY견고딕" pitchFamily="18" charset="0"/>
              </a:rPr>
              <a:t>노력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FF0000"/>
                </a:solidFill>
                <a:latin typeface="HY견고딕" pitchFamily="18" charset="0"/>
                <a:cs typeface="HY견고딕" pitchFamily="18" charset="0"/>
              </a:rPr>
              <a:t>부족)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800"/>
              </a:lnSpc>
              <a:tabLst>
                <a:tab pos="38100" algn="l"/>
                <a:tab pos="50800" algn="l"/>
                <a:tab pos="101600" algn="l"/>
                <a:tab pos="114300" algn="l"/>
                <a:tab pos="177800" algn="l"/>
              </a:tabLst>
            </a:pPr>
            <a:r>
              <a:rPr lang="en-US" altLang="zh-CN" dirty="0" smtClean="0"/>
              <a:t>			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현행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안전대책은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사고발생의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FF0000"/>
                </a:solidFill>
                <a:latin typeface="HY견고딕" pitchFamily="18" charset="0"/>
                <a:cs typeface="HY견고딕" pitchFamily="18" charset="0"/>
              </a:rPr>
              <a:t>직접적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FF0000"/>
                </a:solidFill>
                <a:latin typeface="HY견고딕" pitchFamily="18" charset="0"/>
                <a:cs typeface="HY견고딕" pitchFamily="18" charset="0"/>
              </a:rPr>
              <a:t>원인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FF0000"/>
                </a:solidFill>
                <a:latin typeface="HY견고딕" pitchFamily="18" charset="0"/>
                <a:cs typeface="HY견고딕" pitchFamily="18" charset="0"/>
              </a:rPr>
              <a:t>제거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에만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FF0000"/>
                </a:solidFill>
                <a:latin typeface="HY견고딕" pitchFamily="18" charset="0"/>
                <a:cs typeface="HY견고딕" pitchFamily="18" charset="0"/>
              </a:rPr>
              <a:t>치중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하여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건설안전을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800"/>
              </a:lnSpc>
              <a:tabLst>
                <a:tab pos="38100" algn="l"/>
                <a:tab pos="50800" algn="l"/>
                <a:tab pos="101600" algn="l"/>
                <a:tab pos="114300" algn="l"/>
                <a:tab pos="177800" algn="l"/>
              </a:tabLst>
            </a:pPr>
            <a:r>
              <a:rPr lang="en-US" altLang="zh-CN" dirty="0" smtClean="0"/>
              <a:t>				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위협하는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환경에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대한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개선노력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부족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000"/>
              </a:lnSpc>
              <a:tabLst>
                <a:tab pos="38100" algn="l"/>
                <a:tab pos="50800" algn="l"/>
                <a:tab pos="101600" algn="l"/>
                <a:tab pos="114300" algn="l"/>
                <a:tab pos="177800" algn="l"/>
              </a:tabLst>
            </a:pPr>
            <a:r>
              <a:rPr lang="en-US" altLang="zh-CN" dirty="0" smtClean="0"/>
              <a:t>	</a:t>
            </a:r>
            <a:r>
              <a:rPr lang="en-US" altLang="zh-CN" sz="1799" dirty="0" smtClean="0">
                <a:solidFill>
                  <a:srgbClr val="FF0000"/>
                </a:solidFill>
                <a:latin typeface="HY견고딕" pitchFamily="18" charset="0"/>
                <a:cs typeface="HY견고딕" pitchFamily="18" charset="0"/>
              </a:rPr>
              <a:t>(사회·문화적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FF0000"/>
                </a:solidFill>
                <a:latin typeface="HY견고딕" pitchFamily="18" charset="0"/>
                <a:cs typeface="HY견고딕" pitchFamily="18" charset="0"/>
              </a:rPr>
              <a:t>기반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FF0000"/>
                </a:solidFill>
                <a:latin typeface="HY견고딕" pitchFamily="18" charset="0"/>
                <a:cs typeface="HY견고딕" pitchFamily="18" charset="0"/>
              </a:rPr>
              <a:t>개선노력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FF0000"/>
                </a:solidFill>
                <a:latin typeface="HY견고딕" pitchFamily="18" charset="0"/>
                <a:cs typeface="HY견고딕" pitchFamily="18" charset="0"/>
              </a:rPr>
              <a:t>부족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FF0000"/>
                </a:solidFill>
                <a:latin typeface="HY견고딕" pitchFamily="18" charset="0"/>
                <a:cs typeface="HY견고딕" pitchFamily="18" charset="0"/>
              </a:rPr>
              <a:t>)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800"/>
              </a:lnSpc>
              <a:tabLst>
                <a:tab pos="38100" algn="l"/>
                <a:tab pos="50800" algn="l"/>
                <a:tab pos="101600" algn="l"/>
                <a:tab pos="114300" algn="l"/>
                <a:tab pos="177800" algn="l"/>
              </a:tabLst>
            </a:pPr>
            <a:r>
              <a:rPr lang="en-US" altLang="zh-CN" dirty="0" smtClean="0"/>
              <a:t>				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안전에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취약한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사회·문화적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기반에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대한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개선노력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필요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1447800" y="1333500"/>
            <a:ext cx="127000" cy="2527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500"/>
              </a:lnSpc>
              <a:tabLst/>
            </a:pPr>
            <a:r>
              <a:rPr lang="en-US" altLang="zh-CN" sz="1595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3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300"/>
              </a:lnSpc>
              <a:tabLst/>
            </a:pPr>
            <a:r>
              <a:rPr lang="en-US" altLang="zh-CN" sz="1595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4</a:t>
            </a:r>
          </a:p>
        </p:txBody>
      </p:sp>
      <p:sp>
        <p:nvSpPr>
          <p:cNvPr id="4" name="TextBox 1"/>
          <p:cNvSpPr txBox="1"/>
          <p:nvPr/>
        </p:nvSpPr>
        <p:spPr>
          <a:xfrm>
            <a:off x="977900" y="457200"/>
            <a:ext cx="2184400" cy="342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700"/>
              </a:lnSpc>
              <a:tabLst/>
            </a:pP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1.</a:t>
            </a:r>
            <a:r>
              <a:rPr lang="en-US" altLang="zh-CN" sz="27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추</a:t>
            </a:r>
            <a:r>
              <a:rPr lang="en-US" altLang="zh-CN" sz="27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진</a:t>
            </a:r>
            <a:r>
              <a:rPr lang="en-US" altLang="zh-CN" sz="27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배</a:t>
            </a:r>
            <a:r>
              <a:rPr lang="en-US" altLang="zh-CN" sz="27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경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9486900" y="6845300"/>
            <a:ext cx="101600" cy="177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  <a:tabLst/>
            </a:pPr>
            <a:r>
              <a:rPr lang="en-US" altLang="zh-CN" sz="1403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342900"/>
            <a:ext cx="9156700" cy="68707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1663700" y="1714500"/>
            <a:ext cx="546100" cy="266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100"/>
              </a:lnSpc>
              <a:tabLst/>
            </a:pPr>
            <a:r>
              <a:rPr lang="en-US" altLang="zh-CN" sz="2194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목표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3517900" y="1714500"/>
            <a:ext cx="5105400" cy="266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100"/>
              </a:lnSpc>
              <a:tabLst/>
            </a:pPr>
            <a:r>
              <a:rPr lang="en-US" altLang="zh-CN" sz="2194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안전한</a:t>
            </a:r>
            <a:r>
              <a:rPr lang="en-US" altLang="zh-CN" sz="21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4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건설환경</a:t>
            </a:r>
            <a:r>
              <a:rPr lang="en-US" altLang="zh-CN" sz="21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4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조성으로</a:t>
            </a:r>
            <a:r>
              <a:rPr lang="en-US" altLang="zh-CN" sz="21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4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국민행복</a:t>
            </a:r>
            <a:r>
              <a:rPr lang="en-US" altLang="zh-CN" sz="21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4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실현</a:t>
            </a:r>
          </a:p>
        </p:txBody>
      </p:sp>
      <p:sp>
        <p:nvSpPr>
          <p:cNvPr id="4" name="TextBox 1"/>
          <p:cNvSpPr txBox="1"/>
          <p:nvPr/>
        </p:nvSpPr>
        <p:spPr>
          <a:xfrm>
            <a:off x="1651000" y="3429000"/>
            <a:ext cx="546100" cy="609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100"/>
              </a:lnSpc>
              <a:tabLst/>
            </a:pPr>
            <a:r>
              <a:rPr lang="en-US" altLang="zh-CN" sz="2194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추진</a:t>
            </a:r>
          </a:p>
          <a:p>
            <a:pPr>
              <a:lnSpc>
                <a:spcPts val="2600"/>
              </a:lnSpc>
              <a:tabLst/>
            </a:pPr>
            <a:r>
              <a:rPr lang="en-US" altLang="zh-CN" sz="2194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전략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1651000" y="5321300"/>
            <a:ext cx="546100" cy="939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100"/>
              </a:lnSpc>
              <a:tabLst/>
            </a:pPr>
            <a:r>
              <a:rPr lang="en-US" altLang="zh-CN" sz="2194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세부</a:t>
            </a:r>
          </a:p>
          <a:p>
            <a:pPr>
              <a:lnSpc>
                <a:spcPts val="2600"/>
              </a:lnSpc>
              <a:tabLst/>
            </a:pPr>
            <a:r>
              <a:rPr lang="en-US" altLang="zh-CN" sz="2194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추진</a:t>
            </a:r>
          </a:p>
          <a:p>
            <a:pPr>
              <a:lnSpc>
                <a:spcPts val="2600"/>
              </a:lnSpc>
              <a:tabLst/>
            </a:pPr>
            <a:r>
              <a:rPr lang="en-US" altLang="zh-CN" sz="2194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과제</a:t>
            </a:r>
          </a:p>
        </p:txBody>
      </p:sp>
      <p:sp>
        <p:nvSpPr>
          <p:cNvPr id="6" name="TextBox 1"/>
          <p:cNvSpPr txBox="1"/>
          <p:nvPr/>
        </p:nvSpPr>
        <p:spPr>
          <a:xfrm>
            <a:off x="3238500" y="2921000"/>
            <a:ext cx="2197100" cy="1701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>
                <a:tab pos="50800" algn="l"/>
                <a:tab pos="177800" algn="l"/>
              </a:tabLst>
            </a:pPr>
            <a:r>
              <a:rPr lang="en-US" altLang="zh-CN" dirty="0" smtClean="0"/>
              <a:t>	</a:t>
            </a:r>
            <a:r>
              <a:rPr lang="en-US" altLang="zh-CN" sz="2002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시공중심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안전관리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700"/>
              </a:lnSpc>
              <a:tabLst>
                <a:tab pos="50800" algn="l"/>
                <a:tab pos="177800" algn="l"/>
              </a:tabLst>
            </a:pPr>
            <a:r>
              <a:rPr lang="en-US" altLang="zh-CN" dirty="0" smtClean="0"/>
              <a:t>		</a:t>
            </a:r>
            <a:r>
              <a:rPr lang="en-US" altLang="zh-CN" sz="2002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현장이행력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미진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900"/>
              </a:lnSpc>
              <a:tabLst>
                <a:tab pos="50800" algn="l"/>
                <a:tab pos="177800" algn="l"/>
              </a:tabLst>
            </a:pPr>
            <a:r>
              <a:rPr lang="en-US" altLang="zh-CN" sz="2002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취약분야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정책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미흡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700"/>
              </a:lnSpc>
              <a:tabLst>
                <a:tab pos="50800" algn="l"/>
                <a:tab pos="177800" algn="l"/>
              </a:tabLst>
            </a:pPr>
            <a:r>
              <a:rPr lang="en-US" altLang="zh-CN" sz="2002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안전저해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환경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상존</a:t>
            </a:r>
          </a:p>
        </p:txBody>
      </p:sp>
      <p:sp>
        <p:nvSpPr>
          <p:cNvPr id="7" name="TextBox 1"/>
          <p:cNvSpPr txBox="1"/>
          <p:nvPr/>
        </p:nvSpPr>
        <p:spPr>
          <a:xfrm>
            <a:off x="6464300" y="2921000"/>
            <a:ext cx="2705100" cy="1701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>
                <a:tab pos="127000" algn="l"/>
                <a:tab pos="292100" algn="l"/>
              </a:tabLst>
            </a:pPr>
            <a:r>
              <a:rPr lang="en-US" altLang="zh-CN" dirty="0" smtClean="0"/>
              <a:t>	</a:t>
            </a:r>
            <a:r>
              <a:rPr lang="en-US" altLang="zh-CN" sz="2002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건설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全과정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안전관리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700"/>
              </a:lnSpc>
              <a:tabLst>
                <a:tab pos="127000" algn="l"/>
                <a:tab pos="292100" algn="l"/>
              </a:tabLst>
            </a:pPr>
            <a:r>
              <a:rPr lang="en-US" altLang="zh-CN" sz="2002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현장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밀착형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관리·감독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900"/>
              </a:lnSpc>
              <a:tabLst>
                <a:tab pos="127000" algn="l"/>
                <a:tab pos="292100" algn="l"/>
              </a:tabLst>
            </a:pPr>
            <a:r>
              <a:rPr lang="en-US" altLang="zh-CN" dirty="0" smtClean="0"/>
              <a:t>		</a:t>
            </a:r>
            <a:r>
              <a:rPr lang="en-US" altLang="zh-CN" sz="2002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취약분야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집중관리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700"/>
              </a:lnSpc>
              <a:tabLst>
                <a:tab pos="127000" algn="l"/>
                <a:tab pos="292100" algn="l"/>
              </a:tabLst>
            </a:pPr>
            <a:r>
              <a:rPr lang="en-US" altLang="zh-CN" dirty="0" smtClean="0"/>
              <a:t>		</a:t>
            </a:r>
            <a:r>
              <a:rPr lang="en-US" altLang="zh-CN" sz="2002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안전문화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기반조성</a:t>
            </a:r>
          </a:p>
        </p:txBody>
      </p:sp>
      <p:sp>
        <p:nvSpPr>
          <p:cNvPr id="8" name="TextBox 1"/>
          <p:cNvSpPr txBox="1"/>
          <p:nvPr/>
        </p:nvSpPr>
        <p:spPr>
          <a:xfrm>
            <a:off x="3632200" y="4965700"/>
            <a:ext cx="4902200" cy="1701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>
                <a:tab pos="228600" algn="l"/>
                <a:tab pos="368300" algn="l"/>
                <a:tab pos="596900" algn="l"/>
              </a:tabLst>
            </a:pPr>
            <a:r>
              <a:rPr lang="en-US" altLang="zh-CN" sz="2002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건설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全과정을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아우르는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안전관리체계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구축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700"/>
              </a:lnSpc>
              <a:tabLst>
                <a:tab pos="228600" algn="l"/>
                <a:tab pos="368300" algn="l"/>
                <a:tab pos="596900" algn="l"/>
              </a:tabLst>
            </a:pPr>
            <a:r>
              <a:rPr lang="en-US" altLang="zh-CN" dirty="0" smtClean="0"/>
              <a:t>	</a:t>
            </a:r>
            <a:r>
              <a:rPr lang="en-US" altLang="zh-CN" sz="2002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안전관리제도의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2002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현장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2002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이행력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2002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제고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900"/>
              </a:lnSpc>
              <a:tabLst>
                <a:tab pos="228600" algn="l"/>
                <a:tab pos="368300" algn="l"/>
                <a:tab pos="596900" algn="l"/>
              </a:tabLst>
            </a:pPr>
            <a:r>
              <a:rPr lang="en-US" altLang="zh-CN" dirty="0" smtClean="0"/>
              <a:t>		</a:t>
            </a:r>
            <a:r>
              <a:rPr lang="en-US" altLang="zh-CN" sz="2002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안전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2002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취약분야에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2002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대한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2002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집중관리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700"/>
              </a:lnSpc>
              <a:tabLst>
                <a:tab pos="228600" algn="l"/>
                <a:tab pos="368300" algn="l"/>
                <a:tab pos="596900" algn="l"/>
              </a:tabLst>
            </a:pPr>
            <a:r>
              <a:rPr lang="en-US" altLang="zh-CN" dirty="0" smtClean="0"/>
              <a:t>			</a:t>
            </a:r>
            <a:r>
              <a:rPr lang="en-US" altLang="zh-CN" sz="2002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건설안전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2002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문화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2002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및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2002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기반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2002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조성</a:t>
            </a:r>
          </a:p>
        </p:txBody>
      </p:sp>
      <p:sp>
        <p:nvSpPr>
          <p:cNvPr id="9" name="TextBox 1"/>
          <p:cNvSpPr txBox="1"/>
          <p:nvPr/>
        </p:nvSpPr>
        <p:spPr>
          <a:xfrm>
            <a:off x="977900" y="457200"/>
            <a:ext cx="3124200" cy="342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700"/>
              </a:lnSpc>
              <a:tabLst/>
            </a:pP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2.</a:t>
            </a:r>
            <a:r>
              <a:rPr lang="en-US" altLang="zh-CN" sz="27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목표</a:t>
            </a:r>
            <a:r>
              <a:rPr lang="en-US" altLang="zh-CN" sz="27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및</a:t>
            </a:r>
            <a:r>
              <a:rPr lang="en-US" altLang="zh-CN" sz="27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추진전략</a:t>
            </a:r>
          </a:p>
        </p:txBody>
      </p:sp>
      <p:sp>
        <p:nvSpPr>
          <p:cNvPr id="10" name="TextBox 1"/>
          <p:cNvSpPr txBox="1"/>
          <p:nvPr/>
        </p:nvSpPr>
        <p:spPr>
          <a:xfrm>
            <a:off x="9486900" y="6845300"/>
            <a:ext cx="101600" cy="177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  <a:tabLst/>
            </a:pPr>
            <a:r>
              <a:rPr lang="en-US" altLang="zh-CN" sz="1403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342900"/>
            <a:ext cx="9156700" cy="68707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1651000" y="3365500"/>
            <a:ext cx="546100" cy="1612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100"/>
              </a:lnSpc>
              <a:tabLst/>
            </a:pPr>
            <a:r>
              <a:rPr lang="en-US" altLang="zh-CN" sz="2194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세부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200"/>
              </a:lnSpc>
              <a:tabLst/>
            </a:pPr>
            <a:r>
              <a:rPr lang="en-US" altLang="zh-CN" sz="2194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추진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200"/>
              </a:lnSpc>
              <a:tabLst/>
            </a:pPr>
            <a:r>
              <a:rPr lang="en-US" altLang="zh-CN" sz="2194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과제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3124200" y="3213100"/>
            <a:ext cx="3962400" cy="3467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>
                <a:tab pos="241300" algn="l"/>
              </a:tabLst>
            </a:pPr>
            <a:r>
              <a:rPr lang="en-US" altLang="zh-CN" sz="2002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안전관리제도의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현장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이행력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제고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700"/>
              </a:lnSpc>
              <a:tabLst>
                <a:tab pos="241300" algn="l"/>
              </a:tabLst>
            </a:pPr>
            <a:r>
              <a:rPr lang="en-US" altLang="zh-CN" dirty="0" smtClean="0"/>
              <a:t>	</a:t>
            </a:r>
            <a:r>
              <a:rPr lang="en-US" altLang="zh-CN" sz="1595" dirty="0" smtClean="0">
                <a:solidFill>
                  <a:srgbClr val="FF0000"/>
                </a:solidFill>
                <a:latin typeface="HY견고딕" pitchFamily="18" charset="0"/>
                <a:cs typeface="HY견고딕" pitchFamily="18" charset="0"/>
              </a:rPr>
              <a:t>감리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의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FF0000"/>
                </a:solidFill>
                <a:latin typeface="HY견고딕" pitchFamily="18" charset="0"/>
                <a:cs typeface="HY견고딕" pitchFamily="18" charset="0"/>
              </a:rPr>
              <a:t>안전감독기능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FF0000"/>
                </a:solidFill>
                <a:latin typeface="HY견고딕" pitchFamily="18" charset="0"/>
                <a:cs typeface="HY견고딕" pitchFamily="18" charset="0"/>
              </a:rPr>
              <a:t>강화</a:t>
            </a:r>
          </a:p>
          <a:p>
            <a:pPr>
              <a:lnSpc>
                <a:spcPts val="2100"/>
              </a:lnSpc>
              <a:tabLst>
                <a:tab pos="241300" algn="l"/>
              </a:tabLst>
            </a:pPr>
            <a:r>
              <a:rPr lang="en-US" altLang="zh-CN" dirty="0" smtClean="0"/>
              <a:t>	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현장점검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내실화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900"/>
              </a:lnSpc>
              <a:tabLst>
                <a:tab pos="241300" algn="l"/>
              </a:tabLst>
            </a:pPr>
            <a:r>
              <a:rPr lang="en-US" altLang="zh-CN" sz="2002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안전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취약분야에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대한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집중관리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800"/>
              </a:lnSpc>
              <a:tabLst>
                <a:tab pos="241300" algn="l"/>
              </a:tabLst>
            </a:pPr>
            <a:r>
              <a:rPr lang="en-US" altLang="zh-CN" dirty="0" smtClean="0"/>
              <a:t>	</a:t>
            </a:r>
            <a:r>
              <a:rPr lang="en-US" altLang="zh-CN" sz="1595" dirty="0" smtClean="0">
                <a:solidFill>
                  <a:srgbClr val="FF0000"/>
                </a:solidFill>
                <a:latin typeface="HY견고딕" pitchFamily="18" charset="0"/>
                <a:cs typeface="HY견고딕" pitchFamily="18" charset="0"/>
              </a:rPr>
              <a:t>가설구조물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및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FF0000"/>
                </a:solidFill>
                <a:latin typeface="HY견고딕" pitchFamily="18" charset="0"/>
                <a:cs typeface="HY견고딕" pitchFamily="18" charset="0"/>
              </a:rPr>
              <a:t>건설기계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의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안전관리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강화</a:t>
            </a:r>
          </a:p>
          <a:p>
            <a:pPr>
              <a:lnSpc>
                <a:spcPts val="2100"/>
              </a:lnSpc>
              <a:tabLst>
                <a:tab pos="241300" algn="l"/>
              </a:tabLst>
            </a:pPr>
            <a:r>
              <a:rPr lang="en-US" altLang="zh-CN" dirty="0" smtClean="0"/>
              <a:t>	</a:t>
            </a:r>
            <a:r>
              <a:rPr lang="en-US" altLang="zh-CN" sz="1595" dirty="0" smtClean="0">
                <a:solidFill>
                  <a:srgbClr val="FF0000"/>
                </a:solidFill>
                <a:latin typeface="HY견고딕" pitchFamily="18" charset="0"/>
                <a:cs typeface="HY견고딕" pitchFamily="18" charset="0"/>
              </a:rPr>
              <a:t>소규모공사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의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안전관리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강화</a:t>
            </a:r>
          </a:p>
          <a:p>
            <a:pPr>
              <a:lnSpc>
                <a:spcPts val="2100"/>
              </a:lnSpc>
              <a:tabLst>
                <a:tab pos="241300" algn="l"/>
              </a:tabLst>
            </a:pPr>
            <a:r>
              <a:rPr lang="en-US" altLang="zh-CN" dirty="0" smtClean="0"/>
              <a:t>	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건설자재의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FF0000"/>
                </a:solidFill>
                <a:latin typeface="HY견고딕" pitchFamily="18" charset="0"/>
                <a:cs typeface="HY견고딕" pitchFamily="18" charset="0"/>
              </a:rPr>
              <a:t>품질관리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강화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500"/>
              </a:lnSpc>
              <a:tabLst>
                <a:tab pos="241300" algn="l"/>
              </a:tabLst>
            </a:pPr>
            <a:r>
              <a:rPr lang="en-US" altLang="zh-CN" sz="2002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건설안전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문화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및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기반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조성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800"/>
              </a:lnSpc>
              <a:tabLst>
                <a:tab pos="241300" algn="l"/>
              </a:tabLst>
            </a:pPr>
            <a:r>
              <a:rPr lang="en-US" altLang="zh-CN" dirty="0" smtClean="0"/>
              <a:t>	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발주제도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및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불공정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FF0000"/>
                </a:solidFill>
                <a:latin typeface="HY견고딕" pitchFamily="18" charset="0"/>
                <a:cs typeface="HY견고딕" pitchFamily="18" charset="0"/>
              </a:rPr>
              <a:t>관행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FF0000"/>
                </a:solidFill>
                <a:latin typeface="HY견고딕" pitchFamily="18" charset="0"/>
                <a:cs typeface="HY견고딕" pitchFamily="18" charset="0"/>
              </a:rPr>
              <a:t>개선</a:t>
            </a:r>
          </a:p>
          <a:p>
            <a:pPr>
              <a:lnSpc>
                <a:spcPts val="2100"/>
              </a:lnSpc>
              <a:tabLst>
                <a:tab pos="241300" algn="l"/>
              </a:tabLst>
            </a:pPr>
            <a:r>
              <a:rPr lang="en-US" altLang="zh-CN" dirty="0" smtClean="0"/>
              <a:t>	</a:t>
            </a:r>
            <a:r>
              <a:rPr lang="en-US" altLang="zh-CN" sz="1595" dirty="0" smtClean="0">
                <a:solidFill>
                  <a:srgbClr val="FF0000"/>
                </a:solidFill>
                <a:latin typeface="HY견고딕" pitchFamily="18" charset="0"/>
                <a:cs typeface="HY견고딕" pitchFamily="18" charset="0"/>
              </a:rPr>
              <a:t>건설관계자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의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FF0000"/>
                </a:solidFill>
                <a:latin typeface="HY견고딕" pitchFamily="18" charset="0"/>
                <a:cs typeface="HY견고딕" pitchFamily="18" charset="0"/>
              </a:rPr>
              <a:t>역량·책임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FF0000"/>
                </a:solidFill>
                <a:latin typeface="HY견고딕" pitchFamily="18" charset="0"/>
                <a:cs typeface="HY견고딕" pitchFamily="18" charset="0"/>
              </a:rPr>
              <a:t>강화</a:t>
            </a:r>
          </a:p>
        </p:txBody>
      </p:sp>
      <p:sp>
        <p:nvSpPr>
          <p:cNvPr id="4" name="TextBox 1"/>
          <p:cNvSpPr txBox="1"/>
          <p:nvPr/>
        </p:nvSpPr>
        <p:spPr>
          <a:xfrm>
            <a:off x="977900" y="533400"/>
            <a:ext cx="7048500" cy="2400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700"/>
              </a:lnSpc>
              <a:tabLst>
                <a:tab pos="2146300" algn="l"/>
                <a:tab pos="2387600" algn="l"/>
              </a:tabLst>
            </a:pP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2.</a:t>
            </a:r>
            <a:r>
              <a:rPr lang="en-US" altLang="zh-CN" sz="27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목표</a:t>
            </a:r>
            <a:r>
              <a:rPr lang="en-US" altLang="zh-CN" sz="27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및</a:t>
            </a:r>
            <a:r>
              <a:rPr lang="en-US" altLang="zh-CN" sz="27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추진전략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900"/>
              </a:lnSpc>
              <a:tabLst>
                <a:tab pos="2146300" algn="l"/>
                <a:tab pos="2387600" algn="l"/>
              </a:tabLst>
            </a:pPr>
            <a:r>
              <a:rPr lang="en-US" altLang="zh-CN" dirty="0" smtClean="0"/>
              <a:t>	</a:t>
            </a:r>
            <a:r>
              <a:rPr lang="en-US" altLang="zh-CN" sz="2002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건설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全과정을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아우르는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안전관리체계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구축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900"/>
              </a:lnSpc>
              <a:tabLst>
                <a:tab pos="2146300" algn="l"/>
                <a:tab pos="2387600" algn="l"/>
              </a:tabLst>
            </a:pPr>
            <a:r>
              <a:rPr lang="en-US" altLang="zh-CN" dirty="0" smtClean="0"/>
              <a:t>		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[설계]설계단계부터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시작하는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FF0000"/>
                </a:solidFill>
                <a:latin typeface="HY견고딕" pitchFamily="18" charset="0"/>
                <a:cs typeface="HY견고딕" pitchFamily="18" charset="0"/>
              </a:rPr>
              <a:t>예방형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FF0000"/>
                </a:solidFill>
                <a:latin typeface="HY견고딕" pitchFamily="18" charset="0"/>
                <a:cs typeface="HY견고딕" pitchFamily="18" charset="0"/>
              </a:rPr>
              <a:t>안전관리</a:t>
            </a:r>
          </a:p>
          <a:p>
            <a:pPr>
              <a:lnSpc>
                <a:spcPts val="2100"/>
              </a:lnSpc>
              <a:tabLst>
                <a:tab pos="2146300" algn="l"/>
                <a:tab pos="2387600" algn="l"/>
              </a:tabLst>
            </a:pPr>
            <a:r>
              <a:rPr lang="en-US" altLang="zh-CN" dirty="0" smtClean="0"/>
              <a:t>		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[발주]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FF0000"/>
                </a:solidFill>
                <a:latin typeface="HY견고딕" pitchFamily="18" charset="0"/>
                <a:cs typeface="HY견고딕" pitchFamily="18" charset="0"/>
              </a:rPr>
              <a:t>시공자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의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FF0000"/>
                </a:solidFill>
                <a:latin typeface="HY견고딕" pitchFamily="18" charset="0"/>
                <a:cs typeface="HY견고딕" pitchFamily="18" charset="0"/>
              </a:rPr>
              <a:t>안전역량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을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FF0000"/>
                </a:solidFill>
                <a:latin typeface="HY견고딕" pitchFamily="18" charset="0"/>
                <a:cs typeface="HY견고딕" pitchFamily="18" charset="0"/>
              </a:rPr>
              <a:t>고려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한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발주체계</a:t>
            </a:r>
          </a:p>
          <a:p>
            <a:pPr>
              <a:lnSpc>
                <a:spcPts val="2100"/>
              </a:lnSpc>
              <a:tabLst>
                <a:tab pos="2146300" algn="l"/>
                <a:tab pos="2387600" algn="l"/>
              </a:tabLst>
            </a:pPr>
            <a:r>
              <a:rPr lang="en-US" altLang="zh-CN" dirty="0" smtClean="0"/>
              <a:t>		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[시공]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FF0000"/>
                </a:solidFill>
                <a:latin typeface="HY견고딕" pitchFamily="18" charset="0"/>
                <a:cs typeface="HY견고딕" pitchFamily="18" charset="0"/>
              </a:rPr>
              <a:t>先안전-後시공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원칙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정착</a:t>
            </a:r>
          </a:p>
          <a:p>
            <a:pPr>
              <a:lnSpc>
                <a:spcPts val="2100"/>
              </a:lnSpc>
              <a:tabLst>
                <a:tab pos="2146300" algn="l"/>
                <a:tab pos="2387600" algn="l"/>
              </a:tabLst>
            </a:pPr>
            <a:r>
              <a:rPr lang="en-US" altLang="zh-CN" dirty="0" smtClean="0"/>
              <a:t>		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[환류]자율적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안전관리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활동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유도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9486900" y="6845300"/>
            <a:ext cx="101600" cy="177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  <a:tabLst/>
            </a:pPr>
            <a:r>
              <a:rPr lang="en-US" altLang="zh-CN" sz="1403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342900"/>
            <a:ext cx="9156700" cy="68707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1701800" y="1333500"/>
            <a:ext cx="5130800" cy="266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100"/>
              </a:lnSpc>
              <a:tabLst/>
            </a:pPr>
            <a:r>
              <a:rPr lang="en-US" altLang="zh-CN" sz="2194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건설</a:t>
            </a:r>
            <a:r>
              <a:rPr lang="en-US" altLang="zh-CN" sz="21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4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全과정을</a:t>
            </a:r>
            <a:r>
              <a:rPr lang="en-US" altLang="zh-CN" sz="21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4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아우르는</a:t>
            </a:r>
            <a:r>
              <a:rPr lang="en-US" altLang="zh-CN" sz="21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4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안전관리체계</a:t>
            </a:r>
            <a:r>
              <a:rPr lang="en-US" altLang="zh-CN" sz="21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4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구축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1219200" y="1320800"/>
            <a:ext cx="152400" cy="266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100"/>
              </a:lnSpc>
              <a:tabLst/>
            </a:pPr>
            <a:r>
              <a:rPr lang="en-US" altLang="zh-CN" sz="2194" dirty="0" smtClean="0">
                <a:solidFill>
                  <a:srgbClr val="FFFFFF"/>
                </a:solidFill>
                <a:latin typeface="HY헤드라인M" pitchFamily="18" charset="0"/>
                <a:cs typeface="HY헤드라인M" pitchFamily="18" charset="0"/>
              </a:rPr>
              <a:t>1</a:t>
            </a:r>
          </a:p>
        </p:txBody>
      </p:sp>
      <p:sp>
        <p:nvSpPr>
          <p:cNvPr id="4" name="TextBox 1"/>
          <p:cNvSpPr txBox="1"/>
          <p:nvPr/>
        </p:nvSpPr>
        <p:spPr>
          <a:xfrm>
            <a:off x="1498600" y="1968500"/>
            <a:ext cx="114300" cy="190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500"/>
              </a:lnSpc>
              <a:tabLst/>
            </a:pPr>
            <a:r>
              <a:rPr lang="en-US" altLang="zh-CN" sz="1595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1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1587500" y="2527300"/>
            <a:ext cx="7899400" cy="3175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100"/>
              </a:lnSpc>
              <a:tabLst>
                <a:tab pos="139700" algn="l"/>
                <a:tab pos="292100" algn="l"/>
                <a:tab pos="304800" algn="l"/>
                <a:tab pos="317500" algn="l"/>
              </a:tabLst>
            </a:pPr>
            <a:r>
              <a:rPr lang="en-US" altLang="zh-CN" dirty="0" smtClean="0"/>
              <a:t>			</a:t>
            </a:r>
            <a:r>
              <a:rPr lang="en-US" altLang="zh-CN" sz="1799" dirty="0" smtClean="0">
                <a:solidFill>
                  <a:srgbClr val="FF0000"/>
                </a:solidFill>
                <a:latin typeface="HY견고딕" pitchFamily="18" charset="0"/>
                <a:cs typeface="HY견고딕" pitchFamily="18" charset="0"/>
              </a:rPr>
              <a:t>(설계자)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시공과정에서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안전성이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확보될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수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있도록“위험요소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프로파일</a:t>
            </a:r>
            <a:r>
              <a:rPr lang="en-US" altLang="zh-CN" sz="11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99" dirty="0" smtClean="0">
                <a:solidFill>
                  <a:srgbClr val="FF0000"/>
                </a:solidFill>
                <a:latin typeface="HY견고딕" pitchFamily="18" charset="0"/>
                <a:cs typeface="HY견고딕" pitchFamily="18" charset="0"/>
              </a:rPr>
              <a:t>*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”</a:t>
            </a:r>
          </a:p>
          <a:p>
            <a:pPr>
              <a:lnSpc>
                <a:spcPts val="2800"/>
              </a:lnSpc>
              <a:tabLst>
                <a:tab pos="139700" algn="l"/>
                <a:tab pos="292100" algn="l"/>
                <a:tab pos="304800" algn="l"/>
                <a:tab pos="317500" algn="l"/>
              </a:tabLst>
            </a:pPr>
            <a:r>
              <a:rPr lang="en-US" altLang="zh-CN" dirty="0" smtClean="0"/>
              <a:t>		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을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활용한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안전설계</a:t>
            </a:r>
            <a:r>
              <a:rPr lang="en-US" altLang="zh-CN" sz="11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99" dirty="0" smtClean="0">
                <a:solidFill>
                  <a:srgbClr val="FF0000"/>
                </a:solidFill>
                <a:latin typeface="HY견고딕" pitchFamily="18" charset="0"/>
                <a:cs typeface="HY견고딕" pitchFamily="18" charset="0"/>
              </a:rPr>
              <a:t>**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(DFS,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Design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For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Safety)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수행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200"/>
              </a:lnSpc>
              <a:tabLst>
                <a:tab pos="139700" algn="l"/>
                <a:tab pos="292100" algn="l"/>
                <a:tab pos="304800" algn="l"/>
                <a:tab pos="317500" algn="l"/>
              </a:tabLst>
            </a:pPr>
            <a:r>
              <a:rPr lang="en-US" altLang="zh-CN" dirty="0" smtClean="0"/>
              <a:t>	</a:t>
            </a:r>
            <a:r>
              <a:rPr lang="en-US" altLang="zh-CN" sz="159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*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건설사고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위험요소의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특징과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관리방안을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'15.06부터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건설안전관리</a:t>
            </a:r>
          </a:p>
          <a:p>
            <a:pPr>
              <a:lnSpc>
                <a:spcPts val="1900"/>
              </a:lnSpc>
              <a:tabLst>
                <a:tab pos="139700" algn="l"/>
                <a:tab pos="292100" algn="l"/>
                <a:tab pos="304800" algn="l"/>
                <a:tab pos="317500" algn="l"/>
              </a:tabLst>
            </a:pPr>
            <a:r>
              <a:rPr lang="en-US" altLang="zh-CN" dirty="0" smtClean="0"/>
              <a:t>				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정보시스템(COSMIS)를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통해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제공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600"/>
              </a:lnSpc>
              <a:tabLst>
                <a:tab pos="139700" algn="l"/>
                <a:tab pos="292100" algn="l"/>
                <a:tab pos="304800" algn="l"/>
                <a:tab pos="317500" algn="l"/>
              </a:tabLst>
            </a:pPr>
            <a:r>
              <a:rPr lang="en-US" altLang="zh-CN" sz="159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**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설계단계에서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위험요소를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제거하여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건설사고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발생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가능성을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사전에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차단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600"/>
              </a:lnSpc>
              <a:tabLst>
                <a:tab pos="139700" algn="l"/>
                <a:tab pos="292100" algn="l"/>
                <a:tab pos="304800" algn="l"/>
                <a:tab pos="317500" algn="l"/>
              </a:tabLst>
            </a:pPr>
            <a:r>
              <a:rPr lang="en-US" altLang="zh-CN" dirty="0" smtClean="0"/>
              <a:t>			</a:t>
            </a:r>
            <a:r>
              <a:rPr lang="en-US" altLang="zh-CN" sz="1799" dirty="0" smtClean="0">
                <a:solidFill>
                  <a:srgbClr val="FF0000"/>
                </a:solidFill>
                <a:latin typeface="HY견고딕" pitchFamily="18" charset="0"/>
                <a:cs typeface="HY견고딕" pitchFamily="18" charset="0"/>
              </a:rPr>
              <a:t>(발주자)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: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설계자가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수행한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안전설계의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적정성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여부를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검토</a:t>
            </a:r>
            <a:r>
              <a:rPr lang="en-US" altLang="zh-CN" sz="11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99" dirty="0" smtClean="0">
                <a:solidFill>
                  <a:srgbClr val="FF0000"/>
                </a:solidFill>
                <a:latin typeface="HY견고딕" pitchFamily="18" charset="0"/>
                <a:cs typeface="HY견고딕" pitchFamily="18" charset="0"/>
              </a:rPr>
              <a:t>*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·승인하여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800"/>
              </a:lnSpc>
              <a:tabLst>
                <a:tab pos="139700" algn="l"/>
                <a:tab pos="292100" algn="l"/>
                <a:tab pos="304800" algn="l"/>
                <a:tab pos="317500" algn="l"/>
              </a:tabLst>
            </a:pPr>
            <a:r>
              <a:rPr lang="en-US" altLang="zh-CN" dirty="0" smtClean="0"/>
              <a:t>			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시공단계의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안전이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설계를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건설현장에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적용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700"/>
              </a:lnSpc>
              <a:tabLst>
                <a:tab pos="139700" algn="l"/>
                <a:tab pos="292100" algn="l"/>
                <a:tab pos="304800" algn="l"/>
                <a:tab pos="317500" algn="l"/>
              </a:tabLst>
            </a:pPr>
            <a:r>
              <a:rPr lang="en-US" altLang="zh-CN" dirty="0" smtClean="0"/>
              <a:t>	</a:t>
            </a:r>
            <a:r>
              <a:rPr lang="en-US" altLang="zh-CN" sz="159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*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발주청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또는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한국시설안전공단이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설계도면의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안전성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검토</a:t>
            </a:r>
          </a:p>
        </p:txBody>
      </p:sp>
      <p:sp>
        <p:nvSpPr>
          <p:cNvPr id="6" name="TextBox 1"/>
          <p:cNvSpPr txBox="1"/>
          <p:nvPr/>
        </p:nvSpPr>
        <p:spPr>
          <a:xfrm>
            <a:off x="2044700" y="1955800"/>
            <a:ext cx="5689600" cy="215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700"/>
              </a:lnSpc>
              <a:tabLst/>
            </a:pPr>
            <a:r>
              <a:rPr lang="en-US" altLang="zh-CN" sz="1799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[설계단계]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설계단계부터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시작하는“예방형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안전관리”</a:t>
            </a:r>
          </a:p>
        </p:txBody>
      </p:sp>
      <p:sp>
        <p:nvSpPr>
          <p:cNvPr id="7" name="TextBox 1"/>
          <p:cNvSpPr txBox="1"/>
          <p:nvPr/>
        </p:nvSpPr>
        <p:spPr>
          <a:xfrm>
            <a:off x="977900" y="457200"/>
            <a:ext cx="3365500" cy="342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700"/>
              </a:lnSpc>
              <a:tabLst/>
            </a:pP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3.</a:t>
            </a:r>
            <a:r>
              <a:rPr lang="en-US" altLang="zh-CN" sz="27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건설현장</a:t>
            </a:r>
            <a:r>
              <a:rPr lang="en-US" altLang="zh-CN" sz="27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안전대책</a:t>
            </a:r>
          </a:p>
        </p:txBody>
      </p:sp>
      <p:sp>
        <p:nvSpPr>
          <p:cNvPr id="8" name="TextBox 1"/>
          <p:cNvSpPr txBox="1"/>
          <p:nvPr/>
        </p:nvSpPr>
        <p:spPr>
          <a:xfrm>
            <a:off x="9486900" y="6845300"/>
            <a:ext cx="101600" cy="177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  <a:tabLst/>
            </a:pPr>
            <a:r>
              <a:rPr lang="en-US" altLang="zh-CN" sz="1403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342900"/>
            <a:ext cx="9156700" cy="68707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1701800" y="1333500"/>
            <a:ext cx="5130800" cy="266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100"/>
              </a:lnSpc>
              <a:tabLst/>
            </a:pPr>
            <a:r>
              <a:rPr lang="en-US" altLang="zh-CN" sz="2194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건설</a:t>
            </a:r>
            <a:r>
              <a:rPr lang="en-US" altLang="zh-CN" sz="21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4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全과정을</a:t>
            </a:r>
            <a:r>
              <a:rPr lang="en-US" altLang="zh-CN" sz="21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4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아우르는</a:t>
            </a:r>
            <a:r>
              <a:rPr lang="en-US" altLang="zh-CN" sz="21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4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안전관리체계</a:t>
            </a:r>
            <a:r>
              <a:rPr lang="en-US" altLang="zh-CN" sz="21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4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구축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1219200" y="1320800"/>
            <a:ext cx="152400" cy="266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100"/>
              </a:lnSpc>
              <a:tabLst/>
            </a:pPr>
            <a:r>
              <a:rPr lang="en-US" altLang="zh-CN" sz="2194" dirty="0" smtClean="0">
                <a:solidFill>
                  <a:srgbClr val="FFFFFF"/>
                </a:solidFill>
                <a:latin typeface="HY헤드라인M" pitchFamily="18" charset="0"/>
                <a:cs typeface="HY헤드라인M" pitchFamily="18" charset="0"/>
              </a:rPr>
              <a:t>1</a:t>
            </a:r>
          </a:p>
        </p:txBody>
      </p:sp>
      <p:sp>
        <p:nvSpPr>
          <p:cNvPr id="4" name="TextBox 1"/>
          <p:cNvSpPr txBox="1"/>
          <p:nvPr/>
        </p:nvSpPr>
        <p:spPr>
          <a:xfrm>
            <a:off x="2019300" y="2019300"/>
            <a:ext cx="6146800" cy="215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700"/>
              </a:lnSpc>
              <a:tabLst/>
            </a:pPr>
            <a:r>
              <a:rPr lang="en-US" altLang="zh-CN" sz="1799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[발주/인·허가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단계]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시공자의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안전역량을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고려한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발주체계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1485900" y="2032000"/>
            <a:ext cx="114300" cy="190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500"/>
              </a:lnSpc>
              <a:tabLst/>
            </a:pPr>
            <a:r>
              <a:rPr lang="en-US" altLang="zh-CN" sz="1595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2</a:t>
            </a:r>
          </a:p>
        </p:txBody>
      </p:sp>
      <p:sp>
        <p:nvSpPr>
          <p:cNvPr id="6" name="TextBox 1"/>
          <p:cNvSpPr txBox="1"/>
          <p:nvPr/>
        </p:nvSpPr>
        <p:spPr>
          <a:xfrm>
            <a:off x="1524000" y="2679700"/>
            <a:ext cx="7747000" cy="2387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100"/>
              </a:lnSpc>
              <a:tabLst>
                <a:tab pos="139700" algn="l"/>
                <a:tab pos="292100" algn="l"/>
                <a:tab pos="304800" algn="l"/>
                <a:tab pos="317500" algn="l"/>
              </a:tabLst>
            </a:pPr>
            <a:r>
              <a:rPr lang="en-US" altLang="zh-CN" dirty="0" smtClean="0"/>
              <a:t>			</a:t>
            </a:r>
            <a:r>
              <a:rPr lang="en-US" altLang="zh-CN" sz="1799" dirty="0" smtClean="0">
                <a:solidFill>
                  <a:srgbClr val="FF0000"/>
                </a:solidFill>
                <a:latin typeface="HY견고딕" pitchFamily="18" charset="0"/>
                <a:cs typeface="HY견고딕" pitchFamily="18" charset="0"/>
              </a:rPr>
              <a:t>(발주자)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안전역량이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포함된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시공능력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종합평가</a:t>
            </a:r>
            <a:r>
              <a:rPr lang="en-US" altLang="zh-CN" sz="11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99" dirty="0" smtClean="0">
                <a:solidFill>
                  <a:srgbClr val="FF0000"/>
                </a:solidFill>
                <a:latin typeface="HY견고딕" pitchFamily="18" charset="0"/>
                <a:cs typeface="HY견고딕" pitchFamily="18" charset="0"/>
              </a:rPr>
              <a:t>*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를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통한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업체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선정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000"/>
              </a:lnSpc>
              <a:tabLst>
                <a:tab pos="139700" algn="l"/>
                <a:tab pos="292100" algn="l"/>
                <a:tab pos="304800" algn="l"/>
                <a:tab pos="317500" algn="l"/>
              </a:tabLst>
            </a:pPr>
            <a:r>
              <a:rPr lang="en-US" altLang="zh-CN" dirty="0" smtClean="0"/>
              <a:t>	</a:t>
            </a:r>
            <a:r>
              <a:rPr lang="en-US" altLang="zh-CN" sz="159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*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종합심사낙찰제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안전관리계획의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이행상태,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해당업체의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재해율,</a:t>
            </a:r>
          </a:p>
          <a:p>
            <a:pPr>
              <a:lnSpc>
                <a:spcPts val="1900"/>
              </a:lnSpc>
              <a:tabLst>
                <a:tab pos="139700" algn="l"/>
                <a:tab pos="292100" algn="l"/>
                <a:tab pos="304800" algn="l"/>
                <a:tab pos="317500" algn="l"/>
              </a:tabLst>
            </a:pPr>
            <a:r>
              <a:rPr lang="en-US" altLang="zh-CN" dirty="0" smtClean="0"/>
              <a:t>				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건설사고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발생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여부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등을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평가하여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그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결과를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낙찰자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선정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시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반영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200"/>
              </a:lnSpc>
              <a:tabLst>
                <a:tab pos="139700" algn="l"/>
                <a:tab pos="292100" algn="l"/>
                <a:tab pos="304800" algn="l"/>
                <a:tab pos="317500" algn="l"/>
              </a:tabLst>
            </a:pPr>
            <a:r>
              <a:rPr lang="en-US" altLang="zh-CN" dirty="0" smtClean="0"/>
              <a:t>			</a:t>
            </a:r>
            <a:r>
              <a:rPr lang="en-US" altLang="zh-CN" sz="1799" dirty="0" smtClean="0">
                <a:solidFill>
                  <a:srgbClr val="FF0000"/>
                </a:solidFill>
                <a:latin typeface="HY견고딕" pitchFamily="18" charset="0"/>
                <a:cs typeface="HY견고딕" pitchFamily="18" charset="0"/>
              </a:rPr>
              <a:t>(시공자)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안전설계도면에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명시된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위험요소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관리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방안을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포함한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안전관리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800"/>
              </a:lnSpc>
              <a:tabLst>
                <a:tab pos="139700" algn="l"/>
                <a:tab pos="292100" algn="l"/>
                <a:tab pos="304800" algn="l"/>
                <a:tab pos="317500" algn="l"/>
              </a:tabLst>
            </a:pPr>
            <a:r>
              <a:rPr lang="en-US" altLang="zh-CN" dirty="0" smtClean="0"/>
              <a:t>		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계획을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수립하여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발주청에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제출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700"/>
              </a:lnSpc>
              <a:tabLst>
                <a:tab pos="139700" algn="l"/>
                <a:tab pos="292100" algn="l"/>
                <a:tab pos="304800" algn="l"/>
                <a:tab pos="317500" algn="l"/>
              </a:tabLst>
            </a:pPr>
            <a:r>
              <a:rPr lang="en-US" altLang="zh-CN" sz="1799" dirty="0" smtClean="0">
                <a:solidFill>
                  <a:srgbClr val="0033CC"/>
                </a:solidFill>
                <a:latin typeface="HY견고딕" pitchFamily="18" charset="0"/>
                <a:cs typeface="HY견고딕" pitchFamily="18" charset="0"/>
              </a:rPr>
              <a:t>☞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33CC"/>
                </a:solidFill>
                <a:latin typeface="HY견고딕" pitchFamily="18" charset="0"/>
                <a:cs typeface="HY견고딕" pitchFamily="18" charset="0"/>
              </a:rPr>
              <a:t>'16년부터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33CC"/>
                </a:solidFill>
                <a:latin typeface="HY견고딕" pitchFamily="18" charset="0"/>
                <a:cs typeface="HY견고딕" pitchFamily="18" charset="0"/>
              </a:rPr>
              <a:t>시공자의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33CC"/>
                </a:solidFill>
                <a:latin typeface="HY견고딕" pitchFamily="18" charset="0"/>
                <a:cs typeface="HY견고딕" pitchFamily="18" charset="0"/>
              </a:rPr>
              <a:t>안전역량을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33CC"/>
                </a:solidFill>
                <a:latin typeface="HY견고딕" pitchFamily="18" charset="0"/>
                <a:cs typeface="HY견고딕" pitchFamily="18" charset="0"/>
              </a:rPr>
              <a:t>평가하는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33CC"/>
                </a:solidFill>
                <a:latin typeface="HY견고딕" pitchFamily="18" charset="0"/>
                <a:cs typeface="HY견고딕" pitchFamily="18" charset="0"/>
              </a:rPr>
              <a:t>종합심사낙찰제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33CC"/>
                </a:solidFill>
                <a:latin typeface="HY견고딕" pitchFamily="18" charset="0"/>
                <a:cs typeface="HY견고딕" pitchFamily="18" charset="0"/>
              </a:rPr>
              <a:t>전면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33CC"/>
                </a:solidFill>
                <a:latin typeface="HY견고딕" pitchFamily="18" charset="0"/>
                <a:cs typeface="HY견고딕" pitchFamily="18" charset="0"/>
              </a:rPr>
              <a:t>시행</a:t>
            </a:r>
          </a:p>
        </p:txBody>
      </p:sp>
      <p:sp>
        <p:nvSpPr>
          <p:cNvPr id="7" name="TextBox 1"/>
          <p:cNvSpPr txBox="1"/>
          <p:nvPr/>
        </p:nvSpPr>
        <p:spPr>
          <a:xfrm>
            <a:off x="977900" y="457200"/>
            <a:ext cx="3365500" cy="342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700"/>
              </a:lnSpc>
              <a:tabLst/>
            </a:pP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3.</a:t>
            </a:r>
            <a:r>
              <a:rPr lang="en-US" altLang="zh-CN" sz="27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건설현장</a:t>
            </a:r>
            <a:r>
              <a:rPr lang="en-US" altLang="zh-CN" sz="27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안전대책</a:t>
            </a:r>
          </a:p>
        </p:txBody>
      </p:sp>
      <p:sp>
        <p:nvSpPr>
          <p:cNvPr id="8" name="TextBox 1"/>
          <p:cNvSpPr txBox="1"/>
          <p:nvPr/>
        </p:nvSpPr>
        <p:spPr>
          <a:xfrm>
            <a:off x="9423400" y="6845300"/>
            <a:ext cx="215900" cy="177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  <a:tabLst/>
            </a:pPr>
            <a:r>
              <a:rPr lang="en-US" altLang="zh-CN" sz="1403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342900"/>
            <a:ext cx="9156700" cy="6870700"/>
          </a:xfrm>
          <a:prstGeom prst="rect">
            <a:avLst/>
          </a:prstGeom>
          <a:noFill/>
        </p:spPr>
      </p:pic>
      <p:graphicFrame>
        <p:nvGraphicFramePr>
          <p:cNvPr id="4" name="表格 4"/>
          <p:cNvGraphicFramePr>
            <a:graphicFrameLocks noGrp="1"/>
          </p:cNvGraphicFramePr>
          <p:nvPr/>
        </p:nvGraphicFramePr>
        <p:xfrm>
          <a:off x="1761337" y="3168218"/>
          <a:ext cx="7750212" cy="2162911"/>
        </p:xfrm>
        <a:graphic>
          <a:graphicData uri="http://schemas.openxmlformats.org/drawingml/2006/table">
            <a:tbl>
              <a:tblPr/>
              <a:tblGrid>
                <a:gridCol w="1120444"/>
                <a:gridCol w="6629768"/>
              </a:tblGrid>
              <a:tr h="335102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95" dirty="0" smtClean="0">
                          <a:solidFill>
                            <a:srgbClr val="000000"/>
                          </a:solidFill>
                          <a:latin typeface="HY견고딕" pitchFamily="18" charset="0"/>
                          <a:cs typeface="HY견고딕" pitchFamily="18" charset="0"/>
                        </a:rPr>
                        <a:t>공사단계</a:t>
                      </a:r>
                      <a:endParaRPr lang="zh-CN" altLang="en-US" sz="1595" dirty="0" smtClean="0">
                        <a:solidFill>
                          <a:srgbClr val="000000"/>
                        </a:solidFill>
                        <a:latin typeface="HY견고딕" pitchFamily="18" charset="0"/>
                        <a:cs typeface="HY견고딕" pitchFamily="18" charset="0"/>
                      </a:endParaRPr>
                    </a:p>
                  </a:txBody>
                  <a:tcPr>
                    <a:lnL w="0" cmpd="sng">
                      <a:solidFill>
                        <a:srgbClr val="000000"/>
                      </a:solidFill>
                      <a:prstDash val="soli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mpd="sng">
                      <a:solidFill>
                        <a:srgbClr val="000000"/>
                      </a:solidFill>
                      <a:prstDash val="soli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E0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95" dirty="0" smtClean="0">
                          <a:solidFill>
                            <a:srgbClr val="000000"/>
                          </a:solidFill>
                          <a:latin typeface="HY견고딕" pitchFamily="18" charset="0"/>
                          <a:cs typeface="HY견고딕" pitchFamily="18" charset="0"/>
                        </a:rPr>
                        <a:t>작업허가절차</a:t>
                      </a:r>
                      <a:endParaRPr lang="zh-CN" altLang="en-US" sz="1595" dirty="0" smtClean="0">
                        <a:solidFill>
                          <a:srgbClr val="000000"/>
                        </a:solidFill>
                        <a:latin typeface="HY견고딕" pitchFamily="18" charset="0"/>
                        <a:cs typeface="HY견고딕" pitchFamily="18" charset="0"/>
                      </a:endParaRPr>
                    </a:p>
                  </a:txBody>
                  <a:tcPr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mpd="sng">
                      <a:solidFill>
                        <a:srgbClr val="000000"/>
                      </a:solidFill>
                      <a:prstDash val="soli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E0E3"/>
                    </a:solidFill>
                  </a:tcPr>
                </a:tc>
              </a:tr>
              <a:tr h="76158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95" dirty="0" smtClean="0">
                          <a:solidFill>
                            <a:srgbClr val="000000"/>
                          </a:solidFill>
                          <a:latin typeface="HY견고딕" pitchFamily="18" charset="0"/>
                          <a:cs typeface="HY견고딕" pitchFamily="18" charset="0"/>
                        </a:rPr>
                        <a:t>위험공종</a:t>
                      </a:r>
                      <a:endParaRPr lang="zh-CN" altLang="en-US" sz="1595" dirty="0" smtClean="0">
                        <a:solidFill>
                          <a:srgbClr val="000000"/>
                        </a:solidFill>
                        <a:latin typeface="HY견고딕" pitchFamily="18" charset="0"/>
                        <a:cs typeface="HY견고딕" pitchFamily="18" charset="0"/>
                      </a:endParaRPr>
                    </a:p>
                    <a:p>
                      <a:pPr algn="l"/>
                      <a:r>
                        <a:rPr lang="en-US" altLang="zh-CN" sz="1595" dirty="0" smtClean="0">
                          <a:solidFill>
                            <a:srgbClr val="000000"/>
                          </a:solidFill>
                          <a:latin typeface="HY견고딕" pitchFamily="18" charset="0"/>
                          <a:cs typeface="HY견고딕" pitchFamily="18" charset="0"/>
                        </a:rPr>
                        <a:t>시공前</a:t>
                      </a:r>
                      <a:endParaRPr lang="zh-CN" altLang="en-US" sz="1595" dirty="0" smtClean="0">
                        <a:solidFill>
                          <a:srgbClr val="000000"/>
                        </a:solidFill>
                        <a:latin typeface="HY견고딕" pitchFamily="18" charset="0"/>
                        <a:cs typeface="HY견고딕" pitchFamily="18" charset="0"/>
                      </a:endParaRPr>
                    </a:p>
                  </a:txBody>
                  <a:tcPr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595" dirty="0" smtClean="0">
                          <a:solidFill>
                            <a:srgbClr val="000000"/>
                          </a:solidFill>
                          <a:latin typeface="HY견고딕" pitchFamily="18" charset="0"/>
                          <a:cs typeface="HY견고딕" pitchFamily="18" charset="0"/>
                        </a:rPr>
                        <a:t>(시공자)안전작업계획서를감리자에게제출</a:t>
                      </a:r>
                      <a:endParaRPr lang="zh-CN" altLang="en-US" sz="1595" dirty="0" smtClean="0">
                        <a:solidFill>
                          <a:srgbClr val="000000"/>
                        </a:solidFill>
                        <a:latin typeface="HY견고딕" pitchFamily="18" charset="0"/>
                        <a:cs typeface="HY견고딕" pitchFamily="18" charset="0"/>
                      </a:endParaRPr>
                    </a:p>
                    <a:p>
                      <a:pPr algn="l"/>
                      <a:r>
                        <a:rPr lang="en-US" altLang="zh-CN" sz="1595" dirty="0" smtClean="0">
                          <a:solidFill>
                            <a:srgbClr val="000000"/>
                          </a:solidFill>
                          <a:latin typeface="HY견고딕" pitchFamily="18" charset="0"/>
                          <a:cs typeface="HY견고딕" pitchFamily="18" charset="0"/>
                        </a:rPr>
                        <a:t>(감리자)계획서검토확인후작업허가</a:t>
                      </a:r>
                      <a:endParaRPr lang="zh-CN" altLang="en-US" sz="1595" dirty="0" smtClean="0">
                        <a:solidFill>
                          <a:srgbClr val="000000"/>
                        </a:solidFill>
                        <a:latin typeface="HY견고딕" pitchFamily="18" charset="0"/>
                        <a:cs typeface="HY견고딕" pitchFamily="18" charset="0"/>
                      </a:endParaRPr>
                    </a:p>
                  </a:txBody>
                  <a:tcPr anchor="ctr"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3F4"/>
                    </a:solidFill>
                  </a:tcPr>
                </a:tc>
              </a:tr>
              <a:tr h="1066228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95" dirty="0" smtClean="0">
                          <a:solidFill>
                            <a:srgbClr val="000000"/>
                          </a:solidFill>
                          <a:latin typeface="HY견고딕" pitchFamily="18" charset="0"/>
                          <a:cs typeface="HY견고딕" pitchFamily="18" charset="0"/>
                        </a:rPr>
                        <a:t>위험공종</a:t>
                      </a:r>
                      <a:endParaRPr lang="zh-CN" altLang="en-US" sz="1595" dirty="0" smtClean="0">
                        <a:solidFill>
                          <a:srgbClr val="000000"/>
                        </a:solidFill>
                        <a:latin typeface="HY견고딕" pitchFamily="18" charset="0"/>
                        <a:cs typeface="HY견고딕" pitchFamily="18" charset="0"/>
                      </a:endParaRPr>
                    </a:p>
                    <a:p>
                      <a:pPr algn="l"/>
                      <a:r>
                        <a:rPr lang="en-US" altLang="zh-CN" sz="1595" dirty="0" smtClean="0">
                          <a:solidFill>
                            <a:srgbClr val="000000"/>
                          </a:solidFill>
                          <a:latin typeface="HY견고딕" pitchFamily="18" charset="0"/>
                          <a:cs typeface="HY견고딕" pitchFamily="18" charset="0"/>
                        </a:rPr>
                        <a:t>시공後</a:t>
                      </a:r>
                      <a:endParaRPr lang="zh-CN" altLang="en-US" sz="1595" dirty="0" smtClean="0">
                        <a:solidFill>
                          <a:srgbClr val="000000"/>
                        </a:solidFill>
                        <a:latin typeface="HY견고딕" pitchFamily="18" charset="0"/>
                        <a:cs typeface="HY견고딕" pitchFamily="18" charset="0"/>
                      </a:endParaRPr>
                    </a:p>
                  </a:txBody>
                  <a:tcPr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mpd="sng">
                      <a:solidFill>
                        <a:srgbClr val="000000"/>
                      </a:solidFill>
                      <a:prstDash val="solid"/>
                    </a:lnB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595" dirty="0" smtClean="0">
                          <a:solidFill>
                            <a:srgbClr val="000000"/>
                          </a:solidFill>
                          <a:latin typeface="HY견고딕" pitchFamily="18" charset="0"/>
                          <a:cs typeface="HY견고딕" pitchFamily="18" charset="0"/>
                        </a:rPr>
                        <a:t>(시공자)지정공정률마다감리자에게안전작업계획이행여부확인요청</a:t>
                      </a:r>
                      <a:endParaRPr lang="zh-CN" altLang="en-US" sz="1595" dirty="0" smtClean="0">
                        <a:solidFill>
                          <a:srgbClr val="000000"/>
                        </a:solidFill>
                        <a:latin typeface="HY견고딕" pitchFamily="18" charset="0"/>
                        <a:cs typeface="HY견고딕" pitchFamily="18" charset="0"/>
                      </a:endParaRPr>
                    </a:p>
                    <a:p>
                      <a:pPr algn="l"/>
                      <a:r>
                        <a:rPr lang="en-US" altLang="zh-CN" sz="1595" dirty="0" smtClean="0">
                          <a:solidFill>
                            <a:srgbClr val="000000"/>
                          </a:solidFill>
                          <a:latin typeface="HY견고딕" pitchFamily="18" charset="0"/>
                          <a:cs typeface="HY견고딕" pitchFamily="18" charset="0"/>
                        </a:rPr>
                        <a:t>(감리자)이행여부확인하여불안전한작업적발시작업중지명령후</a:t>
                      </a:r>
                      <a:endParaRPr lang="zh-CN" altLang="en-US" sz="1595" dirty="0" smtClean="0">
                        <a:solidFill>
                          <a:srgbClr val="000000"/>
                        </a:solidFill>
                        <a:latin typeface="HY견고딕" pitchFamily="18" charset="0"/>
                        <a:cs typeface="HY견고딕" pitchFamily="18" charset="0"/>
                      </a:endParaRPr>
                    </a:p>
                    <a:p>
                      <a:pPr algn="l"/>
                      <a:r>
                        <a:rPr lang="en-US" altLang="zh-CN" sz="1595" dirty="0" smtClean="0">
                          <a:solidFill>
                            <a:srgbClr val="000000"/>
                          </a:solidFill>
                          <a:latin typeface="HY견고딕" pitchFamily="18" charset="0"/>
                          <a:cs typeface="HY견고딕" pitchFamily="18" charset="0"/>
                        </a:rPr>
                        <a:t>시정조치확인하여작업재개허가</a:t>
                      </a:r>
                      <a:endParaRPr lang="zh-CN" altLang="en-US" sz="1595" dirty="0" smtClean="0">
                        <a:solidFill>
                          <a:srgbClr val="000000"/>
                        </a:solidFill>
                        <a:latin typeface="HY견고딕" pitchFamily="18" charset="0"/>
                        <a:cs typeface="HY견고딕" pitchFamily="18" charset="0"/>
                      </a:endParaRPr>
                    </a:p>
                  </a:txBody>
                  <a:tcPr anchor="ctr"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9FA"/>
                    </a:solidFill>
                  </a:tcPr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1701800" y="1333500"/>
            <a:ext cx="5130800" cy="266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100"/>
              </a:lnSpc>
              <a:tabLst/>
            </a:pPr>
            <a:r>
              <a:rPr lang="en-US" altLang="zh-CN" sz="2194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건설</a:t>
            </a:r>
            <a:r>
              <a:rPr lang="en-US" altLang="zh-CN" sz="21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4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全과정을</a:t>
            </a:r>
            <a:r>
              <a:rPr lang="en-US" altLang="zh-CN" sz="21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4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아우르는</a:t>
            </a:r>
            <a:r>
              <a:rPr lang="en-US" altLang="zh-CN" sz="21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4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안전관리체계</a:t>
            </a:r>
            <a:r>
              <a:rPr lang="en-US" altLang="zh-CN" sz="21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4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구축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1219200" y="1320800"/>
            <a:ext cx="152400" cy="266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100"/>
              </a:lnSpc>
              <a:tabLst/>
            </a:pPr>
            <a:r>
              <a:rPr lang="en-US" altLang="zh-CN" sz="2194" dirty="0" smtClean="0">
                <a:solidFill>
                  <a:srgbClr val="FFFFFF"/>
                </a:solidFill>
                <a:latin typeface="HY헤드라인M" pitchFamily="18" charset="0"/>
                <a:cs typeface="HY헤드라인M" pitchFamily="18" charset="0"/>
              </a:rPr>
              <a:t>1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1409700" y="1955800"/>
            <a:ext cx="114300" cy="190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500"/>
              </a:lnSpc>
              <a:tabLst/>
            </a:pPr>
            <a:r>
              <a:rPr lang="en-US" altLang="zh-CN" sz="1595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3</a:t>
            </a:r>
          </a:p>
        </p:txBody>
      </p:sp>
      <p:sp>
        <p:nvSpPr>
          <p:cNvPr id="6" name="TextBox 1"/>
          <p:cNvSpPr txBox="1"/>
          <p:nvPr/>
        </p:nvSpPr>
        <p:spPr>
          <a:xfrm>
            <a:off x="1638300" y="1968500"/>
            <a:ext cx="6413500" cy="1079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700"/>
              </a:lnSpc>
              <a:tabLst>
                <a:tab pos="165100" algn="l"/>
                <a:tab pos="304800" algn="l"/>
              </a:tabLst>
            </a:pPr>
            <a:r>
              <a:rPr lang="en-US" altLang="zh-CN" dirty="0" smtClean="0"/>
              <a:t>		</a:t>
            </a:r>
            <a:r>
              <a:rPr lang="en-US" altLang="zh-CN" sz="1799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[시공단계]“先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안전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-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後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시공”원칙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정착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400"/>
              </a:lnSpc>
              <a:tabLst>
                <a:tab pos="165100" algn="l"/>
                <a:tab pos="304800" algn="l"/>
              </a:tabLst>
            </a:pPr>
            <a:r>
              <a:rPr lang="en-US" altLang="zh-CN" dirty="0" smtClean="0"/>
              <a:t>	</a:t>
            </a:r>
            <a:r>
              <a:rPr lang="en-US" altLang="zh-CN" sz="1799" dirty="0" smtClean="0">
                <a:solidFill>
                  <a:srgbClr val="FF0000"/>
                </a:solidFill>
                <a:latin typeface="HY견고딕" pitchFamily="18" charset="0"/>
                <a:cs typeface="HY견고딕" pitchFamily="18" charset="0"/>
              </a:rPr>
              <a:t>(작업허가제)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위험공종</a:t>
            </a:r>
            <a:r>
              <a:rPr lang="en-US" altLang="zh-CN" sz="11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99" dirty="0" smtClean="0">
                <a:solidFill>
                  <a:srgbClr val="FF0000"/>
                </a:solidFill>
                <a:latin typeface="HY견고딕" pitchFamily="18" charset="0"/>
                <a:cs typeface="HY견고딕" pitchFamily="18" charset="0"/>
              </a:rPr>
              <a:t>*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시공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시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감리자의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안전성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검토확인을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법제화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200"/>
              </a:lnSpc>
              <a:tabLst>
                <a:tab pos="165100" algn="l"/>
                <a:tab pos="304800" algn="l"/>
              </a:tabLst>
            </a:pPr>
            <a:r>
              <a:rPr lang="en-US" altLang="zh-CN" sz="159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*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위험공종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가설구조물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설치공사,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굴착공사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등</a:t>
            </a:r>
          </a:p>
        </p:txBody>
      </p:sp>
      <p:sp>
        <p:nvSpPr>
          <p:cNvPr id="7" name="TextBox 1"/>
          <p:cNvSpPr txBox="1"/>
          <p:nvPr/>
        </p:nvSpPr>
        <p:spPr>
          <a:xfrm>
            <a:off x="1778000" y="5651500"/>
            <a:ext cx="7404100" cy="584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700"/>
              </a:lnSpc>
              <a:tabLst>
                <a:tab pos="25400" algn="l"/>
              </a:tabLst>
            </a:pPr>
            <a:r>
              <a:rPr lang="en-US" altLang="zh-CN" dirty="0" smtClean="0"/>
              <a:t>	</a:t>
            </a:r>
            <a:r>
              <a:rPr lang="en-US" altLang="zh-CN" sz="1799" dirty="0" smtClean="0">
                <a:solidFill>
                  <a:srgbClr val="FF0000"/>
                </a:solidFill>
                <a:latin typeface="HY견고딕" pitchFamily="18" charset="0"/>
                <a:cs typeface="HY견고딕" pitchFamily="18" charset="0"/>
              </a:rPr>
              <a:t>(작업실명제)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주요공정에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대한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검측대장에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실제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작업자의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800"/>
              </a:lnSpc>
              <a:tabLst>
                <a:tab pos="25400" algn="l"/>
              </a:tabLst>
            </a:pP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실명도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기재토록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하여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작업자의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책임성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제고</a:t>
            </a:r>
          </a:p>
        </p:txBody>
      </p:sp>
      <p:sp>
        <p:nvSpPr>
          <p:cNvPr id="8" name="TextBox 1"/>
          <p:cNvSpPr txBox="1"/>
          <p:nvPr/>
        </p:nvSpPr>
        <p:spPr>
          <a:xfrm>
            <a:off x="977900" y="457200"/>
            <a:ext cx="3365500" cy="342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700"/>
              </a:lnSpc>
              <a:tabLst/>
            </a:pP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3.</a:t>
            </a:r>
            <a:r>
              <a:rPr lang="en-US" altLang="zh-CN" sz="27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건설현장</a:t>
            </a:r>
            <a:r>
              <a:rPr lang="en-US" altLang="zh-CN" sz="27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안전대책</a:t>
            </a:r>
          </a:p>
        </p:txBody>
      </p:sp>
      <p:sp>
        <p:nvSpPr>
          <p:cNvPr id="9" name="TextBox 1"/>
          <p:cNvSpPr txBox="1"/>
          <p:nvPr/>
        </p:nvSpPr>
        <p:spPr>
          <a:xfrm>
            <a:off x="9423400" y="6845300"/>
            <a:ext cx="215900" cy="177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  <a:tabLst/>
            </a:pPr>
            <a:r>
              <a:rPr lang="en-US" altLang="zh-CN" sz="1403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342900"/>
            <a:ext cx="9156700" cy="68707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1701800" y="1333500"/>
            <a:ext cx="5130800" cy="266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100"/>
              </a:lnSpc>
              <a:tabLst/>
            </a:pPr>
            <a:r>
              <a:rPr lang="en-US" altLang="zh-CN" sz="2194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건설</a:t>
            </a:r>
            <a:r>
              <a:rPr lang="en-US" altLang="zh-CN" sz="21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4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全과정을</a:t>
            </a:r>
            <a:r>
              <a:rPr lang="en-US" altLang="zh-CN" sz="21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4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아우르는</a:t>
            </a:r>
            <a:r>
              <a:rPr lang="en-US" altLang="zh-CN" sz="21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4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안전관리체계</a:t>
            </a:r>
            <a:r>
              <a:rPr lang="en-US" altLang="zh-CN" sz="21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4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구축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1219200" y="1320800"/>
            <a:ext cx="152400" cy="266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100"/>
              </a:lnSpc>
              <a:tabLst/>
            </a:pPr>
            <a:r>
              <a:rPr lang="en-US" altLang="zh-CN" sz="2194" dirty="0" smtClean="0">
                <a:solidFill>
                  <a:srgbClr val="FFFFFF"/>
                </a:solidFill>
                <a:latin typeface="HY헤드라인M" pitchFamily="18" charset="0"/>
                <a:cs typeface="HY헤드라인M" pitchFamily="18" charset="0"/>
              </a:rPr>
              <a:t>1</a:t>
            </a:r>
          </a:p>
        </p:txBody>
      </p:sp>
      <p:sp>
        <p:nvSpPr>
          <p:cNvPr id="4" name="TextBox 1"/>
          <p:cNvSpPr txBox="1"/>
          <p:nvPr/>
        </p:nvSpPr>
        <p:spPr>
          <a:xfrm>
            <a:off x="1473200" y="2044700"/>
            <a:ext cx="114300" cy="190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500"/>
              </a:lnSpc>
              <a:tabLst/>
            </a:pPr>
            <a:r>
              <a:rPr lang="en-US" altLang="zh-CN" sz="1595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4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1879600" y="2095500"/>
            <a:ext cx="7239000" cy="2362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700"/>
              </a:lnSpc>
              <a:tabLst>
                <a:tab pos="76200" algn="l"/>
                <a:tab pos="88900" algn="l"/>
                <a:tab pos="139700" algn="l"/>
              </a:tabLst>
            </a:pPr>
            <a:r>
              <a:rPr lang="en-US" altLang="zh-CN" dirty="0" smtClean="0"/>
              <a:t>			</a:t>
            </a:r>
            <a:r>
              <a:rPr lang="en-US" altLang="zh-CN" sz="1799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[환류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단계]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자율적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안전관리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활동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유도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200"/>
              </a:lnSpc>
              <a:tabLst>
                <a:tab pos="76200" algn="l"/>
                <a:tab pos="88900" algn="l"/>
                <a:tab pos="139700" algn="l"/>
              </a:tabLst>
            </a:pPr>
            <a:r>
              <a:rPr lang="en-US" altLang="zh-CN" sz="1799" dirty="0" smtClean="0">
                <a:solidFill>
                  <a:srgbClr val="FF0000"/>
                </a:solidFill>
                <a:latin typeface="HY견고딕" pitchFamily="18" charset="0"/>
                <a:cs typeface="HY견고딕" pitchFamily="18" charset="0"/>
              </a:rPr>
              <a:t>(건설참여자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FF0000"/>
                </a:solidFill>
                <a:latin typeface="HY견고딕" pitchFamily="18" charset="0"/>
                <a:cs typeface="HY견고딕" pitchFamily="18" charset="0"/>
              </a:rPr>
              <a:t>안전관리수준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FF0000"/>
                </a:solidFill>
                <a:latin typeface="HY견고딕" pitchFamily="18" charset="0"/>
                <a:cs typeface="HY견고딕" pitchFamily="18" charset="0"/>
              </a:rPr>
              <a:t>평가)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건설참여자</a:t>
            </a:r>
            <a:r>
              <a:rPr lang="en-US" altLang="zh-CN" sz="11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99" dirty="0" smtClean="0">
                <a:solidFill>
                  <a:srgbClr val="FF0000"/>
                </a:solidFill>
                <a:latin typeface="HY견고딕" pitchFamily="18" charset="0"/>
                <a:cs typeface="HY견고딕" pitchFamily="18" charset="0"/>
              </a:rPr>
              <a:t>*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안전관리업무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수행실태를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800"/>
              </a:lnSpc>
              <a:tabLst>
                <a:tab pos="76200" algn="l"/>
                <a:tab pos="88900" algn="l"/>
                <a:tab pos="139700" algn="l"/>
              </a:tabLst>
            </a:pPr>
            <a:r>
              <a:rPr lang="en-US" altLang="zh-CN" dirty="0" smtClean="0"/>
              <a:t>	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평가하고,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결과를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FF0000"/>
                </a:solidFill>
                <a:latin typeface="HY견고딕" pitchFamily="18" charset="0"/>
                <a:cs typeface="HY견고딕" pitchFamily="18" charset="0"/>
              </a:rPr>
              <a:t>공개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하여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자발적인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안전관리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활동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유도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900"/>
              </a:lnSpc>
              <a:tabLst>
                <a:tab pos="76200" algn="l"/>
                <a:tab pos="88900" algn="l"/>
                <a:tab pos="139700" algn="l"/>
              </a:tabLst>
            </a:pPr>
            <a:r>
              <a:rPr lang="en-US" altLang="zh-CN" sz="159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*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건설공사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참여자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발주자,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건설기술용역업자,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시공업자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800"/>
              </a:lnSpc>
              <a:tabLst>
                <a:tab pos="76200" algn="l"/>
                <a:tab pos="88900" algn="l"/>
                <a:tab pos="139700" algn="l"/>
              </a:tabLst>
            </a:pPr>
            <a:r>
              <a:rPr lang="en-US" altLang="zh-CN" dirty="0" smtClean="0"/>
              <a:t>		</a:t>
            </a:r>
            <a:r>
              <a:rPr lang="en-US" altLang="zh-CN" sz="1799" dirty="0" smtClean="0">
                <a:solidFill>
                  <a:srgbClr val="0033CC"/>
                </a:solidFill>
                <a:latin typeface="HY견고딕" pitchFamily="18" charset="0"/>
                <a:cs typeface="HY견고딕" pitchFamily="18" charset="0"/>
              </a:rPr>
              <a:t>☞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33CC"/>
                </a:solidFill>
                <a:latin typeface="HY견고딕" pitchFamily="18" charset="0"/>
                <a:cs typeface="HY견고딕" pitchFamily="18" charset="0"/>
              </a:rPr>
              <a:t>'16.05.19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33CC"/>
                </a:solidFill>
                <a:latin typeface="HY견고딕" pitchFamily="18" charset="0"/>
                <a:cs typeface="HY견고딕" pitchFamily="18" charset="0"/>
              </a:rPr>
              <a:t>시행</a:t>
            </a:r>
          </a:p>
        </p:txBody>
      </p:sp>
      <p:sp>
        <p:nvSpPr>
          <p:cNvPr id="6" name="TextBox 1"/>
          <p:cNvSpPr txBox="1"/>
          <p:nvPr/>
        </p:nvSpPr>
        <p:spPr>
          <a:xfrm>
            <a:off x="977900" y="457200"/>
            <a:ext cx="3365500" cy="342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700"/>
              </a:lnSpc>
              <a:tabLst/>
            </a:pP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3.</a:t>
            </a:r>
            <a:r>
              <a:rPr lang="en-US" altLang="zh-CN" sz="27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건설현장</a:t>
            </a:r>
            <a:r>
              <a:rPr lang="en-US" altLang="zh-CN" sz="27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안전대책</a:t>
            </a:r>
          </a:p>
        </p:txBody>
      </p:sp>
      <p:sp>
        <p:nvSpPr>
          <p:cNvPr id="7" name="TextBox 1"/>
          <p:cNvSpPr txBox="1"/>
          <p:nvPr/>
        </p:nvSpPr>
        <p:spPr>
          <a:xfrm>
            <a:off x="9423400" y="6845300"/>
            <a:ext cx="215900" cy="177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  <a:tabLst/>
            </a:pPr>
            <a:r>
              <a:rPr lang="en-US" altLang="zh-CN" sz="1403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342900"/>
            <a:ext cx="9156700" cy="68707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1701800" y="1333500"/>
            <a:ext cx="4089400" cy="266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100"/>
              </a:lnSpc>
              <a:tabLst/>
            </a:pPr>
            <a:r>
              <a:rPr lang="en-US" altLang="zh-CN" sz="2194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안전관리제도의</a:t>
            </a:r>
            <a:r>
              <a:rPr lang="en-US" altLang="zh-CN" sz="21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4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현장이행력</a:t>
            </a:r>
            <a:r>
              <a:rPr lang="en-US" altLang="zh-CN" sz="21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4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제고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1219200" y="1320800"/>
            <a:ext cx="152400" cy="266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100"/>
              </a:lnSpc>
              <a:tabLst/>
            </a:pPr>
            <a:r>
              <a:rPr lang="en-US" altLang="zh-CN" sz="2194" dirty="0" smtClean="0">
                <a:solidFill>
                  <a:srgbClr val="FFFFFF"/>
                </a:solidFill>
                <a:latin typeface="HY헤드라인M" pitchFamily="18" charset="0"/>
                <a:cs typeface="HY헤드라인M" pitchFamily="18" charset="0"/>
              </a:rPr>
              <a:t>2</a:t>
            </a:r>
          </a:p>
        </p:txBody>
      </p:sp>
      <p:sp>
        <p:nvSpPr>
          <p:cNvPr id="4" name="TextBox 1"/>
          <p:cNvSpPr txBox="1"/>
          <p:nvPr/>
        </p:nvSpPr>
        <p:spPr>
          <a:xfrm>
            <a:off x="1397000" y="1968500"/>
            <a:ext cx="114300" cy="190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500"/>
              </a:lnSpc>
              <a:tabLst/>
            </a:pPr>
            <a:r>
              <a:rPr lang="en-US" altLang="zh-CN" sz="1595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1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1625600" y="2057400"/>
            <a:ext cx="7924800" cy="3175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700"/>
              </a:lnSpc>
              <a:tabLst>
                <a:tab pos="152400" algn="l"/>
                <a:tab pos="165100" algn="l"/>
                <a:tab pos="241300" algn="l"/>
                <a:tab pos="304800" algn="l"/>
              </a:tabLst>
            </a:pPr>
            <a:r>
              <a:rPr lang="en-US" altLang="zh-CN" dirty="0" smtClean="0"/>
              <a:t>				</a:t>
            </a:r>
            <a:r>
              <a:rPr lang="en-US" altLang="zh-CN" sz="1799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감리의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안전감독기능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강화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700"/>
              </a:lnSpc>
              <a:tabLst>
                <a:tab pos="152400" algn="l"/>
                <a:tab pos="165100" algn="l"/>
                <a:tab pos="241300" algn="l"/>
                <a:tab pos="304800" algn="l"/>
              </a:tabLst>
            </a:pPr>
            <a:r>
              <a:rPr lang="en-US" altLang="zh-CN" dirty="0" smtClean="0"/>
              <a:t>		</a:t>
            </a:r>
            <a:r>
              <a:rPr lang="en-US" altLang="zh-CN" sz="1799" dirty="0" smtClean="0">
                <a:solidFill>
                  <a:srgbClr val="FF0000"/>
                </a:solidFill>
                <a:latin typeface="HY견고딕" pitchFamily="18" charset="0"/>
                <a:cs typeface="HY견고딕" pitchFamily="18" charset="0"/>
              </a:rPr>
              <a:t>(감리업무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FF0000"/>
                </a:solidFill>
                <a:latin typeface="HY견고딕" pitchFamily="18" charset="0"/>
                <a:cs typeface="HY견고딕" pitchFamily="18" charset="0"/>
              </a:rPr>
              <a:t>정비)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감리자가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안전품질관리에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대한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지도·감독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업무를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다른</a:t>
            </a:r>
          </a:p>
          <a:p>
            <a:pPr>
              <a:lnSpc>
                <a:spcPts val="2800"/>
              </a:lnSpc>
              <a:tabLst>
                <a:tab pos="152400" algn="l"/>
                <a:tab pos="165100" algn="l"/>
                <a:tab pos="241300" algn="l"/>
                <a:tab pos="304800" algn="l"/>
              </a:tabLst>
            </a:pPr>
            <a:r>
              <a:rPr lang="en-US" altLang="zh-CN" dirty="0" smtClean="0"/>
              <a:t>			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업무보다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우선할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수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있도록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감리업무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정비</a:t>
            </a:r>
            <a:r>
              <a:rPr lang="en-US" altLang="zh-CN" sz="11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99" dirty="0" smtClean="0">
                <a:solidFill>
                  <a:srgbClr val="FF0000"/>
                </a:solidFill>
                <a:latin typeface="HY견고딕" pitchFamily="18" charset="0"/>
                <a:cs typeface="HY견고딕" pitchFamily="18" charset="0"/>
              </a:rPr>
              <a:t>*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000"/>
              </a:lnSpc>
              <a:tabLst>
                <a:tab pos="152400" algn="l"/>
                <a:tab pos="165100" algn="l"/>
                <a:tab pos="241300" algn="l"/>
                <a:tab pos="304800" algn="l"/>
              </a:tabLst>
            </a:pPr>
            <a:r>
              <a:rPr lang="en-US" altLang="zh-CN" sz="159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*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감리원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중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안전관리에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대한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지도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·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감독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업무만을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전담으로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하는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안전관리자를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선임토록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하여</a:t>
            </a:r>
          </a:p>
          <a:p>
            <a:pPr>
              <a:lnSpc>
                <a:spcPts val="1900"/>
              </a:lnSpc>
              <a:tabLst>
                <a:tab pos="152400" algn="l"/>
                <a:tab pos="165100" algn="l"/>
                <a:tab pos="241300" algn="l"/>
                <a:tab pos="304800" algn="l"/>
              </a:tabLst>
            </a:pPr>
            <a:r>
              <a:rPr lang="en-US" altLang="zh-CN" dirty="0" smtClean="0"/>
              <a:t>	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독립적인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권한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부여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900"/>
              </a:lnSpc>
              <a:tabLst>
                <a:tab pos="152400" algn="l"/>
                <a:tab pos="165100" algn="l"/>
                <a:tab pos="241300" algn="l"/>
                <a:tab pos="304800" algn="l"/>
              </a:tabLst>
            </a:pPr>
            <a:r>
              <a:rPr lang="en-US" altLang="zh-CN" dirty="0" smtClean="0"/>
              <a:t>		</a:t>
            </a:r>
            <a:r>
              <a:rPr lang="en-US" altLang="zh-CN" sz="1799" dirty="0" smtClean="0">
                <a:solidFill>
                  <a:srgbClr val="FF0000"/>
                </a:solidFill>
                <a:latin typeface="HY견고딕" pitchFamily="18" charset="0"/>
                <a:cs typeface="HY견고딕" pitchFamily="18" charset="0"/>
              </a:rPr>
              <a:t>(체계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FF0000"/>
                </a:solidFill>
                <a:latin typeface="HY견고딕" pitchFamily="18" charset="0"/>
                <a:cs typeface="HY견고딕" pitchFamily="18" charset="0"/>
              </a:rPr>
              <a:t>일원화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FF0000"/>
                </a:solidFill>
                <a:latin typeface="HY견고딕" pitchFamily="18" charset="0"/>
                <a:cs typeface="HY견고딕" pitchFamily="18" charset="0"/>
              </a:rPr>
              <a:t>검토)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건진법에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따른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공공감리와『건축법』,『주택법』에</a:t>
            </a:r>
          </a:p>
          <a:p>
            <a:pPr>
              <a:lnSpc>
                <a:spcPts val="2800"/>
              </a:lnSpc>
              <a:tabLst>
                <a:tab pos="152400" algn="l"/>
                <a:tab pos="165100" algn="l"/>
                <a:tab pos="241300" algn="l"/>
                <a:tab pos="304800" algn="l"/>
              </a:tabLst>
            </a:pPr>
            <a:r>
              <a:rPr lang="en-US" altLang="zh-CN" dirty="0" smtClean="0"/>
              <a:t>		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따른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민간감리를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통일적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체계로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일원화</a:t>
            </a:r>
            <a:r>
              <a:rPr lang="en-US" altLang="zh-CN" sz="11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99" dirty="0" smtClean="0">
                <a:solidFill>
                  <a:srgbClr val="FF0000"/>
                </a:solidFill>
                <a:latin typeface="HY견고딕" pitchFamily="18" charset="0"/>
                <a:cs typeface="HY견고딕" pitchFamily="18" charset="0"/>
              </a:rPr>
              <a:t>*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하는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방안도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검토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000"/>
              </a:lnSpc>
              <a:tabLst>
                <a:tab pos="152400" algn="l"/>
                <a:tab pos="165100" algn="l"/>
                <a:tab pos="241300" algn="l"/>
                <a:tab pos="304800" algn="l"/>
              </a:tabLst>
            </a:pPr>
            <a:r>
              <a:rPr lang="en-US" altLang="zh-CN" sz="159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*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현행감리제도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개별법에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따라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감리의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대상,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주체,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업무방식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등이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상이하여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현장에서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혼란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발생</a:t>
            </a:r>
          </a:p>
        </p:txBody>
      </p:sp>
      <p:sp>
        <p:nvSpPr>
          <p:cNvPr id="6" name="TextBox 1"/>
          <p:cNvSpPr txBox="1"/>
          <p:nvPr/>
        </p:nvSpPr>
        <p:spPr>
          <a:xfrm>
            <a:off x="977900" y="457200"/>
            <a:ext cx="3365500" cy="342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700"/>
              </a:lnSpc>
              <a:tabLst/>
            </a:pP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3.</a:t>
            </a:r>
            <a:r>
              <a:rPr lang="en-US" altLang="zh-CN" sz="27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건설현장</a:t>
            </a:r>
            <a:r>
              <a:rPr lang="en-US" altLang="zh-CN" sz="27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안전대책</a:t>
            </a:r>
          </a:p>
        </p:txBody>
      </p:sp>
      <p:sp>
        <p:nvSpPr>
          <p:cNvPr id="7" name="TextBox 1"/>
          <p:cNvSpPr txBox="1"/>
          <p:nvPr/>
        </p:nvSpPr>
        <p:spPr>
          <a:xfrm>
            <a:off x="9423400" y="6845300"/>
            <a:ext cx="215900" cy="177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  <a:tabLst/>
            </a:pPr>
            <a:r>
              <a:rPr lang="en-US" altLang="zh-CN" sz="1403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342900"/>
            <a:ext cx="9156700" cy="68707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1701800" y="1333500"/>
            <a:ext cx="4089400" cy="266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100"/>
              </a:lnSpc>
              <a:tabLst/>
            </a:pPr>
            <a:r>
              <a:rPr lang="en-US" altLang="zh-CN" sz="2194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안전관리제도의</a:t>
            </a:r>
            <a:r>
              <a:rPr lang="en-US" altLang="zh-CN" sz="21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4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현장이행력</a:t>
            </a:r>
            <a:r>
              <a:rPr lang="en-US" altLang="zh-CN" sz="21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4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제고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1219200" y="1320800"/>
            <a:ext cx="152400" cy="266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100"/>
              </a:lnSpc>
              <a:tabLst/>
            </a:pPr>
            <a:r>
              <a:rPr lang="en-US" altLang="zh-CN" sz="2194" dirty="0" smtClean="0">
                <a:solidFill>
                  <a:srgbClr val="FFFFFF"/>
                </a:solidFill>
                <a:latin typeface="HY헤드라인M" pitchFamily="18" charset="0"/>
                <a:cs typeface="HY헤드라인M" pitchFamily="18" charset="0"/>
              </a:rPr>
              <a:t>2</a:t>
            </a:r>
          </a:p>
        </p:txBody>
      </p:sp>
      <p:sp>
        <p:nvSpPr>
          <p:cNvPr id="4" name="TextBox 1"/>
          <p:cNvSpPr txBox="1"/>
          <p:nvPr/>
        </p:nvSpPr>
        <p:spPr>
          <a:xfrm>
            <a:off x="1955800" y="1943100"/>
            <a:ext cx="1663700" cy="215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700"/>
              </a:lnSpc>
              <a:tabLst/>
            </a:pPr>
            <a:r>
              <a:rPr lang="en-US" altLang="zh-CN" sz="1799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현장점검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내실화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1422400" y="1955800"/>
            <a:ext cx="114300" cy="190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500"/>
              </a:lnSpc>
              <a:tabLst/>
            </a:pPr>
            <a:r>
              <a:rPr lang="en-US" altLang="zh-CN" sz="1595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2</a:t>
            </a:r>
          </a:p>
        </p:txBody>
      </p:sp>
      <p:sp>
        <p:nvSpPr>
          <p:cNvPr id="6" name="TextBox 1"/>
          <p:cNvSpPr txBox="1"/>
          <p:nvPr/>
        </p:nvSpPr>
        <p:spPr>
          <a:xfrm>
            <a:off x="1524000" y="2565400"/>
            <a:ext cx="7988300" cy="3581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700"/>
              </a:lnSpc>
              <a:tabLst>
                <a:tab pos="50800" algn="l"/>
                <a:tab pos="114300" algn="l"/>
                <a:tab pos="279400" algn="l"/>
                <a:tab pos="304800" algn="l"/>
              </a:tabLst>
            </a:pPr>
            <a:r>
              <a:rPr lang="en-US" altLang="zh-CN" dirty="0" smtClean="0"/>
              <a:t>				</a:t>
            </a:r>
            <a:r>
              <a:rPr lang="en-US" altLang="zh-CN" sz="1799" dirty="0" smtClean="0">
                <a:solidFill>
                  <a:srgbClr val="FF0000"/>
                </a:solidFill>
                <a:latin typeface="HY견고딕" pitchFamily="18" charset="0"/>
                <a:cs typeface="HY견고딕" pitchFamily="18" charset="0"/>
              </a:rPr>
              <a:t>(취약공사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FF0000"/>
                </a:solidFill>
                <a:latin typeface="HY견고딕" pitchFamily="18" charset="0"/>
                <a:cs typeface="HY견고딕" pitchFamily="18" charset="0"/>
              </a:rPr>
              <a:t>집중관리)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저가낙찰,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불법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하도급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건설공사는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특별관리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대상으로</a:t>
            </a:r>
          </a:p>
          <a:p>
            <a:pPr>
              <a:lnSpc>
                <a:spcPts val="2800"/>
              </a:lnSpc>
              <a:tabLst>
                <a:tab pos="50800" algn="l"/>
                <a:tab pos="114300" algn="l"/>
                <a:tab pos="279400" algn="l"/>
                <a:tab pos="304800" algn="l"/>
              </a:tabLst>
            </a:pPr>
            <a:r>
              <a:rPr lang="en-US" altLang="zh-CN" dirty="0" smtClean="0"/>
              <a:t>			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지정하여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집중관리</a:t>
            </a:r>
            <a:r>
              <a:rPr lang="en-US" altLang="zh-CN" sz="11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99" dirty="0" smtClean="0">
                <a:solidFill>
                  <a:srgbClr val="FF0000"/>
                </a:solidFill>
                <a:latin typeface="HY견고딕" pitchFamily="18" charset="0"/>
                <a:cs typeface="HY견고딕" pitchFamily="18" charset="0"/>
              </a:rPr>
              <a:t>*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000"/>
              </a:lnSpc>
              <a:tabLst>
                <a:tab pos="50800" algn="l"/>
                <a:tab pos="114300" algn="l"/>
                <a:tab pos="279400" algn="l"/>
                <a:tab pos="304800" algn="l"/>
              </a:tabLst>
            </a:pPr>
            <a:r>
              <a:rPr lang="en-US" altLang="zh-CN" dirty="0" smtClean="0"/>
              <a:t>		</a:t>
            </a:r>
            <a:r>
              <a:rPr lang="en-US" altLang="zh-CN" sz="159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*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특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별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관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리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대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상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건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설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현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장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에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대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하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여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안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전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관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리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및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품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질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관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리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업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무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이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행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실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태를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불시점검</a:t>
            </a:r>
          </a:p>
          <a:p>
            <a:pPr>
              <a:lnSpc>
                <a:spcPts val="1900"/>
              </a:lnSpc>
              <a:tabLst>
                <a:tab pos="50800" algn="l"/>
                <a:tab pos="114300" algn="l"/>
                <a:tab pos="279400" algn="l"/>
                <a:tab pos="304800" algn="l"/>
              </a:tabLst>
            </a:pPr>
            <a:r>
              <a:rPr lang="en-US" altLang="zh-CN" dirty="0" smtClean="0"/>
              <a:t>			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하고,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지적사항과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조치결과를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DB화하는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등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점검이력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지속관리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300"/>
              </a:lnSpc>
              <a:tabLst>
                <a:tab pos="50800" algn="l"/>
                <a:tab pos="114300" algn="l"/>
                <a:tab pos="279400" algn="l"/>
                <a:tab pos="304800" algn="l"/>
              </a:tabLst>
            </a:pPr>
            <a:r>
              <a:rPr lang="en-US" altLang="zh-CN" dirty="0" smtClean="0"/>
              <a:t>				</a:t>
            </a:r>
            <a:r>
              <a:rPr lang="en-US" altLang="zh-CN" sz="1799" dirty="0" smtClean="0">
                <a:solidFill>
                  <a:srgbClr val="FF0000"/>
                </a:solidFill>
                <a:latin typeface="HY견고딕" pitchFamily="18" charset="0"/>
                <a:cs typeface="HY견고딕" pitchFamily="18" charset="0"/>
              </a:rPr>
              <a:t>(점검강화)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예고식(3일전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통보)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점검을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불시점검이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가능하도록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개선하고,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관계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800"/>
              </a:lnSpc>
              <a:tabLst>
                <a:tab pos="50800" algn="l"/>
                <a:tab pos="114300" algn="l"/>
                <a:tab pos="279400" algn="l"/>
                <a:tab pos="304800" algn="l"/>
              </a:tabLst>
            </a:pPr>
            <a:r>
              <a:rPr lang="en-US" altLang="zh-CN" dirty="0" smtClean="0"/>
              <a:t>			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기관과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합동점검을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활성화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700"/>
              </a:lnSpc>
              <a:tabLst>
                <a:tab pos="50800" algn="l"/>
                <a:tab pos="114300" algn="l"/>
                <a:tab pos="279400" algn="l"/>
                <a:tab pos="304800" algn="l"/>
              </a:tabLst>
            </a:pPr>
            <a:r>
              <a:rPr lang="en-US" altLang="zh-CN" dirty="0" smtClean="0"/>
              <a:t>	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-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상시점검반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가동</a:t>
            </a:r>
          </a:p>
          <a:p>
            <a:pPr>
              <a:lnSpc>
                <a:spcPts val="2600"/>
              </a:lnSpc>
              <a:tabLst>
                <a:tab pos="50800" algn="l"/>
                <a:tab pos="114300" algn="l"/>
                <a:tab pos="279400" algn="l"/>
                <a:tab pos="304800" algn="l"/>
              </a:tabLst>
            </a:pPr>
            <a:r>
              <a:rPr lang="en-US" altLang="zh-CN" dirty="0" smtClean="0"/>
              <a:t>	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-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고용노동부와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국토교통부가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공동으로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합동점검을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실시함으로써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건설근로자</a:t>
            </a:r>
          </a:p>
          <a:p>
            <a:pPr>
              <a:lnSpc>
                <a:spcPts val="2100"/>
              </a:lnSpc>
              <a:tabLst>
                <a:tab pos="50800" algn="l"/>
                <a:tab pos="114300" algn="l"/>
                <a:tab pos="279400" algn="l"/>
                <a:tab pos="304800" algn="l"/>
              </a:tabLst>
            </a:pPr>
            <a:r>
              <a:rPr lang="en-US" altLang="zh-CN" dirty="0" smtClean="0"/>
              <a:t>			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및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공사목적물의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안전을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동시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확보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900"/>
              </a:lnSpc>
              <a:tabLst>
                <a:tab pos="50800" algn="l"/>
                <a:tab pos="114300" algn="l"/>
                <a:tab pos="279400" algn="l"/>
                <a:tab pos="304800" algn="l"/>
              </a:tabLst>
            </a:pPr>
            <a:r>
              <a:rPr lang="en-US" altLang="zh-CN" sz="1799" dirty="0" smtClean="0">
                <a:solidFill>
                  <a:srgbClr val="0033CC"/>
                </a:solidFill>
                <a:latin typeface="HY견고딕" pitchFamily="18" charset="0"/>
                <a:cs typeface="HY견고딕" pitchFamily="18" charset="0"/>
              </a:rPr>
              <a:t>☞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1799" dirty="0" smtClean="0">
                <a:solidFill>
                  <a:srgbClr val="0033CC"/>
                </a:solidFill>
                <a:latin typeface="HY견고딕" pitchFamily="18" charset="0"/>
                <a:cs typeface="HY견고딕" pitchFamily="18" charset="0"/>
              </a:rPr>
              <a:t>고용부와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33CC"/>
                </a:solidFill>
                <a:latin typeface="HY견고딕" pitchFamily="18" charset="0"/>
                <a:cs typeface="HY견고딕" pitchFamily="18" charset="0"/>
              </a:rPr>
              <a:t>함께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33CC"/>
                </a:solidFill>
                <a:latin typeface="HY견고딕" pitchFamily="18" charset="0"/>
                <a:cs typeface="HY견고딕" pitchFamily="18" charset="0"/>
              </a:rPr>
              <a:t>연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33CC"/>
                </a:solidFill>
                <a:latin typeface="HY견고딕" pitchFamily="18" charset="0"/>
                <a:cs typeface="HY견고딕" pitchFamily="18" charset="0"/>
              </a:rPr>
              <a:t>2회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33CC"/>
                </a:solidFill>
                <a:latin typeface="HY견고딕" pitchFamily="18" charset="0"/>
                <a:cs typeface="HY견고딕" pitchFamily="18" charset="0"/>
              </a:rPr>
              <a:t>특별합동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33CC"/>
                </a:solidFill>
                <a:latin typeface="HY견고딕" pitchFamily="18" charset="0"/>
                <a:cs typeface="HY견고딕" pitchFamily="18" charset="0"/>
              </a:rPr>
              <a:t>안전점검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33CC"/>
                </a:solidFill>
                <a:latin typeface="HY견고딕" pitchFamily="18" charset="0"/>
                <a:cs typeface="HY견고딕" pitchFamily="18" charset="0"/>
              </a:rPr>
              <a:t>실시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33CC"/>
                </a:solidFill>
                <a:latin typeface="HY견고딕" pitchFamily="18" charset="0"/>
                <a:cs typeface="HY견고딕" pitchFamily="18" charset="0"/>
              </a:rPr>
              <a:t>('16.5월초에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33CC"/>
                </a:solidFill>
                <a:latin typeface="HY견고딕" pitchFamily="18" charset="0"/>
                <a:cs typeface="HY견고딕" pitchFamily="18" charset="0"/>
              </a:rPr>
              <a:t>최초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33CC"/>
                </a:solidFill>
                <a:latin typeface="HY견고딕" pitchFamily="18" charset="0"/>
                <a:cs typeface="HY견고딕" pitchFamily="18" charset="0"/>
              </a:rPr>
              <a:t>실시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33CC"/>
                </a:solidFill>
                <a:latin typeface="HY견고딕" pitchFamily="18" charset="0"/>
                <a:cs typeface="HY견고딕" pitchFamily="18" charset="0"/>
              </a:rPr>
              <a:t>)</a:t>
            </a:r>
          </a:p>
        </p:txBody>
      </p:sp>
      <p:sp>
        <p:nvSpPr>
          <p:cNvPr id="7" name="TextBox 1"/>
          <p:cNvSpPr txBox="1"/>
          <p:nvPr/>
        </p:nvSpPr>
        <p:spPr>
          <a:xfrm>
            <a:off x="977900" y="457200"/>
            <a:ext cx="3365500" cy="342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700"/>
              </a:lnSpc>
              <a:tabLst/>
            </a:pP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3.</a:t>
            </a:r>
            <a:r>
              <a:rPr lang="en-US" altLang="zh-CN" sz="27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건설현장</a:t>
            </a:r>
            <a:r>
              <a:rPr lang="en-US" altLang="zh-CN" sz="27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안전대책</a:t>
            </a:r>
          </a:p>
        </p:txBody>
      </p:sp>
      <p:sp>
        <p:nvSpPr>
          <p:cNvPr id="8" name="TextBox 1"/>
          <p:cNvSpPr txBox="1"/>
          <p:nvPr/>
        </p:nvSpPr>
        <p:spPr>
          <a:xfrm>
            <a:off x="9423400" y="6845300"/>
            <a:ext cx="215900" cy="177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  <a:tabLst/>
            </a:pPr>
            <a:r>
              <a:rPr lang="en-US" altLang="zh-CN" sz="1403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342900"/>
            <a:ext cx="9156700" cy="68707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1701800" y="1333500"/>
            <a:ext cx="3530600" cy="266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100"/>
              </a:lnSpc>
              <a:tabLst/>
            </a:pPr>
            <a:r>
              <a:rPr lang="en-US" altLang="zh-CN" sz="2194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건설안전</a:t>
            </a:r>
            <a:r>
              <a:rPr lang="en-US" altLang="zh-CN" sz="21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4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취약분야</a:t>
            </a:r>
            <a:r>
              <a:rPr lang="en-US" altLang="zh-CN" sz="21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4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집중관리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1219200" y="1320800"/>
            <a:ext cx="152400" cy="266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100"/>
              </a:lnSpc>
              <a:tabLst/>
            </a:pPr>
            <a:r>
              <a:rPr lang="en-US" altLang="zh-CN" sz="2194" dirty="0" smtClean="0">
                <a:solidFill>
                  <a:srgbClr val="FFFFFF"/>
                </a:solidFill>
                <a:latin typeface="HY헤드라인M" pitchFamily="18" charset="0"/>
                <a:cs typeface="HY헤드라인M" pitchFamily="18" charset="0"/>
              </a:rPr>
              <a:t>3</a:t>
            </a:r>
          </a:p>
        </p:txBody>
      </p:sp>
      <p:sp>
        <p:nvSpPr>
          <p:cNvPr id="4" name="TextBox 1"/>
          <p:cNvSpPr txBox="1"/>
          <p:nvPr/>
        </p:nvSpPr>
        <p:spPr>
          <a:xfrm>
            <a:off x="1447800" y="1955800"/>
            <a:ext cx="114300" cy="190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500"/>
              </a:lnSpc>
              <a:tabLst/>
            </a:pPr>
            <a:r>
              <a:rPr lang="en-US" altLang="zh-CN" sz="1595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1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1600200" y="2057400"/>
            <a:ext cx="8026400" cy="3225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700"/>
              </a:lnSpc>
              <a:tabLst>
                <a:tab pos="76200" algn="l"/>
                <a:tab pos="241300" algn="l"/>
                <a:tab pos="254000" algn="l"/>
                <a:tab pos="393700" algn="l"/>
              </a:tabLst>
            </a:pPr>
            <a:r>
              <a:rPr lang="en-US" altLang="zh-CN" dirty="0" smtClean="0"/>
              <a:t>				</a:t>
            </a:r>
            <a:r>
              <a:rPr lang="en-US" altLang="zh-CN" sz="1799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가설구조물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및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건설기계의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안전관리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강화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900"/>
              </a:lnSpc>
              <a:tabLst>
                <a:tab pos="76200" algn="l"/>
                <a:tab pos="241300" algn="l"/>
                <a:tab pos="254000" algn="l"/>
                <a:tab pos="393700" algn="l"/>
              </a:tabLst>
            </a:pPr>
            <a:r>
              <a:rPr lang="en-US" altLang="zh-CN" dirty="0" smtClean="0"/>
              <a:t>			</a:t>
            </a:r>
            <a:r>
              <a:rPr lang="en-US" altLang="zh-CN" sz="1799" dirty="0" smtClean="0">
                <a:solidFill>
                  <a:srgbClr val="FF0000"/>
                </a:solidFill>
                <a:latin typeface="HY견고딕" pitchFamily="18" charset="0"/>
                <a:cs typeface="HY견고딕" pitchFamily="18" charset="0"/>
              </a:rPr>
              <a:t>(가설구조물)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가설구조물의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구조적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안전성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검토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및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상세도면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작성업무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지원</a:t>
            </a:r>
            <a:r>
              <a:rPr lang="en-US" altLang="zh-CN" sz="11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99" dirty="0" smtClean="0">
                <a:solidFill>
                  <a:srgbClr val="FF0000"/>
                </a:solidFill>
                <a:latin typeface="HY견고딕" pitchFamily="18" charset="0"/>
                <a:cs typeface="HY견고딕" pitchFamily="18" charset="0"/>
              </a:rPr>
              <a:t>*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000"/>
              </a:lnSpc>
              <a:tabLst>
                <a:tab pos="76200" algn="l"/>
                <a:tab pos="241300" algn="l"/>
                <a:tab pos="254000" algn="l"/>
                <a:tab pos="393700" algn="l"/>
              </a:tabLst>
            </a:pPr>
            <a:r>
              <a:rPr lang="en-US" altLang="zh-CN" dirty="0" smtClean="0"/>
              <a:t>	</a:t>
            </a:r>
            <a:r>
              <a:rPr lang="en-US" altLang="zh-CN" sz="159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*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가설구조물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표준설치도면(국토부,‘16.12)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및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전용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구조해석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프로그램(고용부)을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개발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·</a:t>
            </a:r>
          </a:p>
          <a:p>
            <a:pPr>
              <a:lnSpc>
                <a:spcPts val="1900"/>
              </a:lnSpc>
              <a:tabLst>
                <a:tab pos="76200" algn="l"/>
                <a:tab pos="241300" algn="l"/>
                <a:tab pos="254000" algn="l"/>
                <a:tab pos="393700" algn="l"/>
              </a:tabLst>
            </a:pPr>
            <a:r>
              <a:rPr lang="en-US" altLang="zh-CN" dirty="0" smtClean="0"/>
              <a:t>		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배포하고,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표준품셈에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가설구조물을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반영하여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현실적인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가설구조물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설계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유도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100"/>
              </a:lnSpc>
              <a:tabLst>
                <a:tab pos="76200" algn="l"/>
                <a:tab pos="241300" algn="l"/>
                <a:tab pos="254000" algn="l"/>
                <a:tab pos="393700" algn="l"/>
              </a:tabLst>
            </a:pP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-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가설구조물도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본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구조물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수준의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품질관리를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실시토록『건설기술진흥법』에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200"/>
              </a:lnSpc>
              <a:tabLst>
                <a:tab pos="76200" algn="l"/>
                <a:tab pos="241300" algn="l"/>
                <a:tab pos="254000" algn="l"/>
                <a:tab pos="393700" algn="l"/>
              </a:tabLst>
            </a:pPr>
            <a:r>
              <a:rPr lang="en-US" altLang="zh-CN" dirty="0" smtClean="0"/>
              <a:t>		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따른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품질관리계획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수립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대상에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가설공사를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포함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600"/>
              </a:lnSpc>
              <a:tabLst>
                <a:tab pos="76200" algn="l"/>
                <a:tab pos="241300" algn="l"/>
                <a:tab pos="254000" algn="l"/>
                <a:tab pos="393700" algn="l"/>
              </a:tabLst>
            </a:pP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-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가설자재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임대업체에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대한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합동(국토부·고용부)점검을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매년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실시하여</a:t>
            </a:r>
          </a:p>
          <a:p>
            <a:pPr>
              <a:lnSpc>
                <a:spcPts val="2600"/>
              </a:lnSpc>
              <a:tabLst>
                <a:tab pos="76200" algn="l"/>
                <a:tab pos="241300" algn="l"/>
                <a:tab pos="254000" algn="l"/>
                <a:tab pos="393700" algn="l"/>
              </a:tabLst>
            </a:pPr>
            <a:r>
              <a:rPr lang="en-US" altLang="zh-CN" dirty="0" smtClean="0"/>
              <a:t>			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불량제품의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유통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및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사용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근절('16.~)</a:t>
            </a:r>
          </a:p>
        </p:txBody>
      </p:sp>
      <p:sp>
        <p:nvSpPr>
          <p:cNvPr id="6" name="TextBox 1"/>
          <p:cNvSpPr txBox="1"/>
          <p:nvPr/>
        </p:nvSpPr>
        <p:spPr>
          <a:xfrm>
            <a:off x="977900" y="457200"/>
            <a:ext cx="3365500" cy="342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700"/>
              </a:lnSpc>
              <a:tabLst/>
            </a:pP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3.</a:t>
            </a:r>
            <a:r>
              <a:rPr lang="en-US" altLang="zh-CN" sz="27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건설현장</a:t>
            </a:r>
            <a:r>
              <a:rPr lang="en-US" altLang="zh-CN" sz="27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안전대책</a:t>
            </a:r>
          </a:p>
        </p:txBody>
      </p:sp>
      <p:sp>
        <p:nvSpPr>
          <p:cNvPr id="7" name="TextBox 1"/>
          <p:cNvSpPr txBox="1"/>
          <p:nvPr/>
        </p:nvSpPr>
        <p:spPr>
          <a:xfrm>
            <a:off x="9423400" y="6845300"/>
            <a:ext cx="215900" cy="177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  <a:tabLst/>
            </a:pPr>
            <a:r>
              <a:rPr lang="en-US" altLang="zh-CN" sz="1403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342900"/>
            <a:ext cx="9156700" cy="68707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1549400" y="3860800"/>
            <a:ext cx="7848600" cy="215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700"/>
              </a:lnSpc>
              <a:tabLst/>
            </a:pP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-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검사기준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강화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: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타워크레인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기초부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고정지지대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제작증명서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및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보강자재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1701800" y="1333500"/>
            <a:ext cx="3530600" cy="266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100"/>
              </a:lnSpc>
              <a:tabLst/>
            </a:pPr>
            <a:r>
              <a:rPr lang="en-US" altLang="zh-CN" sz="2194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건설안전</a:t>
            </a:r>
            <a:r>
              <a:rPr lang="en-US" altLang="zh-CN" sz="21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4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취약분야</a:t>
            </a:r>
            <a:r>
              <a:rPr lang="en-US" altLang="zh-CN" sz="21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4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집중관리</a:t>
            </a:r>
          </a:p>
        </p:txBody>
      </p:sp>
      <p:sp>
        <p:nvSpPr>
          <p:cNvPr id="4" name="TextBox 1"/>
          <p:cNvSpPr txBox="1"/>
          <p:nvPr/>
        </p:nvSpPr>
        <p:spPr>
          <a:xfrm>
            <a:off x="1219200" y="1320800"/>
            <a:ext cx="152400" cy="266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100"/>
              </a:lnSpc>
              <a:tabLst/>
            </a:pPr>
            <a:r>
              <a:rPr lang="en-US" altLang="zh-CN" sz="2194" dirty="0" smtClean="0">
                <a:solidFill>
                  <a:srgbClr val="FFFFFF"/>
                </a:solidFill>
                <a:latin typeface="HY헤드라인M" pitchFamily="18" charset="0"/>
                <a:cs typeface="HY헤드라인M" pitchFamily="18" charset="0"/>
              </a:rPr>
              <a:t>3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1422400" y="1968500"/>
            <a:ext cx="114300" cy="190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500"/>
              </a:lnSpc>
              <a:tabLst/>
            </a:pPr>
            <a:r>
              <a:rPr lang="en-US" altLang="zh-CN" sz="1595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1</a:t>
            </a:r>
          </a:p>
        </p:txBody>
      </p:sp>
      <p:sp>
        <p:nvSpPr>
          <p:cNvPr id="6" name="TextBox 1"/>
          <p:cNvSpPr txBox="1"/>
          <p:nvPr/>
        </p:nvSpPr>
        <p:spPr>
          <a:xfrm>
            <a:off x="1574800" y="2057400"/>
            <a:ext cx="6858000" cy="2984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700"/>
              </a:lnSpc>
              <a:tabLst>
                <a:tab pos="50800" algn="l"/>
                <a:tab pos="203200" algn="l"/>
                <a:tab pos="228600" algn="l"/>
                <a:tab pos="241300" algn="l"/>
                <a:tab pos="393700" algn="l"/>
                <a:tab pos="1701800" algn="l"/>
              </a:tabLst>
            </a:pPr>
            <a:r>
              <a:rPr lang="en-US" altLang="zh-CN" dirty="0" smtClean="0"/>
              <a:t>					</a:t>
            </a:r>
            <a:r>
              <a:rPr lang="en-US" altLang="zh-CN" sz="1799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가설구조물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및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건설기계의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안전관리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강화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100"/>
              </a:lnSpc>
              <a:tabLst>
                <a:tab pos="50800" algn="l"/>
                <a:tab pos="203200" algn="l"/>
                <a:tab pos="228600" algn="l"/>
                <a:tab pos="241300" algn="l"/>
                <a:tab pos="393700" algn="l"/>
                <a:tab pos="1701800" algn="l"/>
              </a:tabLst>
            </a:pPr>
            <a:r>
              <a:rPr lang="en-US" altLang="zh-CN" dirty="0" smtClean="0"/>
              <a:t>				</a:t>
            </a:r>
            <a:r>
              <a:rPr lang="en-US" altLang="zh-CN" sz="1799" dirty="0" smtClean="0">
                <a:solidFill>
                  <a:srgbClr val="FF0000"/>
                </a:solidFill>
                <a:latin typeface="HY견고딕" pitchFamily="18" charset="0"/>
                <a:cs typeface="HY견고딕" pitchFamily="18" charset="0"/>
              </a:rPr>
              <a:t>(건설기계)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타워크레인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및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천공기의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안전관리계획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수립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의무화</a:t>
            </a:r>
            <a:r>
              <a:rPr lang="en-US" altLang="zh-CN" sz="11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99" dirty="0" smtClean="0">
                <a:solidFill>
                  <a:srgbClr val="FF0000"/>
                </a:solidFill>
                <a:latin typeface="HY견고딕" pitchFamily="18" charset="0"/>
                <a:cs typeface="HY견고딕" pitchFamily="18" charset="0"/>
              </a:rPr>
              <a:t>*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500"/>
              </a:lnSpc>
              <a:tabLst>
                <a:tab pos="50800" algn="l"/>
                <a:tab pos="203200" algn="l"/>
                <a:tab pos="228600" algn="l"/>
                <a:tab pos="241300" algn="l"/>
                <a:tab pos="393700" algn="l"/>
                <a:tab pos="1701800" algn="l"/>
              </a:tabLst>
            </a:pPr>
            <a:r>
              <a:rPr lang="en-US" altLang="zh-CN" dirty="0" smtClean="0"/>
              <a:t>	</a:t>
            </a:r>
            <a:r>
              <a:rPr lang="en-US" altLang="zh-CN" sz="159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*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안전관리계획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수립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대상</a:t>
            </a:r>
          </a:p>
          <a:p>
            <a:pPr>
              <a:lnSpc>
                <a:spcPts val="2300"/>
              </a:lnSpc>
              <a:tabLst>
                <a:tab pos="50800" algn="l"/>
                <a:tab pos="203200" algn="l"/>
                <a:tab pos="228600" algn="l"/>
                <a:tab pos="241300" algn="l"/>
                <a:tab pos="393700" algn="l"/>
                <a:tab pos="1701800" algn="l"/>
              </a:tabLst>
            </a:pPr>
            <a:r>
              <a:rPr lang="en-US" altLang="zh-CN" dirty="0" smtClean="0"/>
              <a:t>		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(당초)항타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·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항발기→(개정)타워크레인(기초부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포함),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천공기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추가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900"/>
              </a:lnSpc>
              <a:tabLst>
                <a:tab pos="50800" algn="l"/>
                <a:tab pos="203200" algn="l"/>
                <a:tab pos="228600" algn="l"/>
                <a:tab pos="241300" algn="l"/>
                <a:tab pos="393700" algn="l"/>
                <a:tab pos="1701800" algn="l"/>
              </a:tabLst>
            </a:pPr>
            <a:r>
              <a:rPr lang="en-US" altLang="zh-CN" dirty="0" smtClean="0"/>
              <a:t>						</a:t>
            </a:r>
            <a:r>
              <a:rPr lang="en-US" altLang="zh-CN" sz="1199" dirty="0" smtClean="0">
                <a:solidFill>
                  <a:srgbClr val="FF0000"/>
                </a:solidFill>
                <a:latin typeface="HY견고딕" pitchFamily="18" charset="0"/>
                <a:cs typeface="HY견고딕" pitchFamily="18" charset="0"/>
              </a:rPr>
              <a:t>*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200"/>
              </a:lnSpc>
              <a:tabLst>
                <a:tab pos="50800" algn="l"/>
                <a:tab pos="203200" algn="l"/>
                <a:tab pos="228600" algn="l"/>
                <a:tab pos="241300" algn="l"/>
                <a:tab pos="393700" algn="l"/>
                <a:tab pos="1701800" algn="l"/>
              </a:tabLst>
            </a:pPr>
            <a:r>
              <a:rPr lang="en-US" altLang="zh-CN" dirty="0" smtClean="0"/>
              <a:t>			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(철근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등)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규격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측정결과(사진포함)를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추가제출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600"/>
              </a:lnSpc>
              <a:tabLst>
                <a:tab pos="50800" algn="l"/>
                <a:tab pos="203200" algn="l"/>
                <a:tab pos="228600" algn="l"/>
                <a:tab pos="241300" algn="l"/>
                <a:tab pos="393700" algn="l"/>
                <a:tab pos="1701800" algn="l"/>
              </a:tabLst>
            </a:pPr>
            <a:r>
              <a:rPr lang="en-US" altLang="zh-CN" sz="159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*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『건설기계관리법』에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따른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타워크레인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검사주기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를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2년에서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6개월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로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단축</a:t>
            </a:r>
          </a:p>
        </p:txBody>
      </p:sp>
      <p:sp>
        <p:nvSpPr>
          <p:cNvPr id="7" name="TextBox 1"/>
          <p:cNvSpPr txBox="1"/>
          <p:nvPr/>
        </p:nvSpPr>
        <p:spPr>
          <a:xfrm>
            <a:off x="977900" y="457200"/>
            <a:ext cx="3365500" cy="342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700"/>
              </a:lnSpc>
              <a:tabLst/>
            </a:pP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3.</a:t>
            </a:r>
            <a:r>
              <a:rPr lang="en-US" altLang="zh-CN" sz="27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건설현장</a:t>
            </a:r>
            <a:r>
              <a:rPr lang="en-US" altLang="zh-CN" sz="27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안전대책</a:t>
            </a:r>
          </a:p>
        </p:txBody>
      </p:sp>
      <p:sp>
        <p:nvSpPr>
          <p:cNvPr id="8" name="TextBox 1"/>
          <p:cNvSpPr txBox="1"/>
          <p:nvPr/>
        </p:nvSpPr>
        <p:spPr>
          <a:xfrm>
            <a:off x="9423400" y="6845300"/>
            <a:ext cx="215900" cy="177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  <a:tabLst/>
            </a:pPr>
            <a:r>
              <a:rPr lang="en-US" altLang="zh-CN" sz="1403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342900"/>
            <a:ext cx="9156700" cy="68707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1701800" y="1333500"/>
            <a:ext cx="3530600" cy="266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100"/>
              </a:lnSpc>
              <a:tabLst/>
            </a:pPr>
            <a:r>
              <a:rPr lang="en-US" altLang="zh-CN" sz="2194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건설안전</a:t>
            </a:r>
            <a:r>
              <a:rPr lang="en-US" altLang="zh-CN" sz="21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4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취약분야</a:t>
            </a:r>
            <a:r>
              <a:rPr lang="en-US" altLang="zh-CN" sz="21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4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집중관리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1219200" y="1320800"/>
            <a:ext cx="152400" cy="266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100"/>
              </a:lnSpc>
              <a:tabLst/>
            </a:pPr>
            <a:r>
              <a:rPr lang="en-US" altLang="zh-CN" sz="2194" dirty="0" smtClean="0">
                <a:solidFill>
                  <a:srgbClr val="FFFFFF"/>
                </a:solidFill>
                <a:latin typeface="HY헤드라인M" pitchFamily="18" charset="0"/>
                <a:cs typeface="HY헤드라인M" pitchFamily="18" charset="0"/>
              </a:rPr>
              <a:t>3</a:t>
            </a:r>
          </a:p>
        </p:txBody>
      </p:sp>
      <p:sp>
        <p:nvSpPr>
          <p:cNvPr id="4" name="TextBox 1"/>
          <p:cNvSpPr txBox="1"/>
          <p:nvPr/>
        </p:nvSpPr>
        <p:spPr>
          <a:xfrm>
            <a:off x="1955800" y="1955800"/>
            <a:ext cx="2882900" cy="215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700"/>
              </a:lnSpc>
              <a:tabLst/>
            </a:pPr>
            <a:r>
              <a:rPr lang="en-US" altLang="zh-CN" sz="1799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소규모공사의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안전관리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강화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1422400" y="1955800"/>
            <a:ext cx="114300" cy="190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500"/>
              </a:lnSpc>
              <a:tabLst/>
            </a:pPr>
            <a:r>
              <a:rPr lang="en-US" altLang="zh-CN" sz="1595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2</a:t>
            </a:r>
          </a:p>
        </p:txBody>
      </p:sp>
      <p:sp>
        <p:nvSpPr>
          <p:cNvPr id="6" name="TextBox 1"/>
          <p:cNvSpPr txBox="1"/>
          <p:nvPr/>
        </p:nvSpPr>
        <p:spPr>
          <a:xfrm>
            <a:off x="1536700" y="2654300"/>
            <a:ext cx="7797800" cy="3111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100"/>
              </a:lnSpc>
              <a:tabLst>
                <a:tab pos="76200" algn="l"/>
                <a:tab pos="88900" algn="l"/>
                <a:tab pos="228600" algn="l"/>
                <a:tab pos="241300" algn="l"/>
                <a:tab pos="266700" algn="l"/>
                <a:tab pos="317500" algn="l"/>
                <a:tab pos="6286500" algn="l"/>
              </a:tabLst>
            </a:pPr>
            <a:r>
              <a:rPr lang="en-US" altLang="zh-CN" dirty="0" smtClean="0"/>
              <a:t>					</a:t>
            </a:r>
            <a:r>
              <a:rPr lang="en-US" altLang="zh-CN" sz="1799" dirty="0" smtClean="0">
                <a:solidFill>
                  <a:srgbClr val="FF0000"/>
                </a:solidFill>
                <a:latin typeface="HY견고딕" pitchFamily="18" charset="0"/>
                <a:cs typeface="HY견고딕" pitchFamily="18" charset="0"/>
              </a:rPr>
              <a:t>(안전관리계획)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소규모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공사의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위험공종</a:t>
            </a:r>
            <a:r>
              <a:rPr lang="en-US" altLang="zh-CN" sz="11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99" dirty="0" smtClean="0">
                <a:solidFill>
                  <a:srgbClr val="FF0000"/>
                </a:solidFill>
                <a:latin typeface="HY견고딕" pitchFamily="18" charset="0"/>
                <a:cs typeface="HY견고딕" pitchFamily="18" charset="0"/>
              </a:rPr>
              <a:t>*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도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안전관리계획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수립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의무화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000"/>
              </a:lnSpc>
              <a:tabLst>
                <a:tab pos="76200" algn="l"/>
                <a:tab pos="88900" algn="l"/>
                <a:tab pos="228600" algn="l"/>
                <a:tab pos="241300" algn="l"/>
                <a:tab pos="266700" algn="l"/>
                <a:tab pos="317500" algn="l"/>
                <a:tab pos="6286500" algn="l"/>
              </a:tabLst>
            </a:pPr>
            <a:r>
              <a:rPr lang="en-US" altLang="zh-CN" dirty="0" smtClean="0"/>
              <a:t>		</a:t>
            </a:r>
            <a:r>
              <a:rPr lang="en-US" altLang="zh-CN" sz="159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*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위험공종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31m이상의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비계,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5m이상의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동바리,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2m이상의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흙막이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지보공을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설치</a:t>
            </a:r>
          </a:p>
          <a:p>
            <a:pPr>
              <a:lnSpc>
                <a:spcPts val="1900"/>
              </a:lnSpc>
              <a:tabLst>
                <a:tab pos="76200" algn="l"/>
                <a:tab pos="88900" algn="l"/>
                <a:tab pos="228600" algn="l"/>
                <a:tab pos="241300" algn="l"/>
                <a:tab pos="266700" algn="l"/>
                <a:tab pos="317500" algn="l"/>
                <a:tab pos="6286500" algn="l"/>
              </a:tabLst>
            </a:pPr>
            <a:r>
              <a:rPr lang="en-US" altLang="zh-CN" dirty="0" smtClean="0"/>
              <a:t>						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하는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건설공사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등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800"/>
              </a:lnSpc>
              <a:tabLst>
                <a:tab pos="76200" algn="l"/>
                <a:tab pos="88900" algn="l"/>
                <a:tab pos="228600" algn="l"/>
                <a:tab pos="241300" algn="l"/>
                <a:tab pos="266700" algn="l"/>
                <a:tab pos="317500" algn="l"/>
                <a:tab pos="6286500" algn="l"/>
              </a:tabLst>
            </a:pPr>
            <a:r>
              <a:rPr lang="en-US" altLang="zh-CN" dirty="0" smtClean="0"/>
              <a:t>							</a:t>
            </a:r>
            <a:r>
              <a:rPr lang="en-US" altLang="zh-CN" sz="1199" dirty="0" smtClean="0">
                <a:solidFill>
                  <a:srgbClr val="FF0000"/>
                </a:solidFill>
                <a:latin typeface="HY견고딕" pitchFamily="18" charset="0"/>
                <a:cs typeface="HY견고딕" pitchFamily="18" charset="0"/>
              </a:rPr>
              <a:t>*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700"/>
              </a:lnSpc>
              <a:tabLst>
                <a:tab pos="76200" algn="l"/>
                <a:tab pos="88900" algn="l"/>
                <a:tab pos="228600" algn="l"/>
                <a:tab pos="241300" algn="l"/>
                <a:tab pos="266700" algn="l"/>
                <a:tab pos="317500" algn="l"/>
                <a:tab pos="6286500" algn="l"/>
              </a:tabLst>
            </a:pPr>
            <a:r>
              <a:rPr lang="en-US" altLang="zh-CN" dirty="0" smtClean="0"/>
              <a:t>				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관련내용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적극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홍보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000"/>
              </a:lnSpc>
              <a:tabLst>
                <a:tab pos="76200" algn="l"/>
                <a:tab pos="88900" algn="l"/>
                <a:tab pos="228600" algn="l"/>
                <a:tab pos="241300" algn="l"/>
                <a:tab pos="266700" algn="l"/>
                <a:tab pos="317500" algn="l"/>
                <a:tab pos="6286500" algn="l"/>
              </a:tabLst>
            </a:pPr>
            <a:r>
              <a:rPr lang="en-US" altLang="zh-CN" dirty="0" smtClean="0"/>
              <a:t>	</a:t>
            </a:r>
            <a:r>
              <a:rPr lang="en-US" altLang="zh-CN" sz="159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*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333399"/>
                </a:solidFill>
                <a:latin typeface="Times New Roman" pitchFamily="18" charset="0"/>
                <a:cs typeface="Times New Roman" pitchFamily="18" charset="0"/>
              </a:rPr>
              <a:t>(안전신고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333399"/>
                </a:solidFill>
                <a:latin typeface="Times New Roman" pitchFamily="18" charset="0"/>
                <a:cs typeface="Times New Roman" pitchFamily="18" charset="0"/>
              </a:rPr>
              <a:t>포상제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333399"/>
                </a:solidFill>
                <a:latin typeface="Times New Roman" pitchFamily="18" charset="0"/>
                <a:cs typeface="Times New Roman" pitchFamily="18" charset="0"/>
              </a:rPr>
              <a:t>도입)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안전수칙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위반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및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위법사항을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신고한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자에게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포상금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지급</a:t>
            </a:r>
          </a:p>
          <a:p>
            <a:pPr>
              <a:lnSpc>
                <a:spcPts val="1900"/>
              </a:lnSpc>
              <a:tabLst>
                <a:tab pos="76200" algn="l"/>
                <a:tab pos="88900" algn="l"/>
                <a:tab pos="228600" algn="l"/>
                <a:tab pos="241300" algn="l"/>
                <a:tab pos="266700" algn="l"/>
                <a:tab pos="317500" algn="l"/>
                <a:tab pos="6286500" algn="l"/>
              </a:tabLst>
            </a:pPr>
            <a:r>
              <a:rPr lang="en-US" altLang="zh-CN" dirty="0" smtClean="0"/>
              <a:t>			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안전수칙위반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및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위법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행위자에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대해서는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과태료를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부과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600"/>
              </a:lnSpc>
              <a:tabLst>
                <a:tab pos="76200" algn="l"/>
                <a:tab pos="88900" algn="l"/>
                <a:tab pos="228600" algn="l"/>
                <a:tab pos="241300" algn="l"/>
                <a:tab pos="266700" algn="l"/>
                <a:tab pos="317500" algn="l"/>
                <a:tab pos="6286500" algn="l"/>
              </a:tabLst>
            </a:pP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-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50만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개소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이상의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소규모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공사를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관리·감독할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인력이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매년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부족하므로</a:t>
            </a:r>
          </a:p>
          <a:p>
            <a:pPr>
              <a:lnSpc>
                <a:spcPts val="2100"/>
              </a:lnSpc>
              <a:tabLst>
                <a:tab pos="76200" algn="l"/>
                <a:tab pos="88900" algn="l"/>
                <a:tab pos="228600" algn="l"/>
                <a:tab pos="241300" algn="l"/>
                <a:tab pos="266700" algn="l"/>
                <a:tab pos="317500" algn="l"/>
                <a:tab pos="6286500" algn="l"/>
              </a:tabLst>
            </a:pPr>
            <a:r>
              <a:rPr lang="en-US" altLang="zh-CN" dirty="0" smtClean="0"/>
              <a:t>				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사회적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감시기능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활용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극대화</a:t>
            </a:r>
          </a:p>
        </p:txBody>
      </p:sp>
      <p:sp>
        <p:nvSpPr>
          <p:cNvPr id="7" name="TextBox 1"/>
          <p:cNvSpPr txBox="1"/>
          <p:nvPr/>
        </p:nvSpPr>
        <p:spPr>
          <a:xfrm>
            <a:off x="977900" y="457200"/>
            <a:ext cx="3365500" cy="342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700"/>
              </a:lnSpc>
              <a:tabLst/>
            </a:pP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3.</a:t>
            </a:r>
            <a:r>
              <a:rPr lang="en-US" altLang="zh-CN" sz="27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건설현장</a:t>
            </a:r>
            <a:r>
              <a:rPr lang="en-US" altLang="zh-CN" sz="27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안전대책</a:t>
            </a:r>
          </a:p>
        </p:txBody>
      </p:sp>
      <p:sp>
        <p:nvSpPr>
          <p:cNvPr id="8" name="TextBox 1"/>
          <p:cNvSpPr txBox="1"/>
          <p:nvPr/>
        </p:nvSpPr>
        <p:spPr>
          <a:xfrm>
            <a:off x="9423400" y="6845300"/>
            <a:ext cx="215900" cy="177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  <a:tabLst/>
            </a:pPr>
            <a:r>
              <a:rPr lang="en-US" altLang="zh-CN" sz="1403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342900"/>
            <a:ext cx="9156700" cy="68707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1701800" y="1333500"/>
            <a:ext cx="3530600" cy="266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100"/>
              </a:lnSpc>
              <a:tabLst/>
            </a:pPr>
            <a:r>
              <a:rPr lang="en-US" altLang="zh-CN" sz="2194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건설안전</a:t>
            </a:r>
            <a:r>
              <a:rPr lang="en-US" altLang="zh-CN" sz="21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4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취약분야</a:t>
            </a:r>
            <a:r>
              <a:rPr lang="en-US" altLang="zh-CN" sz="21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4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집중관리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1219200" y="1320800"/>
            <a:ext cx="152400" cy="266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100"/>
              </a:lnSpc>
              <a:tabLst/>
            </a:pPr>
            <a:r>
              <a:rPr lang="en-US" altLang="zh-CN" sz="2194" dirty="0" smtClean="0">
                <a:solidFill>
                  <a:srgbClr val="FFFFFF"/>
                </a:solidFill>
                <a:latin typeface="HY헤드라인M" pitchFamily="18" charset="0"/>
                <a:cs typeface="HY헤드라인M" pitchFamily="18" charset="0"/>
              </a:rPr>
              <a:t>3</a:t>
            </a:r>
          </a:p>
        </p:txBody>
      </p:sp>
      <p:sp>
        <p:nvSpPr>
          <p:cNvPr id="4" name="TextBox 1"/>
          <p:cNvSpPr txBox="1"/>
          <p:nvPr/>
        </p:nvSpPr>
        <p:spPr>
          <a:xfrm>
            <a:off x="1943100" y="1968500"/>
            <a:ext cx="2882900" cy="215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700"/>
              </a:lnSpc>
              <a:tabLst/>
            </a:pPr>
            <a:r>
              <a:rPr lang="en-US" altLang="zh-CN" sz="1799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소규모공사의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안전관리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강화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1397000" y="1981200"/>
            <a:ext cx="114300" cy="190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500"/>
              </a:lnSpc>
              <a:tabLst/>
            </a:pPr>
            <a:r>
              <a:rPr lang="en-US" altLang="zh-CN" sz="1595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2</a:t>
            </a:r>
          </a:p>
        </p:txBody>
      </p:sp>
      <p:sp>
        <p:nvSpPr>
          <p:cNvPr id="6" name="TextBox 1"/>
          <p:cNvSpPr txBox="1"/>
          <p:nvPr/>
        </p:nvSpPr>
        <p:spPr>
          <a:xfrm>
            <a:off x="1498600" y="2667000"/>
            <a:ext cx="7912100" cy="1765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700"/>
              </a:lnSpc>
              <a:tabLst>
                <a:tab pos="38100" algn="l"/>
                <a:tab pos="279400" algn="l"/>
                <a:tab pos="304800" algn="l"/>
              </a:tabLst>
            </a:pPr>
            <a:r>
              <a:rPr lang="en-US" altLang="zh-CN" dirty="0" smtClean="0"/>
              <a:t>			</a:t>
            </a:r>
            <a:r>
              <a:rPr lang="en-US" altLang="zh-CN" sz="1799" dirty="0" smtClean="0">
                <a:solidFill>
                  <a:srgbClr val="FF0000"/>
                </a:solidFill>
                <a:latin typeface="HY견고딕" pitchFamily="18" charset="0"/>
                <a:cs typeface="HY견고딕" pitchFamily="18" charset="0"/>
              </a:rPr>
              <a:t>(부처간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799" dirty="0" smtClean="0">
                <a:solidFill>
                  <a:srgbClr val="FF0000"/>
                </a:solidFill>
                <a:latin typeface="HY견고딕" pitchFamily="18" charset="0"/>
                <a:cs typeface="HY견고딕" pitchFamily="18" charset="0"/>
              </a:rPr>
              <a:t>협업)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고용부와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공사정보를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공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유하여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고용부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현장점검의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적시성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800"/>
              </a:lnSpc>
              <a:tabLst>
                <a:tab pos="38100" algn="l"/>
                <a:tab pos="279400" algn="l"/>
                <a:tab pos="304800" algn="l"/>
              </a:tabLst>
            </a:pPr>
            <a:r>
              <a:rPr lang="en-US" altLang="zh-CN" dirty="0" smtClean="0"/>
              <a:t>		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제고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800"/>
              </a:lnSpc>
              <a:tabLst>
                <a:tab pos="38100" algn="l"/>
                <a:tab pos="279400" algn="l"/>
                <a:tab pos="304800" algn="l"/>
              </a:tabLst>
            </a:pPr>
            <a:r>
              <a:rPr lang="en-US" altLang="zh-CN" dirty="0" smtClean="0"/>
              <a:t>	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-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고용부와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상시협업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체계(월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1회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T/F회의)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유지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500"/>
              </a:lnSpc>
              <a:tabLst>
                <a:tab pos="38100" algn="l"/>
                <a:tab pos="279400" algn="l"/>
                <a:tab pos="304800" algn="l"/>
              </a:tabLst>
            </a:pPr>
            <a:r>
              <a:rPr lang="en-US" altLang="zh-CN" sz="1799" dirty="0" smtClean="0">
                <a:solidFill>
                  <a:srgbClr val="0033CC"/>
                </a:solidFill>
                <a:latin typeface="HY견고딕" pitchFamily="18" charset="0"/>
                <a:cs typeface="HY견고딕" pitchFamily="18" charset="0"/>
              </a:rPr>
              <a:t>☞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33CC"/>
                </a:solidFill>
                <a:latin typeface="HY견고딕" pitchFamily="18" charset="0"/>
                <a:cs typeface="HY견고딕" pitchFamily="18" charset="0"/>
              </a:rPr>
              <a:t>고용노동부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33CC"/>
                </a:solidFill>
                <a:latin typeface="HY견고딕" pitchFamily="18" charset="0"/>
                <a:cs typeface="HY견고딕" pitchFamily="18" charset="0"/>
              </a:rPr>
              <a:t>및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33CC"/>
                </a:solidFill>
                <a:latin typeface="HY견고딕" pitchFamily="18" charset="0"/>
                <a:cs typeface="HY견고딕" pitchFamily="18" charset="0"/>
              </a:rPr>
              <a:t>한국시설안전공단,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33CC"/>
                </a:solidFill>
                <a:latin typeface="HY견고딕" pitchFamily="18" charset="0"/>
                <a:cs typeface="HY견고딕" pitchFamily="18" charset="0"/>
              </a:rPr>
              <a:t>안전보건공단과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33CC"/>
                </a:solidFill>
                <a:latin typeface="HY견고딕" pitchFamily="18" charset="0"/>
                <a:cs typeface="HY견고딕" pitchFamily="18" charset="0"/>
              </a:rPr>
              <a:t>실무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33CC"/>
                </a:solidFill>
                <a:latin typeface="HY견고딕" pitchFamily="18" charset="0"/>
                <a:cs typeface="HY견고딕" pitchFamily="18" charset="0"/>
              </a:rPr>
              <a:t>T/F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33CC"/>
                </a:solidFill>
                <a:latin typeface="HY견고딕" pitchFamily="18" charset="0"/>
                <a:cs typeface="HY견고딕" pitchFamily="18" charset="0"/>
              </a:rPr>
              <a:t>상시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33CC"/>
                </a:solidFill>
                <a:latin typeface="HY견고딕" pitchFamily="18" charset="0"/>
                <a:cs typeface="HY견고딕" pitchFamily="18" charset="0"/>
              </a:rPr>
              <a:t>운영</a:t>
            </a:r>
          </a:p>
        </p:txBody>
      </p:sp>
      <p:sp>
        <p:nvSpPr>
          <p:cNvPr id="7" name="TextBox 1"/>
          <p:cNvSpPr txBox="1"/>
          <p:nvPr/>
        </p:nvSpPr>
        <p:spPr>
          <a:xfrm>
            <a:off x="977900" y="457200"/>
            <a:ext cx="3365500" cy="342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700"/>
              </a:lnSpc>
              <a:tabLst/>
            </a:pP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3.</a:t>
            </a:r>
            <a:r>
              <a:rPr lang="en-US" altLang="zh-CN" sz="27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건설현장</a:t>
            </a:r>
            <a:r>
              <a:rPr lang="en-US" altLang="zh-CN" sz="27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안전대책</a:t>
            </a:r>
          </a:p>
        </p:txBody>
      </p:sp>
      <p:sp>
        <p:nvSpPr>
          <p:cNvPr id="8" name="TextBox 1"/>
          <p:cNvSpPr txBox="1"/>
          <p:nvPr/>
        </p:nvSpPr>
        <p:spPr>
          <a:xfrm>
            <a:off x="9423400" y="6845300"/>
            <a:ext cx="215900" cy="177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  <a:tabLst/>
            </a:pPr>
            <a:r>
              <a:rPr lang="en-US" altLang="zh-CN" sz="1403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342900"/>
            <a:ext cx="9156700" cy="68707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1701800" y="1333500"/>
            <a:ext cx="3530600" cy="266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100"/>
              </a:lnSpc>
              <a:tabLst/>
            </a:pPr>
            <a:r>
              <a:rPr lang="en-US" altLang="zh-CN" sz="2194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건설안전</a:t>
            </a:r>
            <a:r>
              <a:rPr lang="en-US" altLang="zh-CN" sz="21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4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취약분야</a:t>
            </a:r>
            <a:r>
              <a:rPr lang="en-US" altLang="zh-CN" sz="21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4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집중관리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1219200" y="1320800"/>
            <a:ext cx="152400" cy="266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100"/>
              </a:lnSpc>
              <a:tabLst/>
            </a:pPr>
            <a:r>
              <a:rPr lang="en-US" altLang="zh-CN" sz="2194" dirty="0" smtClean="0">
                <a:solidFill>
                  <a:srgbClr val="FFFFFF"/>
                </a:solidFill>
                <a:latin typeface="HY헤드라인M" pitchFamily="18" charset="0"/>
                <a:cs typeface="HY헤드라인M" pitchFamily="18" charset="0"/>
              </a:rPr>
              <a:t>3</a:t>
            </a:r>
          </a:p>
        </p:txBody>
      </p:sp>
      <p:sp>
        <p:nvSpPr>
          <p:cNvPr id="4" name="TextBox 1"/>
          <p:cNvSpPr txBox="1"/>
          <p:nvPr/>
        </p:nvSpPr>
        <p:spPr>
          <a:xfrm>
            <a:off x="1409700" y="1955800"/>
            <a:ext cx="114300" cy="190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500"/>
              </a:lnSpc>
              <a:tabLst/>
            </a:pPr>
            <a:r>
              <a:rPr lang="en-US" altLang="zh-CN" sz="1595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3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1612900" y="1981200"/>
            <a:ext cx="7874000" cy="1092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700"/>
              </a:lnSpc>
              <a:tabLst>
                <a:tab pos="152400" algn="l"/>
                <a:tab pos="330200" algn="l"/>
              </a:tabLst>
            </a:pPr>
            <a:r>
              <a:rPr lang="en-US" altLang="zh-CN" dirty="0" smtClean="0"/>
              <a:t>		</a:t>
            </a:r>
            <a:r>
              <a:rPr lang="en-US" altLang="zh-CN" sz="1799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건설자재의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품질관리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강화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400"/>
              </a:lnSpc>
              <a:tabLst>
                <a:tab pos="152400" algn="l"/>
                <a:tab pos="330200" algn="l"/>
              </a:tabLst>
            </a:pPr>
            <a:r>
              <a:rPr lang="en-US" altLang="zh-CN" dirty="0" smtClean="0"/>
              <a:t>	</a:t>
            </a:r>
            <a:r>
              <a:rPr lang="en-US" altLang="zh-CN" sz="1799" dirty="0" smtClean="0">
                <a:solidFill>
                  <a:srgbClr val="FF0000"/>
                </a:solidFill>
                <a:latin typeface="HY견고딕" pitchFamily="18" charset="0"/>
                <a:cs typeface="HY견고딕" pitchFamily="18" charset="0"/>
              </a:rPr>
              <a:t>(긴급점검)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불량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건설자재의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유통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및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사용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근절을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위해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긴급점검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실시(즉시)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400"/>
              </a:lnSpc>
              <a:tabLst>
                <a:tab pos="152400" algn="l"/>
                <a:tab pos="330200" algn="l"/>
              </a:tabLst>
            </a:pP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-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특히,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건설공사에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많이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사용되고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있는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철강재(철근,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H형강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등)를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대상으로</a:t>
            </a:r>
          </a:p>
        </p:txBody>
      </p:sp>
      <p:sp>
        <p:nvSpPr>
          <p:cNvPr id="6" name="TextBox 1"/>
          <p:cNvSpPr txBox="1"/>
          <p:nvPr/>
        </p:nvSpPr>
        <p:spPr>
          <a:xfrm>
            <a:off x="1828800" y="3175000"/>
            <a:ext cx="5245100" cy="215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700"/>
              </a:lnSpc>
              <a:tabLst/>
            </a:pP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경찰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및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민간전문가와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합동으로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품질관리실태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긴급점검</a:t>
            </a:r>
          </a:p>
        </p:txBody>
      </p:sp>
      <p:sp>
        <p:nvSpPr>
          <p:cNvPr id="7" name="TextBox 1"/>
          <p:cNvSpPr txBox="1"/>
          <p:nvPr/>
        </p:nvSpPr>
        <p:spPr>
          <a:xfrm>
            <a:off x="7112000" y="3124200"/>
            <a:ext cx="762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/>
            </a:pPr>
            <a:r>
              <a:rPr lang="en-US" altLang="zh-CN" sz="1199" dirty="0" smtClean="0">
                <a:solidFill>
                  <a:srgbClr val="FF0000"/>
                </a:solidFill>
                <a:latin typeface="HY견고딕" pitchFamily="18" charset="0"/>
                <a:cs typeface="HY견고딕" pitchFamily="18" charset="0"/>
              </a:rPr>
              <a:t>*</a:t>
            </a:r>
          </a:p>
        </p:txBody>
      </p:sp>
      <p:sp>
        <p:nvSpPr>
          <p:cNvPr id="8" name="TextBox 1"/>
          <p:cNvSpPr txBox="1"/>
          <p:nvPr/>
        </p:nvSpPr>
        <p:spPr>
          <a:xfrm>
            <a:off x="977900" y="457200"/>
            <a:ext cx="3365500" cy="342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700"/>
              </a:lnSpc>
              <a:tabLst/>
            </a:pP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3.</a:t>
            </a:r>
            <a:r>
              <a:rPr lang="en-US" altLang="zh-CN" sz="27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건설현장</a:t>
            </a:r>
            <a:r>
              <a:rPr lang="en-US" altLang="zh-CN" sz="27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안전대책</a:t>
            </a:r>
          </a:p>
        </p:txBody>
      </p:sp>
      <p:sp>
        <p:nvSpPr>
          <p:cNvPr id="9" name="TextBox 1"/>
          <p:cNvSpPr txBox="1"/>
          <p:nvPr/>
        </p:nvSpPr>
        <p:spPr>
          <a:xfrm>
            <a:off x="1536700" y="3683000"/>
            <a:ext cx="8102600" cy="3441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500"/>
              </a:lnSpc>
              <a:tabLst>
                <a:tab pos="127000" algn="l"/>
                <a:tab pos="203200" algn="l"/>
                <a:tab pos="228600" algn="l"/>
                <a:tab pos="330200" algn="l"/>
                <a:tab pos="7886700" algn="l"/>
              </a:tabLst>
            </a:pPr>
            <a:r>
              <a:rPr lang="en-US" altLang="zh-CN" dirty="0" smtClean="0"/>
              <a:t>	</a:t>
            </a:r>
            <a:r>
              <a:rPr lang="en-US" altLang="zh-CN" sz="159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*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현재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경찰과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공동으로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품질관리실태에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대한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점검을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지속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실시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중</a:t>
            </a:r>
          </a:p>
          <a:p>
            <a:pPr>
              <a:lnSpc>
                <a:spcPts val="1900"/>
              </a:lnSpc>
              <a:tabLst>
                <a:tab pos="127000" algn="l"/>
                <a:tab pos="203200" algn="l"/>
                <a:tab pos="228600" algn="l"/>
                <a:tab pos="330200" algn="l"/>
                <a:tab pos="7886700" algn="l"/>
              </a:tabLst>
            </a:pPr>
            <a:r>
              <a:rPr lang="en-US" altLang="zh-CN" dirty="0" smtClean="0"/>
              <a:t>				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(1차점검,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'15.08)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200"/>
              </a:lnSpc>
              <a:tabLst>
                <a:tab pos="127000" algn="l"/>
                <a:tab pos="203200" algn="l"/>
                <a:tab pos="228600" algn="l"/>
                <a:tab pos="330200" algn="l"/>
                <a:tab pos="7886700" algn="l"/>
              </a:tabLst>
            </a:pPr>
            <a:r>
              <a:rPr lang="en-US" altLang="zh-CN" dirty="0" smtClean="0"/>
              <a:t>			</a:t>
            </a:r>
            <a:r>
              <a:rPr lang="en-US" altLang="zh-CN" sz="1799" dirty="0" smtClean="0">
                <a:solidFill>
                  <a:srgbClr val="FF0000"/>
                </a:solidFill>
                <a:latin typeface="HY견고딕" pitchFamily="18" charset="0"/>
                <a:cs typeface="HY견고딕" pitchFamily="18" charset="0"/>
              </a:rPr>
              <a:t>(품질관리시스템)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건설자재의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품질시험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의뢰부터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시험성적서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발급까지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800"/>
              </a:lnSpc>
              <a:tabLst>
                <a:tab pos="127000" algn="l"/>
                <a:tab pos="203200" algn="l"/>
                <a:tab pos="228600" algn="l"/>
                <a:tab pos="330200" algn="l"/>
                <a:tab pos="7886700" algn="l"/>
              </a:tabLst>
            </a:pPr>
            <a:r>
              <a:rPr lang="en-US" altLang="zh-CN" dirty="0" smtClean="0"/>
              <a:t>			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체계적으로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관리하는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799" dirty="0" smtClean="0">
                <a:solidFill>
                  <a:srgbClr val="333399"/>
                </a:solidFill>
                <a:latin typeface="HY견고딕" pitchFamily="18" charset="0"/>
                <a:cs typeface="HY견고딕" pitchFamily="18" charset="0"/>
              </a:rPr>
              <a:t>전산시스템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799" dirty="0" smtClean="0">
                <a:solidFill>
                  <a:srgbClr val="333399"/>
                </a:solidFill>
                <a:latin typeface="HY견고딕" pitchFamily="18" charset="0"/>
                <a:cs typeface="HY견고딕" pitchFamily="18" charset="0"/>
              </a:rPr>
              <a:t>구축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하고,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제도적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보완과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매뉴얼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정비를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800"/>
              </a:lnSpc>
              <a:tabLst>
                <a:tab pos="127000" algn="l"/>
                <a:tab pos="203200" algn="l"/>
                <a:tab pos="228600" algn="l"/>
                <a:tab pos="330200" algn="l"/>
                <a:tab pos="7886700" algn="l"/>
              </a:tabLst>
            </a:pPr>
            <a:r>
              <a:rPr lang="en-US" altLang="zh-CN" dirty="0" smtClean="0"/>
              <a:t>		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통해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철저한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품질관리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유도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000"/>
              </a:lnSpc>
              <a:tabLst>
                <a:tab pos="127000" algn="l"/>
                <a:tab pos="203200" algn="l"/>
                <a:tab pos="228600" algn="l"/>
                <a:tab pos="330200" algn="l"/>
                <a:tab pos="7886700" algn="l"/>
              </a:tabLst>
            </a:pP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-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제도적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보완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: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철강구조물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제작공장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인증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강화</a:t>
            </a:r>
          </a:p>
          <a:p>
            <a:pPr>
              <a:lnSpc>
                <a:spcPts val="2600"/>
              </a:lnSpc>
              <a:tabLst>
                <a:tab pos="127000" algn="l"/>
                <a:tab pos="203200" algn="l"/>
                <a:tab pos="228600" algn="l"/>
                <a:tab pos="330200" algn="l"/>
                <a:tab pos="7886700" algn="l"/>
              </a:tabLst>
            </a:pP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-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매뉴얼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정비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: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품질관리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업무매뉴얼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전면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재정비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000"/>
              </a:lnSpc>
              <a:tabLst>
                <a:tab pos="127000" algn="l"/>
                <a:tab pos="203200" algn="l"/>
                <a:tab pos="228600" algn="l"/>
                <a:tab pos="330200" algn="l"/>
                <a:tab pos="7886700" algn="l"/>
              </a:tabLst>
            </a:pPr>
            <a:r>
              <a:rPr lang="en-US" altLang="zh-CN" dirty="0" smtClean="0"/>
              <a:t>					</a:t>
            </a:r>
            <a:r>
              <a:rPr lang="en-US" altLang="zh-CN" sz="1403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342900"/>
            <a:ext cx="9156700" cy="68707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1701800" y="1358900"/>
            <a:ext cx="3441700" cy="838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100"/>
              </a:lnSpc>
              <a:tabLst>
                <a:tab pos="177800" algn="l"/>
              </a:tabLst>
            </a:pPr>
            <a:r>
              <a:rPr lang="en-US" altLang="zh-CN" sz="2194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건설안전</a:t>
            </a:r>
            <a:r>
              <a:rPr lang="en-US" altLang="zh-CN" sz="21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4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문화</a:t>
            </a:r>
            <a:r>
              <a:rPr lang="en-US" altLang="zh-CN" sz="21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4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및</a:t>
            </a:r>
            <a:r>
              <a:rPr lang="en-US" altLang="zh-CN" sz="21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4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기반</a:t>
            </a:r>
            <a:r>
              <a:rPr lang="en-US" altLang="zh-CN" sz="21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4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조성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400"/>
              </a:lnSpc>
              <a:tabLst>
                <a:tab pos="177800" algn="l"/>
              </a:tabLst>
            </a:pPr>
            <a:r>
              <a:rPr lang="en-US" altLang="zh-CN" dirty="0" smtClean="0"/>
              <a:t>	</a:t>
            </a:r>
            <a:r>
              <a:rPr lang="en-US" altLang="zh-CN" sz="1799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발주제도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및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불공정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관행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개선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1219200" y="1346200"/>
            <a:ext cx="241300" cy="825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100"/>
              </a:lnSpc>
              <a:tabLst>
                <a:tab pos="127000" algn="l"/>
              </a:tabLst>
            </a:pPr>
            <a:r>
              <a:rPr lang="en-US" altLang="zh-CN" sz="2194" dirty="0" smtClean="0">
                <a:solidFill>
                  <a:srgbClr val="FFFFFF"/>
                </a:solidFill>
                <a:latin typeface="HY헤드라인M" pitchFamily="18" charset="0"/>
                <a:cs typeface="HY헤드라인M" pitchFamily="18" charset="0"/>
              </a:rPr>
              <a:t>4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300"/>
              </a:lnSpc>
              <a:tabLst>
                <a:tab pos="127000" algn="l"/>
              </a:tabLst>
            </a:pPr>
            <a:r>
              <a:rPr lang="en-US" altLang="zh-CN" dirty="0" smtClean="0"/>
              <a:t>	</a:t>
            </a:r>
            <a:r>
              <a:rPr lang="en-US" altLang="zh-CN" sz="1595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1</a:t>
            </a:r>
          </a:p>
        </p:txBody>
      </p:sp>
      <p:sp>
        <p:nvSpPr>
          <p:cNvPr id="4" name="TextBox 1"/>
          <p:cNvSpPr txBox="1"/>
          <p:nvPr/>
        </p:nvSpPr>
        <p:spPr>
          <a:xfrm>
            <a:off x="1422400" y="2501900"/>
            <a:ext cx="7772400" cy="2971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100"/>
              </a:lnSpc>
              <a:tabLst>
                <a:tab pos="88900" algn="l"/>
                <a:tab pos="139700" algn="l"/>
                <a:tab pos="304800" algn="l"/>
              </a:tabLst>
            </a:pPr>
            <a:r>
              <a:rPr lang="en-US" altLang="zh-CN" dirty="0" smtClean="0"/>
              <a:t>			</a:t>
            </a:r>
            <a:r>
              <a:rPr lang="en-US" altLang="zh-CN" sz="1799" dirty="0" smtClean="0">
                <a:solidFill>
                  <a:srgbClr val="FF0000"/>
                </a:solidFill>
                <a:latin typeface="HY견고딕" pitchFamily="18" charset="0"/>
                <a:cs typeface="HY견고딕" pitchFamily="18" charset="0"/>
              </a:rPr>
              <a:t>(발주제도)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제도개편</a:t>
            </a:r>
            <a:r>
              <a:rPr lang="en-US" altLang="zh-CN" sz="11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99" dirty="0" smtClean="0">
                <a:solidFill>
                  <a:srgbClr val="FF0000"/>
                </a:solidFill>
                <a:latin typeface="HY견고딕" pitchFamily="18" charset="0"/>
                <a:cs typeface="HY견고딕" pitchFamily="18" charset="0"/>
              </a:rPr>
              <a:t>*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을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통해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공사품질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저하,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안전사고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최소화</a:t>
            </a:r>
          </a:p>
          <a:p>
            <a:pPr>
              <a:lnSpc>
                <a:spcPts val="2500"/>
              </a:lnSpc>
              <a:tabLst>
                <a:tab pos="88900" algn="l"/>
                <a:tab pos="139700" algn="l"/>
                <a:tab pos="304800" algn="l"/>
              </a:tabLst>
            </a:pPr>
            <a:r>
              <a:rPr lang="en-US" altLang="zh-CN" dirty="0" smtClean="0"/>
              <a:t>		</a:t>
            </a:r>
            <a:r>
              <a:rPr lang="en-US" altLang="zh-CN" sz="159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*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최저가낙찰제(현행)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→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종합심사낙찰제(개편)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500"/>
              </a:lnSpc>
              <a:tabLst>
                <a:tab pos="88900" algn="l"/>
                <a:tab pos="139700" algn="l"/>
                <a:tab pos="304800" algn="l"/>
              </a:tabLst>
            </a:pPr>
            <a:r>
              <a:rPr lang="en-US" altLang="zh-CN" dirty="0" smtClean="0"/>
              <a:t>	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-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공사수행능력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항목과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사회적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책임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항목에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건설안전과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관련된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평가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요소를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800"/>
              </a:lnSpc>
              <a:tabLst>
                <a:tab pos="88900" algn="l"/>
                <a:tab pos="139700" algn="l"/>
                <a:tab pos="304800" algn="l"/>
              </a:tabLst>
            </a:pPr>
            <a:r>
              <a:rPr lang="en-US" altLang="zh-CN" dirty="0" smtClean="0"/>
              <a:t>			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반영하여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최소한의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안전역량을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갖춘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업체가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선정되도록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유도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300"/>
              </a:lnSpc>
              <a:tabLst>
                <a:tab pos="88900" algn="l"/>
                <a:tab pos="139700" algn="l"/>
                <a:tab pos="304800" algn="l"/>
              </a:tabLst>
            </a:pPr>
            <a:r>
              <a:rPr lang="en-US" altLang="zh-CN" dirty="0" smtClean="0"/>
              <a:t>			</a:t>
            </a:r>
            <a:r>
              <a:rPr lang="en-US" altLang="zh-CN" sz="1799" dirty="0" smtClean="0">
                <a:solidFill>
                  <a:srgbClr val="FF0000"/>
                </a:solidFill>
                <a:latin typeface="HY견고딕" pitchFamily="18" charset="0"/>
                <a:cs typeface="HY견고딕" pitchFamily="18" charset="0"/>
              </a:rPr>
              <a:t>(관행개선)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설계변경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또는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공기지연에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따른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공사비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증가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시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반드시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안전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800"/>
              </a:lnSpc>
              <a:tabLst>
                <a:tab pos="88900" algn="l"/>
                <a:tab pos="139700" algn="l"/>
                <a:tab pos="304800" algn="l"/>
              </a:tabLst>
            </a:pPr>
            <a:r>
              <a:rPr lang="en-US" altLang="zh-CN" dirty="0" smtClean="0"/>
              <a:t>			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관리비도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증액하도록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법제화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100"/>
              </a:lnSpc>
              <a:tabLst>
                <a:tab pos="88900" algn="l"/>
                <a:tab pos="139700" algn="l"/>
                <a:tab pos="304800" algn="l"/>
              </a:tabLst>
            </a:pPr>
            <a:r>
              <a:rPr lang="en-US" altLang="zh-CN" sz="1799" dirty="0" smtClean="0">
                <a:solidFill>
                  <a:srgbClr val="0033CC"/>
                </a:solidFill>
                <a:latin typeface="HY견고딕" pitchFamily="18" charset="0"/>
                <a:cs typeface="HY견고딕" pitchFamily="18" charset="0"/>
              </a:rPr>
              <a:t>☞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33CC"/>
                </a:solidFill>
                <a:latin typeface="HY견고딕" pitchFamily="18" charset="0"/>
                <a:cs typeface="HY견고딕" pitchFamily="18" charset="0"/>
              </a:rPr>
              <a:t>'16년부터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33CC"/>
                </a:solidFill>
                <a:latin typeface="HY견고딕" pitchFamily="18" charset="0"/>
                <a:cs typeface="HY견고딕" pitchFamily="18" charset="0"/>
              </a:rPr>
              <a:t>종합심사낙찰제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33CC"/>
                </a:solidFill>
                <a:latin typeface="HY견고딕" pitchFamily="18" charset="0"/>
                <a:cs typeface="HY견고딕" pitchFamily="18" charset="0"/>
              </a:rPr>
              <a:t>본격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33CC"/>
                </a:solidFill>
                <a:latin typeface="HY견고딕" pitchFamily="18" charset="0"/>
                <a:cs typeface="HY견고딕" pitchFamily="18" charset="0"/>
              </a:rPr>
              <a:t>시행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33CC"/>
                </a:solidFill>
                <a:latin typeface="HY견고딕" pitchFamily="18" charset="0"/>
                <a:cs typeface="HY견고딕" pitchFamily="18" charset="0"/>
              </a:rPr>
              <a:t>중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977900" y="457200"/>
            <a:ext cx="3365500" cy="342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700"/>
              </a:lnSpc>
              <a:tabLst/>
            </a:pP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3.</a:t>
            </a:r>
            <a:r>
              <a:rPr lang="en-US" altLang="zh-CN" sz="27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건설현장</a:t>
            </a:r>
            <a:r>
              <a:rPr lang="en-US" altLang="zh-CN" sz="27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안전대책</a:t>
            </a:r>
          </a:p>
        </p:txBody>
      </p:sp>
      <p:sp>
        <p:nvSpPr>
          <p:cNvPr id="6" name="TextBox 1"/>
          <p:cNvSpPr txBox="1"/>
          <p:nvPr/>
        </p:nvSpPr>
        <p:spPr>
          <a:xfrm>
            <a:off x="9423400" y="6845300"/>
            <a:ext cx="215900" cy="177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  <a:tabLst/>
            </a:pPr>
            <a:r>
              <a:rPr lang="en-US" altLang="zh-CN" sz="1403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342900"/>
            <a:ext cx="9156700" cy="68707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1701800" y="1333500"/>
            <a:ext cx="3441700" cy="266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100"/>
              </a:lnSpc>
              <a:tabLst/>
            </a:pPr>
            <a:r>
              <a:rPr lang="en-US" altLang="zh-CN" sz="2194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건설안전</a:t>
            </a:r>
            <a:r>
              <a:rPr lang="en-US" altLang="zh-CN" sz="21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4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문화</a:t>
            </a:r>
            <a:r>
              <a:rPr lang="en-US" altLang="zh-CN" sz="21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4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및</a:t>
            </a:r>
            <a:r>
              <a:rPr lang="en-US" altLang="zh-CN" sz="21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4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기반</a:t>
            </a:r>
            <a:r>
              <a:rPr lang="en-US" altLang="zh-CN" sz="21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4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조성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1219200" y="1320800"/>
            <a:ext cx="152400" cy="266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100"/>
              </a:lnSpc>
              <a:tabLst/>
            </a:pPr>
            <a:r>
              <a:rPr lang="en-US" altLang="zh-CN" sz="2194" dirty="0" smtClean="0">
                <a:solidFill>
                  <a:srgbClr val="FFFFFF"/>
                </a:solidFill>
                <a:latin typeface="HY헤드라인M" pitchFamily="18" charset="0"/>
                <a:cs typeface="HY헤드라인M" pitchFamily="18" charset="0"/>
              </a:rPr>
              <a:t>4</a:t>
            </a:r>
          </a:p>
        </p:txBody>
      </p:sp>
      <p:sp>
        <p:nvSpPr>
          <p:cNvPr id="4" name="TextBox 1"/>
          <p:cNvSpPr txBox="1"/>
          <p:nvPr/>
        </p:nvSpPr>
        <p:spPr>
          <a:xfrm>
            <a:off x="1397000" y="1981200"/>
            <a:ext cx="114300" cy="190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500"/>
              </a:lnSpc>
              <a:tabLst/>
            </a:pPr>
            <a:r>
              <a:rPr lang="en-US" altLang="zh-CN" sz="1595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2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1625600" y="2032000"/>
            <a:ext cx="7988300" cy="2159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700"/>
              </a:lnSpc>
              <a:tabLst>
                <a:tab pos="177800" algn="l"/>
                <a:tab pos="203200" algn="l"/>
                <a:tab pos="317500" algn="l"/>
                <a:tab pos="330200" algn="l"/>
              </a:tabLst>
            </a:pPr>
            <a:r>
              <a:rPr lang="en-US" altLang="zh-CN" dirty="0" smtClean="0"/>
              <a:t>			</a:t>
            </a:r>
            <a:r>
              <a:rPr lang="en-US" altLang="zh-CN" sz="1799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건설관계자의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역량·책임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강화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400"/>
              </a:lnSpc>
              <a:tabLst>
                <a:tab pos="177800" algn="l"/>
                <a:tab pos="203200" algn="l"/>
                <a:tab pos="317500" algn="l"/>
                <a:tab pos="330200" algn="l"/>
              </a:tabLst>
            </a:pPr>
            <a:r>
              <a:rPr lang="en-US" altLang="zh-CN" dirty="0" smtClean="0"/>
              <a:t>	</a:t>
            </a:r>
            <a:r>
              <a:rPr lang="en-US" altLang="zh-CN" sz="1799" dirty="0" smtClean="0">
                <a:solidFill>
                  <a:srgbClr val="FF0000"/>
                </a:solidFill>
                <a:latin typeface="HY견고딕" pitchFamily="18" charset="0"/>
                <a:cs typeface="HY견고딕" pitchFamily="18" charset="0"/>
              </a:rPr>
              <a:t>(역량제고)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모든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건설주체(발주기관,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설계자,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시공자,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감리자)의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안전역량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강화를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800"/>
              </a:lnSpc>
              <a:tabLst>
                <a:tab pos="177800" algn="l"/>
                <a:tab pos="203200" algn="l"/>
                <a:tab pos="317500" algn="l"/>
                <a:tab pos="330200" algn="l"/>
              </a:tabLst>
            </a:pPr>
            <a:r>
              <a:rPr lang="en-US" altLang="zh-CN" dirty="0" smtClean="0"/>
              <a:t>		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위하여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주기적인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안전관리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전문교육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이수를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의무화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200"/>
              </a:lnSpc>
              <a:tabLst>
                <a:tab pos="177800" algn="l"/>
                <a:tab pos="203200" algn="l"/>
                <a:tab pos="317500" algn="l"/>
                <a:tab pos="330200" algn="l"/>
              </a:tabLst>
            </a:pP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-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『건축법』,『주택법』에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따라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감리업무를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수행하는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건축사와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공사감독업무를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800"/>
              </a:lnSpc>
              <a:tabLst>
                <a:tab pos="177800" algn="l"/>
                <a:tab pos="203200" algn="l"/>
                <a:tab pos="317500" algn="l"/>
                <a:tab pos="330200" algn="l"/>
              </a:tabLst>
            </a:pPr>
            <a:r>
              <a:rPr lang="en-US" altLang="zh-CN" dirty="0" smtClean="0"/>
              <a:t>				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수행하는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발주기관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소속직원(공무원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포함)도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교육대상에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포함</a:t>
            </a:r>
          </a:p>
        </p:txBody>
      </p:sp>
      <p:sp>
        <p:nvSpPr>
          <p:cNvPr id="6" name="TextBox 1"/>
          <p:cNvSpPr txBox="1"/>
          <p:nvPr/>
        </p:nvSpPr>
        <p:spPr>
          <a:xfrm>
            <a:off x="977900" y="457200"/>
            <a:ext cx="3365500" cy="342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700"/>
              </a:lnSpc>
              <a:tabLst/>
            </a:pP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3.</a:t>
            </a:r>
            <a:r>
              <a:rPr lang="en-US" altLang="zh-CN" sz="27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건설현장</a:t>
            </a:r>
            <a:r>
              <a:rPr lang="en-US" altLang="zh-CN" sz="27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안전대책</a:t>
            </a:r>
          </a:p>
        </p:txBody>
      </p:sp>
      <p:sp>
        <p:nvSpPr>
          <p:cNvPr id="7" name="TextBox 1"/>
          <p:cNvSpPr txBox="1"/>
          <p:nvPr/>
        </p:nvSpPr>
        <p:spPr>
          <a:xfrm>
            <a:off x="9423400" y="6845300"/>
            <a:ext cx="215900" cy="177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  <a:tabLst/>
            </a:pPr>
            <a:r>
              <a:rPr lang="en-US" altLang="zh-CN" sz="1403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342900"/>
            <a:ext cx="9156700" cy="68707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1701800" y="1333500"/>
            <a:ext cx="3441700" cy="266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100"/>
              </a:lnSpc>
              <a:tabLst/>
            </a:pPr>
            <a:r>
              <a:rPr lang="en-US" altLang="zh-CN" sz="2194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건설안전</a:t>
            </a:r>
            <a:r>
              <a:rPr lang="en-US" altLang="zh-CN" sz="21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4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문화</a:t>
            </a:r>
            <a:r>
              <a:rPr lang="en-US" altLang="zh-CN" sz="21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4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및</a:t>
            </a:r>
            <a:r>
              <a:rPr lang="en-US" altLang="zh-CN" sz="21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4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기반</a:t>
            </a:r>
            <a:r>
              <a:rPr lang="en-US" altLang="zh-CN" sz="21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4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조성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1219200" y="1320800"/>
            <a:ext cx="152400" cy="266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100"/>
              </a:lnSpc>
              <a:tabLst/>
            </a:pPr>
            <a:r>
              <a:rPr lang="en-US" altLang="zh-CN" sz="2194" dirty="0" smtClean="0">
                <a:solidFill>
                  <a:srgbClr val="FFFFFF"/>
                </a:solidFill>
                <a:latin typeface="HY헤드라인M" pitchFamily="18" charset="0"/>
                <a:cs typeface="HY헤드라인M" pitchFamily="18" charset="0"/>
              </a:rPr>
              <a:t>4</a:t>
            </a:r>
          </a:p>
        </p:txBody>
      </p:sp>
      <p:sp>
        <p:nvSpPr>
          <p:cNvPr id="4" name="TextBox 1"/>
          <p:cNvSpPr txBox="1"/>
          <p:nvPr/>
        </p:nvSpPr>
        <p:spPr>
          <a:xfrm>
            <a:off x="1397000" y="1981200"/>
            <a:ext cx="114300" cy="190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500"/>
              </a:lnSpc>
              <a:tabLst/>
            </a:pPr>
            <a:r>
              <a:rPr lang="en-US" altLang="zh-CN" sz="1595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2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1549400" y="2057400"/>
            <a:ext cx="7861300" cy="2590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700"/>
              </a:lnSpc>
              <a:tabLst>
                <a:tab pos="38100" algn="l"/>
                <a:tab pos="165100" algn="l"/>
                <a:tab pos="215900" algn="l"/>
                <a:tab pos="228600" algn="l"/>
                <a:tab pos="266700" algn="l"/>
                <a:tab pos="393700" algn="l"/>
              </a:tabLst>
            </a:pPr>
            <a:r>
              <a:rPr lang="en-US" altLang="zh-CN" dirty="0" smtClean="0"/>
              <a:t>						</a:t>
            </a:r>
            <a:r>
              <a:rPr lang="en-US" altLang="zh-CN" sz="1799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건설관계자의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역량·책임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강화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900"/>
              </a:lnSpc>
              <a:tabLst>
                <a:tab pos="38100" algn="l"/>
                <a:tab pos="165100" algn="l"/>
                <a:tab pos="215900" algn="l"/>
                <a:tab pos="228600" algn="l"/>
                <a:tab pos="266700" algn="l"/>
                <a:tab pos="393700" algn="l"/>
              </a:tabLst>
            </a:pPr>
            <a:r>
              <a:rPr lang="en-US" altLang="zh-CN" dirty="0" smtClean="0"/>
              <a:t>			</a:t>
            </a:r>
            <a:r>
              <a:rPr lang="en-US" altLang="zh-CN" sz="1799" dirty="0" smtClean="0">
                <a:solidFill>
                  <a:srgbClr val="FF0000"/>
                </a:solidFill>
                <a:latin typeface="HY견고딕" pitchFamily="18" charset="0"/>
                <a:cs typeface="HY견고딕" pitchFamily="18" charset="0"/>
              </a:rPr>
              <a:t>(책임강화)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보상적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손해배상만으로는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건설사고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및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부실공사에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대한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예방적</a:t>
            </a:r>
          </a:p>
          <a:p>
            <a:pPr>
              <a:lnSpc>
                <a:spcPts val="2800"/>
              </a:lnSpc>
              <a:tabLst>
                <a:tab pos="38100" algn="l"/>
                <a:tab pos="165100" algn="l"/>
                <a:tab pos="215900" algn="l"/>
                <a:tab pos="228600" algn="l"/>
                <a:tab pos="266700" algn="l"/>
                <a:tab pos="393700" algn="l"/>
              </a:tabLst>
            </a:pPr>
            <a:r>
              <a:rPr lang="en-US" altLang="zh-CN" dirty="0" smtClean="0"/>
              <a:t>					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효과가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제한적이므로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징벌적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손해배상제도</a:t>
            </a:r>
            <a:r>
              <a:rPr lang="en-US" altLang="zh-CN" sz="11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99" dirty="0" smtClean="0">
                <a:solidFill>
                  <a:srgbClr val="FF0000"/>
                </a:solidFill>
                <a:latin typeface="HY견고딕" pitchFamily="18" charset="0"/>
                <a:cs typeface="HY견고딕" pitchFamily="18" charset="0"/>
              </a:rPr>
              <a:t>*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도입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검토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200"/>
              </a:lnSpc>
              <a:tabLst>
                <a:tab pos="38100" algn="l"/>
                <a:tab pos="165100" algn="l"/>
                <a:tab pos="215900" algn="l"/>
                <a:tab pos="228600" algn="l"/>
                <a:tab pos="266700" algn="l"/>
                <a:tab pos="393700" algn="l"/>
              </a:tabLst>
            </a:pPr>
            <a:r>
              <a:rPr lang="en-US" altLang="zh-CN" dirty="0" smtClean="0"/>
              <a:t>	</a:t>
            </a:r>
            <a:r>
              <a:rPr lang="en-US" altLang="zh-CN" sz="159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*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건설사고와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부실공사를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초래한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자에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대하여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실제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손해액을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초과한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손해배상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책임을</a:t>
            </a:r>
          </a:p>
          <a:p>
            <a:pPr>
              <a:lnSpc>
                <a:spcPts val="1900"/>
              </a:lnSpc>
              <a:tabLst>
                <a:tab pos="38100" algn="l"/>
                <a:tab pos="165100" algn="l"/>
                <a:tab pos="215900" algn="l"/>
                <a:tab pos="228600" algn="l"/>
                <a:tab pos="266700" algn="l"/>
                <a:tab pos="393700" algn="l"/>
              </a:tabLst>
            </a:pPr>
            <a:r>
              <a:rPr lang="en-US" altLang="zh-CN" dirty="0" smtClean="0"/>
              <a:t>				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부과(『하도급법』에서는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실제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손해액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3배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이내의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징벌적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손해배상책임을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부여)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600"/>
              </a:lnSpc>
              <a:tabLst>
                <a:tab pos="38100" algn="l"/>
                <a:tab pos="165100" algn="l"/>
                <a:tab pos="215900" algn="l"/>
                <a:tab pos="228600" algn="l"/>
                <a:tab pos="266700" algn="l"/>
                <a:tab pos="393700" algn="l"/>
              </a:tabLst>
            </a:pP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-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또한,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현행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처벌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조항의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적용시기인“준공후부터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하자담보책임기간”까지를</a:t>
            </a:r>
          </a:p>
          <a:p>
            <a:pPr>
              <a:lnSpc>
                <a:spcPts val="2100"/>
              </a:lnSpc>
              <a:tabLst>
                <a:tab pos="38100" algn="l"/>
                <a:tab pos="165100" algn="l"/>
                <a:tab pos="215900" algn="l"/>
                <a:tab pos="228600" algn="l"/>
                <a:tab pos="266700" algn="l"/>
                <a:tab pos="393700" algn="l"/>
              </a:tabLst>
            </a:pPr>
            <a:r>
              <a:rPr lang="en-US" altLang="zh-CN" dirty="0" smtClean="0"/>
              <a:t>		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“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33CC"/>
                </a:solidFill>
                <a:latin typeface="HY견고딕" pitchFamily="18" charset="0"/>
                <a:cs typeface="HY견고딕" pitchFamily="18" charset="0"/>
              </a:rPr>
              <a:t>착공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33CC"/>
                </a:solidFill>
                <a:latin typeface="HY견고딕" pitchFamily="18" charset="0"/>
                <a:cs typeface="HY견고딕" pitchFamily="18" charset="0"/>
              </a:rPr>
              <a:t>후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부터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하자담보책임기간”까지로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책임기간을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확대</a:t>
            </a:r>
          </a:p>
        </p:txBody>
      </p:sp>
      <p:sp>
        <p:nvSpPr>
          <p:cNvPr id="6" name="TextBox 1"/>
          <p:cNvSpPr txBox="1"/>
          <p:nvPr/>
        </p:nvSpPr>
        <p:spPr>
          <a:xfrm>
            <a:off x="977900" y="457200"/>
            <a:ext cx="3365500" cy="342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700"/>
              </a:lnSpc>
              <a:tabLst/>
            </a:pP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3.</a:t>
            </a:r>
            <a:r>
              <a:rPr lang="en-US" altLang="zh-CN" sz="27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건설현장</a:t>
            </a:r>
            <a:r>
              <a:rPr lang="en-US" altLang="zh-CN" sz="27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안전대책</a:t>
            </a:r>
          </a:p>
        </p:txBody>
      </p:sp>
      <p:sp>
        <p:nvSpPr>
          <p:cNvPr id="7" name="TextBox 1"/>
          <p:cNvSpPr txBox="1"/>
          <p:nvPr/>
        </p:nvSpPr>
        <p:spPr>
          <a:xfrm>
            <a:off x="9423400" y="6845300"/>
            <a:ext cx="215900" cy="177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  <a:tabLst/>
            </a:pPr>
            <a:r>
              <a:rPr lang="en-US" altLang="zh-CN" sz="1403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797699" y="924572"/>
            <a:ext cx="9082252" cy="6068352"/>
          </a:xfrm>
          <a:custGeom>
            <a:avLst/>
            <a:gdLst>
              <a:gd name="connsiteX0" fmla="*/ 0 w 9082252"/>
              <a:gd name="connsiteY0" fmla="*/ 6068352 h 6068352"/>
              <a:gd name="connsiteX1" fmla="*/ 9082252 w 9082252"/>
              <a:gd name="connsiteY1" fmla="*/ 6068352 h 6068352"/>
              <a:gd name="connsiteX2" fmla="*/ 9082252 w 9082252"/>
              <a:gd name="connsiteY2" fmla="*/ 0 h 6068352"/>
              <a:gd name="connsiteX3" fmla="*/ 0 w 9082252"/>
              <a:gd name="connsiteY3" fmla="*/ 0 h 6068352"/>
              <a:gd name="connsiteX4" fmla="*/ 0 w 9082252"/>
              <a:gd name="connsiteY4" fmla="*/ 6068352 h 606835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082252" h="6068352">
                <a:moveTo>
                  <a:pt x="0" y="6068352"/>
                </a:moveTo>
                <a:lnTo>
                  <a:pt x="9082252" y="6068352"/>
                </a:lnTo>
                <a:lnTo>
                  <a:pt x="9082252" y="0"/>
                </a:lnTo>
                <a:lnTo>
                  <a:pt x="0" y="0"/>
                </a:lnTo>
                <a:lnTo>
                  <a:pt x="0" y="6068352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Freeform 3"/>
          <p:cNvSpPr/>
          <p:nvPr/>
        </p:nvSpPr>
        <p:spPr>
          <a:xfrm>
            <a:off x="2775216" y="4129341"/>
            <a:ext cx="82207" cy="88341"/>
          </a:xfrm>
          <a:custGeom>
            <a:avLst/>
            <a:gdLst>
              <a:gd name="connsiteX0" fmla="*/ 0 w 82207"/>
              <a:gd name="connsiteY0" fmla="*/ 0 h 88341"/>
              <a:gd name="connsiteX1" fmla="*/ 82207 w 82207"/>
              <a:gd name="connsiteY1" fmla="*/ 0 h 88341"/>
              <a:gd name="connsiteX2" fmla="*/ 82207 w 82207"/>
              <a:gd name="connsiteY2" fmla="*/ 88341 h 88341"/>
              <a:gd name="connsiteX3" fmla="*/ 0 w 82207"/>
              <a:gd name="connsiteY3" fmla="*/ 88341 h 88341"/>
              <a:gd name="connsiteX4" fmla="*/ 0 w 82207"/>
              <a:gd name="connsiteY4" fmla="*/ 0 h 8834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2207" h="88341">
                <a:moveTo>
                  <a:pt x="0" y="0"/>
                </a:moveTo>
                <a:lnTo>
                  <a:pt x="82207" y="0"/>
                </a:lnTo>
                <a:lnTo>
                  <a:pt x="82207" y="88341"/>
                </a:lnTo>
                <a:lnTo>
                  <a:pt x="0" y="88341"/>
                </a:lnTo>
                <a:lnTo>
                  <a:pt x="0" y="0"/>
                </a:lnTo>
              </a:path>
            </a:pathLst>
          </a:custGeom>
          <a:solidFill>
            <a:srgbClr val="2D2D8A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Freeform 3"/>
          <p:cNvSpPr/>
          <p:nvPr/>
        </p:nvSpPr>
        <p:spPr>
          <a:xfrm>
            <a:off x="2548382" y="3803383"/>
            <a:ext cx="79171" cy="432587"/>
          </a:xfrm>
          <a:custGeom>
            <a:avLst/>
            <a:gdLst>
              <a:gd name="connsiteX0" fmla="*/ 0 w 79171"/>
              <a:gd name="connsiteY0" fmla="*/ 0 h 432587"/>
              <a:gd name="connsiteX1" fmla="*/ 79171 w 79171"/>
              <a:gd name="connsiteY1" fmla="*/ 0 h 432587"/>
              <a:gd name="connsiteX2" fmla="*/ 79171 w 79171"/>
              <a:gd name="connsiteY2" fmla="*/ 432587 h 432587"/>
              <a:gd name="connsiteX3" fmla="*/ 0 w 79171"/>
              <a:gd name="connsiteY3" fmla="*/ 432587 h 432587"/>
              <a:gd name="connsiteX4" fmla="*/ 0 w 79171"/>
              <a:gd name="connsiteY4" fmla="*/ 0 h 43258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79171" h="432587">
                <a:moveTo>
                  <a:pt x="0" y="0"/>
                </a:moveTo>
                <a:lnTo>
                  <a:pt x="79171" y="0"/>
                </a:lnTo>
                <a:lnTo>
                  <a:pt x="79171" y="432587"/>
                </a:lnTo>
                <a:lnTo>
                  <a:pt x="0" y="432587"/>
                </a:lnTo>
                <a:lnTo>
                  <a:pt x="0" y="0"/>
                </a:lnTo>
              </a:path>
            </a:pathLst>
          </a:custGeom>
          <a:solidFill>
            <a:srgbClr val="2D2D8A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Freeform 3"/>
          <p:cNvSpPr/>
          <p:nvPr/>
        </p:nvSpPr>
        <p:spPr>
          <a:xfrm>
            <a:off x="2394635" y="3803383"/>
            <a:ext cx="79159" cy="432587"/>
          </a:xfrm>
          <a:custGeom>
            <a:avLst/>
            <a:gdLst>
              <a:gd name="connsiteX0" fmla="*/ 0 w 79159"/>
              <a:gd name="connsiteY0" fmla="*/ 0 h 432587"/>
              <a:gd name="connsiteX1" fmla="*/ 79159 w 79159"/>
              <a:gd name="connsiteY1" fmla="*/ 0 h 432587"/>
              <a:gd name="connsiteX2" fmla="*/ 79159 w 79159"/>
              <a:gd name="connsiteY2" fmla="*/ 432587 h 432587"/>
              <a:gd name="connsiteX3" fmla="*/ 0 w 79159"/>
              <a:gd name="connsiteY3" fmla="*/ 432587 h 432587"/>
              <a:gd name="connsiteX4" fmla="*/ 0 w 79159"/>
              <a:gd name="connsiteY4" fmla="*/ 0 h 43258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79159" h="432587">
                <a:moveTo>
                  <a:pt x="0" y="0"/>
                </a:moveTo>
                <a:lnTo>
                  <a:pt x="79159" y="0"/>
                </a:lnTo>
                <a:lnTo>
                  <a:pt x="79159" y="432587"/>
                </a:lnTo>
                <a:lnTo>
                  <a:pt x="0" y="432587"/>
                </a:lnTo>
                <a:lnTo>
                  <a:pt x="0" y="0"/>
                </a:lnTo>
              </a:path>
            </a:pathLst>
          </a:custGeom>
          <a:solidFill>
            <a:srgbClr val="2D2D8A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Freeform 3"/>
          <p:cNvSpPr/>
          <p:nvPr/>
        </p:nvSpPr>
        <p:spPr>
          <a:xfrm>
            <a:off x="6900748" y="4042524"/>
            <a:ext cx="430809" cy="182778"/>
          </a:xfrm>
          <a:custGeom>
            <a:avLst/>
            <a:gdLst>
              <a:gd name="connsiteX0" fmla="*/ 176580 w 430809"/>
              <a:gd name="connsiteY0" fmla="*/ 0 h 182778"/>
              <a:gd name="connsiteX1" fmla="*/ 258787 w 430809"/>
              <a:gd name="connsiteY1" fmla="*/ 0 h 182778"/>
              <a:gd name="connsiteX2" fmla="*/ 258787 w 430809"/>
              <a:gd name="connsiteY2" fmla="*/ 120332 h 182778"/>
              <a:gd name="connsiteX3" fmla="*/ 430809 w 430809"/>
              <a:gd name="connsiteY3" fmla="*/ 120332 h 182778"/>
              <a:gd name="connsiteX4" fmla="*/ 430809 w 430809"/>
              <a:gd name="connsiteY4" fmla="*/ 182778 h 182778"/>
              <a:gd name="connsiteX5" fmla="*/ 0 w 430809"/>
              <a:gd name="connsiteY5" fmla="*/ 182778 h 182778"/>
              <a:gd name="connsiteX6" fmla="*/ 0 w 430809"/>
              <a:gd name="connsiteY6" fmla="*/ 120332 h 182778"/>
              <a:gd name="connsiteX7" fmla="*/ 176580 w 430809"/>
              <a:gd name="connsiteY7" fmla="*/ 120332 h 182778"/>
              <a:gd name="connsiteX8" fmla="*/ 176580 w 430809"/>
              <a:gd name="connsiteY8" fmla="*/ 0 h 18277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</a:cxnLst>
            <a:rect l="l" t="t" r="r" b="b"/>
            <a:pathLst>
              <a:path w="430809" h="182778">
                <a:moveTo>
                  <a:pt x="176580" y="0"/>
                </a:moveTo>
                <a:lnTo>
                  <a:pt x="258787" y="0"/>
                </a:lnTo>
                <a:lnTo>
                  <a:pt x="258787" y="120332"/>
                </a:lnTo>
                <a:lnTo>
                  <a:pt x="430809" y="120332"/>
                </a:lnTo>
                <a:lnTo>
                  <a:pt x="430809" y="182778"/>
                </a:lnTo>
                <a:lnTo>
                  <a:pt x="0" y="182778"/>
                </a:lnTo>
                <a:lnTo>
                  <a:pt x="0" y="120332"/>
                </a:lnTo>
                <a:lnTo>
                  <a:pt x="176580" y="120332"/>
                </a:lnTo>
                <a:lnTo>
                  <a:pt x="176580" y="0"/>
                </a:lnTo>
              </a:path>
            </a:pathLst>
          </a:custGeom>
          <a:solidFill>
            <a:srgbClr val="2D2D8A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Freeform 3"/>
          <p:cNvSpPr/>
          <p:nvPr/>
        </p:nvSpPr>
        <p:spPr>
          <a:xfrm>
            <a:off x="6923582" y="3791191"/>
            <a:ext cx="388188" cy="249808"/>
          </a:xfrm>
          <a:custGeom>
            <a:avLst/>
            <a:gdLst>
              <a:gd name="connsiteX0" fmla="*/ 0 w 388188"/>
              <a:gd name="connsiteY0" fmla="*/ 0 h 249808"/>
              <a:gd name="connsiteX1" fmla="*/ 383628 w 388188"/>
              <a:gd name="connsiteY1" fmla="*/ 0 h 249808"/>
              <a:gd name="connsiteX2" fmla="*/ 383628 w 388188"/>
              <a:gd name="connsiteY2" fmla="*/ 62458 h 249808"/>
              <a:gd name="connsiteX3" fmla="*/ 82207 w 388188"/>
              <a:gd name="connsiteY3" fmla="*/ 62458 h 249808"/>
              <a:gd name="connsiteX4" fmla="*/ 82207 w 388188"/>
              <a:gd name="connsiteY4" fmla="*/ 188874 h 249808"/>
              <a:gd name="connsiteX5" fmla="*/ 388187 w 388188"/>
              <a:gd name="connsiteY5" fmla="*/ 188874 h 249808"/>
              <a:gd name="connsiteX6" fmla="*/ 388187 w 388188"/>
              <a:gd name="connsiteY6" fmla="*/ 249808 h 249808"/>
              <a:gd name="connsiteX7" fmla="*/ 65455 w 388188"/>
              <a:gd name="connsiteY7" fmla="*/ 249808 h 249808"/>
              <a:gd name="connsiteX8" fmla="*/ 13690 w 388188"/>
              <a:gd name="connsiteY8" fmla="*/ 231533 h 249808"/>
              <a:gd name="connsiteX9" fmla="*/ 0 w 388188"/>
              <a:gd name="connsiteY9" fmla="*/ 190398 h 249808"/>
              <a:gd name="connsiteX10" fmla="*/ 0 w 388188"/>
              <a:gd name="connsiteY10" fmla="*/ 0 h 24980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</a:cxnLst>
            <a:rect l="l" t="t" r="r" b="b"/>
            <a:pathLst>
              <a:path w="388188" h="249808">
                <a:moveTo>
                  <a:pt x="0" y="0"/>
                </a:moveTo>
                <a:lnTo>
                  <a:pt x="383628" y="0"/>
                </a:lnTo>
                <a:lnTo>
                  <a:pt x="383628" y="62458"/>
                </a:lnTo>
                <a:lnTo>
                  <a:pt x="82207" y="62458"/>
                </a:lnTo>
                <a:lnTo>
                  <a:pt x="82207" y="188874"/>
                </a:lnTo>
                <a:lnTo>
                  <a:pt x="388187" y="188874"/>
                </a:lnTo>
                <a:lnTo>
                  <a:pt x="388187" y="249808"/>
                </a:lnTo>
                <a:lnTo>
                  <a:pt x="65455" y="249808"/>
                </a:lnTo>
                <a:cubicBezTo>
                  <a:pt x="44145" y="249808"/>
                  <a:pt x="27393" y="243713"/>
                  <a:pt x="13690" y="231533"/>
                </a:cubicBezTo>
                <a:cubicBezTo>
                  <a:pt x="4559" y="222389"/>
                  <a:pt x="0" y="208686"/>
                  <a:pt x="0" y="190398"/>
                </a:cubicBezTo>
                <a:lnTo>
                  <a:pt x="0" y="0"/>
                </a:lnTo>
              </a:path>
            </a:pathLst>
          </a:custGeom>
          <a:solidFill>
            <a:srgbClr val="2D2D8A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Freeform 3"/>
          <p:cNvSpPr/>
          <p:nvPr/>
        </p:nvSpPr>
        <p:spPr>
          <a:xfrm>
            <a:off x="6736333" y="3782059"/>
            <a:ext cx="82207" cy="476758"/>
          </a:xfrm>
          <a:custGeom>
            <a:avLst/>
            <a:gdLst>
              <a:gd name="connsiteX0" fmla="*/ 0 w 82207"/>
              <a:gd name="connsiteY0" fmla="*/ 0 h 476758"/>
              <a:gd name="connsiteX1" fmla="*/ 82207 w 82207"/>
              <a:gd name="connsiteY1" fmla="*/ 0 h 476758"/>
              <a:gd name="connsiteX2" fmla="*/ 82207 w 82207"/>
              <a:gd name="connsiteY2" fmla="*/ 476758 h 476758"/>
              <a:gd name="connsiteX3" fmla="*/ 0 w 82207"/>
              <a:gd name="connsiteY3" fmla="*/ 476758 h 476758"/>
              <a:gd name="connsiteX4" fmla="*/ 0 w 82207"/>
              <a:gd name="connsiteY4" fmla="*/ 0 h 47675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2207" h="476758">
                <a:moveTo>
                  <a:pt x="0" y="0"/>
                </a:moveTo>
                <a:lnTo>
                  <a:pt x="82207" y="0"/>
                </a:lnTo>
                <a:lnTo>
                  <a:pt x="82207" y="476758"/>
                </a:lnTo>
                <a:lnTo>
                  <a:pt x="0" y="476758"/>
                </a:lnTo>
                <a:lnTo>
                  <a:pt x="0" y="0"/>
                </a:lnTo>
              </a:path>
            </a:pathLst>
          </a:custGeom>
          <a:solidFill>
            <a:srgbClr val="2D2D8A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Freeform 3"/>
          <p:cNvSpPr/>
          <p:nvPr/>
        </p:nvSpPr>
        <p:spPr>
          <a:xfrm>
            <a:off x="6378587" y="3782059"/>
            <a:ext cx="331863" cy="476758"/>
          </a:xfrm>
          <a:custGeom>
            <a:avLst/>
            <a:gdLst>
              <a:gd name="connsiteX0" fmla="*/ 249656 w 331863"/>
              <a:gd name="connsiteY0" fmla="*/ 0 h 476758"/>
              <a:gd name="connsiteX1" fmla="*/ 331863 w 331863"/>
              <a:gd name="connsiteY1" fmla="*/ 0 h 476758"/>
              <a:gd name="connsiteX2" fmla="*/ 331863 w 331863"/>
              <a:gd name="connsiteY2" fmla="*/ 476758 h 476758"/>
              <a:gd name="connsiteX3" fmla="*/ 249656 w 331863"/>
              <a:gd name="connsiteY3" fmla="*/ 476758 h 476758"/>
              <a:gd name="connsiteX4" fmla="*/ 249656 w 331863"/>
              <a:gd name="connsiteY4" fmla="*/ 406692 h 476758"/>
              <a:gd name="connsiteX5" fmla="*/ 211594 w 331863"/>
              <a:gd name="connsiteY5" fmla="*/ 441718 h 476758"/>
              <a:gd name="connsiteX6" fmla="*/ 149186 w 331863"/>
              <a:gd name="connsiteY6" fmla="*/ 374700 h 476758"/>
              <a:gd name="connsiteX7" fmla="*/ 124828 w 331863"/>
              <a:gd name="connsiteY7" fmla="*/ 325958 h 476758"/>
              <a:gd name="connsiteX8" fmla="*/ 100469 w 331863"/>
              <a:gd name="connsiteY8" fmla="*/ 383844 h 476758"/>
              <a:gd name="connsiteX9" fmla="*/ 38049 w 331863"/>
              <a:gd name="connsiteY9" fmla="*/ 441718 h 476758"/>
              <a:gd name="connsiteX10" fmla="*/ 0 w 331863"/>
              <a:gd name="connsiteY10" fmla="*/ 397548 h 476758"/>
              <a:gd name="connsiteX11" fmla="*/ 60883 w 331863"/>
              <a:gd name="connsiteY11" fmla="*/ 316814 h 476758"/>
              <a:gd name="connsiteX12" fmla="*/ 85242 w 331863"/>
              <a:gd name="connsiteY12" fmla="*/ 204101 h 476758"/>
              <a:gd name="connsiteX13" fmla="*/ 85242 w 331863"/>
              <a:gd name="connsiteY13" fmla="*/ 70065 h 476758"/>
              <a:gd name="connsiteX14" fmla="*/ 24345 w 331863"/>
              <a:gd name="connsiteY14" fmla="*/ 70065 h 476758"/>
              <a:gd name="connsiteX15" fmla="*/ 24345 w 331863"/>
              <a:gd name="connsiteY15" fmla="*/ 9131 h 476758"/>
              <a:gd name="connsiteX16" fmla="*/ 226822 w 331863"/>
              <a:gd name="connsiteY16" fmla="*/ 9131 h 476758"/>
              <a:gd name="connsiteX17" fmla="*/ 226822 w 331863"/>
              <a:gd name="connsiteY17" fmla="*/ 70065 h 476758"/>
              <a:gd name="connsiteX18" fmla="*/ 167449 w 331863"/>
              <a:gd name="connsiteY18" fmla="*/ 70065 h 476758"/>
              <a:gd name="connsiteX19" fmla="*/ 167449 w 331863"/>
              <a:gd name="connsiteY19" fmla="*/ 202577 h 476758"/>
              <a:gd name="connsiteX20" fmla="*/ 191808 w 331863"/>
              <a:gd name="connsiteY20" fmla="*/ 315290 h 476758"/>
              <a:gd name="connsiteX21" fmla="*/ 249656 w 331863"/>
              <a:gd name="connsiteY21" fmla="*/ 389928 h 476758"/>
              <a:gd name="connsiteX22" fmla="*/ 249656 w 331863"/>
              <a:gd name="connsiteY22" fmla="*/ 228473 h 476758"/>
              <a:gd name="connsiteX23" fmla="*/ 185724 w 331863"/>
              <a:gd name="connsiteY23" fmla="*/ 228473 h 476758"/>
              <a:gd name="connsiteX24" fmla="*/ 185724 w 331863"/>
              <a:gd name="connsiteY24" fmla="*/ 166027 h 476758"/>
              <a:gd name="connsiteX25" fmla="*/ 249656 w 331863"/>
              <a:gd name="connsiteY25" fmla="*/ 166027 h 476758"/>
              <a:gd name="connsiteX26" fmla="*/ 249656 w 331863"/>
              <a:gd name="connsiteY26" fmla="*/ 0 h 47675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  <a:cxn ang="18">
                <a:pos x="connsiteX18" y="connsiteY18"/>
              </a:cxn>
              <a:cxn ang="19">
                <a:pos x="connsiteX19" y="connsiteY19"/>
              </a:cxn>
              <a:cxn ang="20">
                <a:pos x="connsiteX20" y="connsiteY20"/>
              </a:cxn>
              <a:cxn ang="21">
                <a:pos x="connsiteX21" y="connsiteY21"/>
              </a:cxn>
              <a:cxn ang="22">
                <a:pos x="connsiteX22" y="connsiteY22"/>
              </a:cxn>
              <a:cxn ang="23">
                <a:pos x="connsiteX23" y="connsiteY23"/>
              </a:cxn>
              <a:cxn ang="24">
                <a:pos x="connsiteX24" y="connsiteY24"/>
              </a:cxn>
              <a:cxn ang="25">
                <a:pos x="connsiteX25" y="connsiteY25"/>
              </a:cxn>
              <a:cxn ang="26">
                <a:pos x="connsiteX26" y="connsiteY26"/>
              </a:cxn>
            </a:cxnLst>
            <a:rect l="l" t="t" r="r" b="b"/>
            <a:pathLst>
              <a:path w="331863" h="476758">
                <a:moveTo>
                  <a:pt x="249656" y="0"/>
                </a:moveTo>
                <a:lnTo>
                  <a:pt x="331863" y="0"/>
                </a:lnTo>
                <a:lnTo>
                  <a:pt x="331863" y="476758"/>
                </a:lnTo>
                <a:lnTo>
                  <a:pt x="249656" y="476758"/>
                </a:lnTo>
                <a:lnTo>
                  <a:pt x="249656" y="406692"/>
                </a:lnTo>
                <a:lnTo>
                  <a:pt x="211594" y="441718"/>
                </a:lnTo>
                <a:cubicBezTo>
                  <a:pt x="184200" y="421919"/>
                  <a:pt x="164401" y="399072"/>
                  <a:pt x="149186" y="374700"/>
                </a:cubicBezTo>
                <a:cubicBezTo>
                  <a:pt x="135483" y="359473"/>
                  <a:pt x="127876" y="344233"/>
                  <a:pt x="124828" y="325958"/>
                </a:cubicBezTo>
                <a:cubicBezTo>
                  <a:pt x="121780" y="345757"/>
                  <a:pt x="112648" y="364032"/>
                  <a:pt x="100469" y="383844"/>
                </a:cubicBezTo>
                <a:cubicBezTo>
                  <a:pt x="83718" y="406692"/>
                  <a:pt x="62407" y="424967"/>
                  <a:pt x="38049" y="441718"/>
                </a:cubicBezTo>
                <a:lnTo>
                  <a:pt x="0" y="397548"/>
                </a:lnTo>
                <a:cubicBezTo>
                  <a:pt x="25869" y="376225"/>
                  <a:pt x="47180" y="350329"/>
                  <a:pt x="60883" y="316814"/>
                </a:cubicBezTo>
                <a:cubicBezTo>
                  <a:pt x="77635" y="283311"/>
                  <a:pt x="85242" y="245224"/>
                  <a:pt x="85242" y="204101"/>
                </a:cubicBezTo>
                <a:lnTo>
                  <a:pt x="85242" y="70065"/>
                </a:lnTo>
                <a:lnTo>
                  <a:pt x="24345" y="70065"/>
                </a:lnTo>
                <a:lnTo>
                  <a:pt x="24345" y="9131"/>
                </a:lnTo>
                <a:lnTo>
                  <a:pt x="226822" y="9131"/>
                </a:lnTo>
                <a:lnTo>
                  <a:pt x="226822" y="70065"/>
                </a:lnTo>
                <a:lnTo>
                  <a:pt x="167449" y="70065"/>
                </a:lnTo>
                <a:lnTo>
                  <a:pt x="167449" y="202577"/>
                </a:lnTo>
                <a:cubicBezTo>
                  <a:pt x="167449" y="243713"/>
                  <a:pt x="175056" y="281787"/>
                  <a:pt x="191808" y="315290"/>
                </a:cubicBezTo>
                <a:cubicBezTo>
                  <a:pt x="205511" y="342709"/>
                  <a:pt x="225298" y="368605"/>
                  <a:pt x="249656" y="389928"/>
                </a:cubicBezTo>
                <a:lnTo>
                  <a:pt x="249656" y="228473"/>
                </a:lnTo>
                <a:lnTo>
                  <a:pt x="185724" y="228473"/>
                </a:lnTo>
                <a:lnTo>
                  <a:pt x="185724" y="166027"/>
                </a:lnTo>
                <a:lnTo>
                  <a:pt x="249656" y="166027"/>
                </a:lnTo>
                <a:lnTo>
                  <a:pt x="249656" y="0"/>
                </a:lnTo>
              </a:path>
            </a:pathLst>
          </a:custGeom>
          <a:solidFill>
            <a:srgbClr val="2D2D8A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342900"/>
            <a:ext cx="9156700" cy="68707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797699" y="924572"/>
            <a:ext cx="9082252" cy="6068352"/>
          </a:xfrm>
          <a:custGeom>
            <a:avLst/>
            <a:gdLst>
              <a:gd name="connsiteX0" fmla="*/ 0 w 9082252"/>
              <a:gd name="connsiteY0" fmla="*/ 6068352 h 6068352"/>
              <a:gd name="connsiteX1" fmla="*/ 9082252 w 9082252"/>
              <a:gd name="connsiteY1" fmla="*/ 6068352 h 6068352"/>
              <a:gd name="connsiteX2" fmla="*/ 9082252 w 9082252"/>
              <a:gd name="connsiteY2" fmla="*/ 0 h 6068352"/>
              <a:gd name="connsiteX3" fmla="*/ 0 w 9082252"/>
              <a:gd name="connsiteY3" fmla="*/ 0 h 6068352"/>
              <a:gd name="connsiteX4" fmla="*/ 0 w 9082252"/>
              <a:gd name="connsiteY4" fmla="*/ 6068352 h 606835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082252" h="6068352">
                <a:moveTo>
                  <a:pt x="0" y="6068352"/>
                </a:moveTo>
                <a:lnTo>
                  <a:pt x="9082252" y="6068352"/>
                </a:lnTo>
                <a:lnTo>
                  <a:pt x="9082252" y="0"/>
                </a:lnTo>
                <a:lnTo>
                  <a:pt x="0" y="0"/>
                </a:lnTo>
                <a:lnTo>
                  <a:pt x="0" y="6068352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342900"/>
            <a:ext cx="9156700" cy="68707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9423400" y="6845300"/>
            <a:ext cx="215900" cy="177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  <a:tabLst/>
            </a:pPr>
            <a:r>
              <a:rPr lang="en-US" altLang="zh-CN" sz="1403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24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797699" y="909345"/>
            <a:ext cx="9082252" cy="6042456"/>
          </a:xfrm>
          <a:custGeom>
            <a:avLst/>
            <a:gdLst>
              <a:gd name="connsiteX0" fmla="*/ 0 w 9082252"/>
              <a:gd name="connsiteY0" fmla="*/ 6042456 h 6042456"/>
              <a:gd name="connsiteX1" fmla="*/ 9082252 w 9082252"/>
              <a:gd name="connsiteY1" fmla="*/ 6042456 h 6042456"/>
              <a:gd name="connsiteX2" fmla="*/ 9082252 w 9082252"/>
              <a:gd name="connsiteY2" fmla="*/ 0 h 6042456"/>
              <a:gd name="connsiteX3" fmla="*/ 0 w 9082252"/>
              <a:gd name="connsiteY3" fmla="*/ 0 h 6042456"/>
              <a:gd name="connsiteX4" fmla="*/ 0 w 9082252"/>
              <a:gd name="connsiteY4" fmla="*/ 6042456 h 604245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082252" h="6042456">
                <a:moveTo>
                  <a:pt x="0" y="6042456"/>
                </a:moveTo>
                <a:lnTo>
                  <a:pt x="9082252" y="6042456"/>
                </a:lnTo>
                <a:lnTo>
                  <a:pt x="9082252" y="0"/>
                </a:lnTo>
                <a:lnTo>
                  <a:pt x="0" y="0"/>
                </a:lnTo>
                <a:lnTo>
                  <a:pt x="0" y="6042456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342900"/>
            <a:ext cx="9156700" cy="68707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9423400" y="6845300"/>
            <a:ext cx="215900" cy="177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  <a:tabLst/>
            </a:pPr>
            <a:r>
              <a:rPr lang="en-US" altLang="zh-CN" sz="1403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25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1651000" y="1752600"/>
            <a:ext cx="3378200" cy="292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300"/>
              </a:lnSpc>
              <a:tabLst/>
            </a:pPr>
            <a:r>
              <a:rPr lang="en-US" altLang="zh-CN" sz="2398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설계안전검토보고서</a:t>
            </a:r>
            <a:r>
              <a:rPr lang="en-US" altLang="zh-CN" sz="23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98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작성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1346200" y="2298700"/>
            <a:ext cx="6210300" cy="1155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/>
            </a:pP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대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상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안전관리계획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수립대상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건설공사의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실시설계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500"/>
              </a:lnSpc>
              <a:tabLst/>
            </a:pP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시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기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설계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공정률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80%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500"/>
              </a:lnSpc>
              <a:tabLst/>
            </a:pP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작성자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설계자</a:t>
            </a:r>
          </a:p>
        </p:txBody>
      </p:sp>
      <p:sp>
        <p:nvSpPr>
          <p:cNvPr id="6" name="TextBox 1"/>
          <p:cNvSpPr txBox="1"/>
          <p:nvPr/>
        </p:nvSpPr>
        <p:spPr>
          <a:xfrm>
            <a:off x="1346200" y="3632200"/>
            <a:ext cx="4267200" cy="254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/>
            </a:pP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목적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시공과정의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안전성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확보여부</a:t>
            </a:r>
          </a:p>
        </p:txBody>
      </p:sp>
      <p:sp>
        <p:nvSpPr>
          <p:cNvPr id="7" name="TextBox 1"/>
          <p:cNvSpPr txBox="1"/>
          <p:nvPr/>
        </p:nvSpPr>
        <p:spPr>
          <a:xfrm>
            <a:off x="1346200" y="4089400"/>
            <a:ext cx="3340100" cy="254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/>
            </a:pP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검토기관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기술자문위원회</a:t>
            </a:r>
          </a:p>
        </p:txBody>
      </p:sp>
      <p:sp>
        <p:nvSpPr>
          <p:cNvPr id="8" name="TextBox 1"/>
          <p:cNvSpPr txBox="1"/>
          <p:nvPr/>
        </p:nvSpPr>
        <p:spPr>
          <a:xfrm>
            <a:off x="4775200" y="4140200"/>
            <a:ext cx="393700" cy="190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500"/>
              </a:lnSpc>
              <a:tabLst/>
            </a:pP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또는</a:t>
            </a:r>
          </a:p>
        </p:txBody>
      </p:sp>
      <p:sp>
        <p:nvSpPr>
          <p:cNvPr id="9" name="TextBox 1"/>
          <p:cNvSpPr txBox="1"/>
          <p:nvPr/>
        </p:nvSpPr>
        <p:spPr>
          <a:xfrm>
            <a:off x="5257800" y="4089400"/>
            <a:ext cx="1524000" cy="254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/>
            </a:pP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시설안전공단</a:t>
            </a:r>
          </a:p>
        </p:txBody>
      </p:sp>
      <p:sp>
        <p:nvSpPr>
          <p:cNvPr id="10" name="TextBox 1"/>
          <p:cNvSpPr txBox="1"/>
          <p:nvPr/>
        </p:nvSpPr>
        <p:spPr>
          <a:xfrm>
            <a:off x="1587500" y="4787900"/>
            <a:ext cx="7797800" cy="292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300"/>
              </a:lnSpc>
              <a:tabLst/>
            </a:pPr>
            <a:r>
              <a:rPr lang="en-US" altLang="zh-CN" sz="2398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검토결과</a:t>
            </a:r>
            <a:r>
              <a:rPr lang="en-US" altLang="zh-CN" sz="23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98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국토부</a:t>
            </a:r>
            <a:r>
              <a:rPr lang="en-US" altLang="zh-CN" sz="23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98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제출</a:t>
            </a:r>
            <a:r>
              <a:rPr lang="en-US" altLang="zh-CN" sz="23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98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altLang="zh-CN" sz="23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98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검토결과</a:t>
            </a:r>
            <a:r>
              <a:rPr lang="en-US" altLang="zh-CN" sz="23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98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및</a:t>
            </a:r>
            <a:r>
              <a:rPr lang="en-US" altLang="zh-CN" sz="23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98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보완내용</a:t>
            </a:r>
            <a:r>
              <a:rPr lang="en-US" altLang="zh-CN" sz="23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98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설계도서에</a:t>
            </a:r>
            <a:r>
              <a:rPr lang="en-US" altLang="zh-CN" sz="23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98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반영</a:t>
            </a:r>
          </a:p>
        </p:txBody>
      </p:sp>
      <p:sp>
        <p:nvSpPr>
          <p:cNvPr id="11" name="TextBox 1"/>
          <p:cNvSpPr txBox="1"/>
          <p:nvPr/>
        </p:nvSpPr>
        <p:spPr>
          <a:xfrm>
            <a:off x="6883400" y="3467100"/>
            <a:ext cx="1765300" cy="177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  <a:tabLst/>
            </a:pPr>
            <a:r>
              <a:rPr lang="en-US" altLang="zh-CN" sz="1403" dirty="0" smtClean="0">
                <a:solidFill>
                  <a:srgbClr val="000000"/>
                </a:solidFill>
                <a:latin typeface="굴림" pitchFamily="18" charset="0"/>
                <a:cs typeface="굴림" pitchFamily="18" charset="0"/>
              </a:rPr>
              <a:t>※</a:t>
            </a:r>
            <a:r>
              <a:rPr lang="en-US" altLang="zh-CN" sz="14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3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근거</a:t>
            </a:r>
            <a:r>
              <a:rPr lang="en-US" altLang="zh-CN" sz="14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3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altLang="zh-CN" sz="14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3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영</a:t>
            </a:r>
            <a:r>
              <a:rPr lang="en-US" altLang="zh-CN" sz="14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3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제</a:t>
            </a:r>
            <a:r>
              <a:rPr lang="en-US" altLang="zh-CN" sz="14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3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75</a:t>
            </a:r>
            <a:r>
              <a:rPr lang="en-US" altLang="zh-CN" sz="14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3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조의</a:t>
            </a:r>
            <a:r>
              <a:rPr lang="en-US" altLang="zh-CN" sz="14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3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12" name="TextBox 1"/>
          <p:cNvSpPr txBox="1"/>
          <p:nvPr/>
        </p:nvSpPr>
        <p:spPr>
          <a:xfrm>
            <a:off x="5994400" y="1841500"/>
            <a:ext cx="1358900" cy="177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  <a:tabLst/>
            </a:pPr>
            <a:r>
              <a:rPr lang="en-US" altLang="zh-CN" sz="1403" dirty="0" smtClean="0">
                <a:solidFill>
                  <a:srgbClr val="000000"/>
                </a:solidFill>
                <a:latin typeface="굴림" pitchFamily="18" charset="0"/>
                <a:cs typeface="굴림" pitchFamily="18" charset="0"/>
              </a:rPr>
              <a:t>※</a:t>
            </a:r>
            <a:r>
              <a:rPr lang="en-US" altLang="zh-CN" sz="14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3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‘16.</a:t>
            </a:r>
            <a:r>
              <a:rPr lang="en-US" altLang="zh-CN" sz="14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3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5.</a:t>
            </a:r>
            <a:r>
              <a:rPr lang="en-US" altLang="zh-CN" sz="14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3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19</a:t>
            </a:r>
            <a:r>
              <a:rPr lang="en-US" altLang="zh-CN" sz="14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3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시행</a:t>
            </a:r>
          </a:p>
        </p:txBody>
      </p:sp>
      <p:sp>
        <p:nvSpPr>
          <p:cNvPr id="13" name="TextBox 1"/>
          <p:cNvSpPr txBox="1"/>
          <p:nvPr/>
        </p:nvSpPr>
        <p:spPr>
          <a:xfrm>
            <a:off x="977900" y="495300"/>
            <a:ext cx="3009900" cy="342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700"/>
              </a:lnSpc>
              <a:tabLst/>
            </a:pP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1.</a:t>
            </a:r>
            <a:r>
              <a:rPr lang="en-US" altLang="zh-CN" sz="27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설계안전성</a:t>
            </a:r>
            <a:r>
              <a:rPr lang="en-US" altLang="zh-CN" sz="27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검토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797699" y="971791"/>
            <a:ext cx="9082252" cy="5980010"/>
          </a:xfrm>
          <a:custGeom>
            <a:avLst/>
            <a:gdLst>
              <a:gd name="connsiteX0" fmla="*/ 0 w 9082252"/>
              <a:gd name="connsiteY0" fmla="*/ 5980010 h 5980010"/>
              <a:gd name="connsiteX1" fmla="*/ 9082252 w 9082252"/>
              <a:gd name="connsiteY1" fmla="*/ 5980010 h 5980010"/>
              <a:gd name="connsiteX2" fmla="*/ 9082252 w 9082252"/>
              <a:gd name="connsiteY2" fmla="*/ 0 h 5980010"/>
              <a:gd name="connsiteX3" fmla="*/ 0 w 9082252"/>
              <a:gd name="connsiteY3" fmla="*/ 0 h 5980010"/>
              <a:gd name="connsiteX4" fmla="*/ 0 w 9082252"/>
              <a:gd name="connsiteY4" fmla="*/ 5980010 h 598001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082252" h="5980010">
                <a:moveTo>
                  <a:pt x="0" y="5980010"/>
                </a:moveTo>
                <a:lnTo>
                  <a:pt x="9082252" y="5980010"/>
                </a:lnTo>
                <a:lnTo>
                  <a:pt x="9082252" y="0"/>
                </a:lnTo>
                <a:lnTo>
                  <a:pt x="0" y="0"/>
                </a:lnTo>
                <a:lnTo>
                  <a:pt x="0" y="598001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Freeform 3"/>
          <p:cNvSpPr/>
          <p:nvPr/>
        </p:nvSpPr>
        <p:spPr>
          <a:xfrm>
            <a:off x="1239177" y="3594709"/>
            <a:ext cx="1905965" cy="437146"/>
          </a:xfrm>
          <a:custGeom>
            <a:avLst/>
            <a:gdLst>
              <a:gd name="connsiteX0" fmla="*/ 0 w 1905965"/>
              <a:gd name="connsiteY0" fmla="*/ 437146 h 437146"/>
              <a:gd name="connsiteX1" fmla="*/ 1905965 w 1905965"/>
              <a:gd name="connsiteY1" fmla="*/ 437146 h 437146"/>
              <a:gd name="connsiteX2" fmla="*/ 1905965 w 1905965"/>
              <a:gd name="connsiteY2" fmla="*/ 0 h 437146"/>
              <a:gd name="connsiteX3" fmla="*/ 0 w 1905965"/>
              <a:gd name="connsiteY3" fmla="*/ 0 h 437146"/>
              <a:gd name="connsiteX4" fmla="*/ 0 w 1905965"/>
              <a:gd name="connsiteY4" fmla="*/ 437146 h 43714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905965" h="437146">
                <a:moveTo>
                  <a:pt x="0" y="437146"/>
                </a:moveTo>
                <a:lnTo>
                  <a:pt x="1905965" y="437146"/>
                </a:lnTo>
                <a:lnTo>
                  <a:pt x="1905965" y="0"/>
                </a:lnTo>
                <a:lnTo>
                  <a:pt x="0" y="0"/>
                </a:lnTo>
                <a:lnTo>
                  <a:pt x="0" y="437146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Freeform 3"/>
          <p:cNvSpPr/>
          <p:nvPr/>
        </p:nvSpPr>
        <p:spPr>
          <a:xfrm>
            <a:off x="1239177" y="3594709"/>
            <a:ext cx="1905965" cy="437146"/>
          </a:xfrm>
          <a:custGeom>
            <a:avLst/>
            <a:gdLst>
              <a:gd name="connsiteX0" fmla="*/ 0 w 1905965"/>
              <a:gd name="connsiteY0" fmla="*/ 437146 h 437146"/>
              <a:gd name="connsiteX1" fmla="*/ 1905965 w 1905965"/>
              <a:gd name="connsiteY1" fmla="*/ 437146 h 437146"/>
              <a:gd name="connsiteX2" fmla="*/ 1905965 w 1905965"/>
              <a:gd name="connsiteY2" fmla="*/ 0 h 437146"/>
              <a:gd name="connsiteX3" fmla="*/ 0 w 1905965"/>
              <a:gd name="connsiteY3" fmla="*/ 0 h 437146"/>
              <a:gd name="connsiteX4" fmla="*/ 0 w 1905965"/>
              <a:gd name="connsiteY4" fmla="*/ 437146 h 43714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905965" h="437146">
                <a:moveTo>
                  <a:pt x="0" y="437146"/>
                </a:moveTo>
                <a:lnTo>
                  <a:pt x="1905965" y="437146"/>
                </a:lnTo>
                <a:lnTo>
                  <a:pt x="1905965" y="0"/>
                </a:lnTo>
                <a:lnTo>
                  <a:pt x="0" y="0"/>
                </a:lnTo>
                <a:lnTo>
                  <a:pt x="0" y="437146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Freeform 3"/>
          <p:cNvSpPr/>
          <p:nvPr/>
        </p:nvSpPr>
        <p:spPr>
          <a:xfrm>
            <a:off x="3145142" y="3582517"/>
            <a:ext cx="6360312" cy="452386"/>
          </a:xfrm>
          <a:custGeom>
            <a:avLst/>
            <a:gdLst>
              <a:gd name="connsiteX0" fmla="*/ 0 w 6360312"/>
              <a:gd name="connsiteY0" fmla="*/ 452386 h 452386"/>
              <a:gd name="connsiteX1" fmla="*/ 6360312 w 6360312"/>
              <a:gd name="connsiteY1" fmla="*/ 452386 h 452386"/>
              <a:gd name="connsiteX2" fmla="*/ 6360312 w 6360312"/>
              <a:gd name="connsiteY2" fmla="*/ 0 h 452386"/>
              <a:gd name="connsiteX3" fmla="*/ 0 w 6360312"/>
              <a:gd name="connsiteY3" fmla="*/ 0 h 452386"/>
              <a:gd name="connsiteX4" fmla="*/ 0 w 6360312"/>
              <a:gd name="connsiteY4" fmla="*/ 452386 h 45238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6360312" h="452386">
                <a:moveTo>
                  <a:pt x="0" y="452386"/>
                </a:moveTo>
                <a:lnTo>
                  <a:pt x="6360312" y="452386"/>
                </a:lnTo>
                <a:lnTo>
                  <a:pt x="6360312" y="0"/>
                </a:lnTo>
                <a:lnTo>
                  <a:pt x="0" y="0"/>
                </a:lnTo>
                <a:lnTo>
                  <a:pt x="0" y="452386"/>
                </a:lnTo>
              </a:path>
            </a:pathLst>
          </a:custGeom>
          <a:solidFill>
            <a:srgbClr val="8FE2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Freeform 3"/>
          <p:cNvSpPr/>
          <p:nvPr/>
        </p:nvSpPr>
        <p:spPr>
          <a:xfrm>
            <a:off x="3145142" y="3582517"/>
            <a:ext cx="6360312" cy="452386"/>
          </a:xfrm>
          <a:custGeom>
            <a:avLst/>
            <a:gdLst>
              <a:gd name="connsiteX0" fmla="*/ 0 w 6360312"/>
              <a:gd name="connsiteY0" fmla="*/ 452386 h 452386"/>
              <a:gd name="connsiteX1" fmla="*/ 6360312 w 6360312"/>
              <a:gd name="connsiteY1" fmla="*/ 452386 h 452386"/>
              <a:gd name="connsiteX2" fmla="*/ 6360312 w 6360312"/>
              <a:gd name="connsiteY2" fmla="*/ 0 h 452386"/>
              <a:gd name="connsiteX3" fmla="*/ 0 w 6360312"/>
              <a:gd name="connsiteY3" fmla="*/ 0 h 452386"/>
              <a:gd name="connsiteX4" fmla="*/ 0 w 6360312"/>
              <a:gd name="connsiteY4" fmla="*/ 452386 h 45238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6360312" h="452386">
                <a:moveTo>
                  <a:pt x="0" y="452386"/>
                </a:moveTo>
                <a:lnTo>
                  <a:pt x="6360312" y="452386"/>
                </a:lnTo>
                <a:lnTo>
                  <a:pt x="6360312" y="0"/>
                </a:lnTo>
                <a:lnTo>
                  <a:pt x="0" y="0"/>
                </a:lnTo>
                <a:lnTo>
                  <a:pt x="0" y="452386"/>
                </a:lnTo>
              </a:path>
            </a:pathLst>
          </a:custGeom>
          <a:solidFill>
            <a:srgbClr val="8FE2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Freeform 3"/>
          <p:cNvSpPr/>
          <p:nvPr/>
        </p:nvSpPr>
        <p:spPr>
          <a:xfrm>
            <a:off x="1239177" y="4085170"/>
            <a:ext cx="1905965" cy="604697"/>
          </a:xfrm>
          <a:custGeom>
            <a:avLst/>
            <a:gdLst>
              <a:gd name="connsiteX0" fmla="*/ 0 w 1905965"/>
              <a:gd name="connsiteY0" fmla="*/ 604697 h 604697"/>
              <a:gd name="connsiteX1" fmla="*/ 1905965 w 1905965"/>
              <a:gd name="connsiteY1" fmla="*/ 604697 h 604697"/>
              <a:gd name="connsiteX2" fmla="*/ 1905965 w 1905965"/>
              <a:gd name="connsiteY2" fmla="*/ 0 h 604697"/>
              <a:gd name="connsiteX3" fmla="*/ 0 w 1905965"/>
              <a:gd name="connsiteY3" fmla="*/ 0 h 604697"/>
              <a:gd name="connsiteX4" fmla="*/ 0 w 1905965"/>
              <a:gd name="connsiteY4" fmla="*/ 604697 h 60469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905965" h="604697">
                <a:moveTo>
                  <a:pt x="0" y="604697"/>
                </a:moveTo>
                <a:lnTo>
                  <a:pt x="1905965" y="604697"/>
                </a:lnTo>
                <a:lnTo>
                  <a:pt x="1905965" y="0"/>
                </a:lnTo>
                <a:lnTo>
                  <a:pt x="0" y="0"/>
                </a:lnTo>
                <a:lnTo>
                  <a:pt x="0" y="604697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Freeform 3"/>
          <p:cNvSpPr/>
          <p:nvPr/>
        </p:nvSpPr>
        <p:spPr>
          <a:xfrm>
            <a:off x="1239177" y="4085170"/>
            <a:ext cx="1905965" cy="604697"/>
          </a:xfrm>
          <a:custGeom>
            <a:avLst/>
            <a:gdLst>
              <a:gd name="connsiteX0" fmla="*/ 0 w 1905965"/>
              <a:gd name="connsiteY0" fmla="*/ 604697 h 604697"/>
              <a:gd name="connsiteX1" fmla="*/ 1905965 w 1905965"/>
              <a:gd name="connsiteY1" fmla="*/ 604697 h 604697"/>
              <a:gd name="connsiteX2" fmla="*/ 1905965 w 1905965"/>
              <a:gd name="connsiteY2" fmla="*/ 0 h 604697"/>
              <a:gd name="connsiteX3" fmla="*/ 0 w 1905965"/>
              <a:gd name="connsiteY3" fmla="*/ 0 h 604697"/>
              <a:gd name="connsiteX4" fmla="*/ 0 w 1905965"/>
              <a:gd name="connsiteY4" fmla="*/ 604697 h 60469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905965" h="604697">
                <a:moveTo>
                  <a:pt x="0" y="604697"/>
                </a:moveTo>
                <a:lnTo>
                  <a:pt x="1905965" y="604697"/>
                </a:lnTo>
                <a:lnTo>
                  <a:pt x="1905965" y="0"/>
                </a:lnTo>
                <a:lnTo>
                  <a:pt x="0" y="0"/>
                </a:lnTo>
                <a:lnTo>
                  <a:pt x="0" y="604697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Freeform 3"/>
          <p:cNvSpPr/>
          <p:nvPr/>
        </p:nvSpPr>
        <p:spPr>
          <a:xfrm>
            <a:off x="3145142" y="4071467"/>
            <a:ext cx="6360312" cy="607745"/>
          </a:xfrm>
          <a:custGeom>
            <a:avLst/>
            <a:gdLst>
              <a:gd name="connsiteX0" fmla="*/ 0 w 6360312"/>
              <a:gd name="connsiteY0" fmla="*/ 607745 h 607745"/>
              <a:gd name="connsiteX1" fmla="*/ 6360312 w 6360312"/>
              <a:gd name="connsiteY1" fmla="*/ 607745 h 607745"/>
              <a:gd name="connsiteX2" fmla="*/ 6360312 w 6360312"/>
              <a:gd name="connsiteY2" fmla="*/ 0 h 607745"/>
              <a:gd name="connsiteX3" fmla="*/ 0 w 6360312"/>
              <a:gd name="connsiteY3" fmla="*/ 0 h 607745"/>
              <a:gd name="connsiteX4" fmla="*/ 0 w 6360312"/>
              <a:gd name="connsiteY4" fmla="*/ 607745 h 60774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6360312" h="607745">
                <a:moveTo>
                  <a:pt x="0" y="607745"/>
                </a:moveTo>
                <a:lnTo>
                  <a:pt x="6360312" y="607745"/>
                </a:lnTo>
                <a:lnTo>
                  <a:pt x="6360312" y="0"/>
                </a:lnTo>
                <a:lnTo>
                  <a:pt x="0" y="0"/>
                </a:lnTo>
                <a:lnTo>
                  <a:pt x="0" y="607745"/>
                </a:lnTo>
              </a:path>
            </a:pathLst>
          </a:custGeom>
          <a:solidFill>
            <a:srgbClr val="8FE2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Freeform 3"/>
          <p:cNvSpPr/>
          <p:nvPr/>
        </p:nvSpPr>
        <p:spPr>
          <a:xfrm>
            <a:off x="3145142" y="4071467"/>
            <a:ext cx="6360312" cy="607745"/>
          </a:xfrm>
          <a:custGeom>
            <a:avLst/>
            <a:gdLst>
              <a:gd name="connsiteX0" fmla="*/ 0 w 6360312"/>
              <a:gd name="connsiteY0" fmla="*/ 607745 h 607745"/>
              <a:gd name="connsiteX1" fmla="*/ 6360312 w 6360312"/>
              <a:gd name="connsiteY1" fmla="*/ 607745 h 607745"/>
              <a:gd name="connsiteX2" fmla="*/ 6360312 w 6360312"/>
              <a:gd name="connsiteY2" fmla="*/ 0 h 607745"/>
              <a:gd name="connsiteX3" fmla="*/ 0 w 6360312"/>
              <a:gd name="connsiteY3" fmla="*/ 0 h 607745"/>
              <a:gd name="connsiteX4" fmla="*/ 0 w 6360312"/>
              <a:gd name="connsiteY4" fmla="*/ 607745 h 60774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6360312" h="607745">
                <a:moveTo>
                  <a:pt x="0" y="607745"/>
                </a:moveTo>
                <a:lnTo>
                  <a:pt x="6360312" y="607745"/>
                </a:lnTo>
                <a:lnTo>
                  <a:pt x="6360312" y="0"/>
                </a:lnTo>
                <a:lnTo>
                  <a:pt x="0" y="0"/>
                </a:lnTo>
                <a:lnTo>
                  <a:pt x="0" y="607745"/>
                </a:lnTo>
              </a:path>
            </a:pathLst>
          </a:custGeom>
          <a:solidFill>
            <a:srgbClr val="8FE2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Freeform 3"/>
          <p:cNvSpPr/>
          <p:nvPr/>
        </p:nvSpPr>
        <p:spPr>
          <a:xfrm>
            <a:off x="1239177" y="4715764"/>
            <a:ext cx="1905965" cy="779869"/>
          </a:xfrm>
          <a:custGeom>
            <a:avLst/>
            <a:gdLst>
              <a:gd name="connsiteX0" fmla="*/ 0 w 1905965"/>
              <a:gd name="connsiteY0" fmla="*/ 779868 h 779869"/>
              <a:gd name="connsiteX1" fmla="*/ 1905965 w 1905965"/>
              <a:gd name="connsiteY1" fmla="*/ 779868 h 779869"/>
              <a:gd name="connsiteX2" fmla="*/ 1905965 w 1905965"/>
              <a:gd name="connsiteY2" fmla="*/ 0 h 779869"/>
              <a:gd name="connsiteX3" fmla="*/ 0 w 1905965"/>
              <a:gd name="connsiteY3" fmla="*/ 0 h 779869"/>
              <a:gd name="connsiteX4" fmla="*/ 0 w 1905965"/>
              <a:gd name="connsiteY4" fmla="*/ 779868 h 77986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905965" h="779869">
                <a:moveTo>
                  <a:pt x="0" y="779868"/>
                </a:moveTo>
                <a:lnTo>
                  <a:pt x="1905965" y="779868"/>
                </a:lnTo>
                <a:lnTo>
                  <a:pt x="1905965" y="0"/>
                </a:lnTo>
                <a:lnTo>
                  <a:pt x="0" y="0"/>
                </a:lnTo>
                <a:lnTo>
                  <a:pt x="0" y="779868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Freeform 3"/>
          <p:cNvSpPr/>
          <p:nvPr/>
        </p:nvSpPr>
        <p:spPr>
          <a:xfrm>
            <a:off x="1239177" y="4715764"/>
            <a:ext cx="1905965" cy="779869"/>
          </a:xfrm>
          <a:custGeom>
            <a:avLst/>
            <a:gdLst>
              <a:gd name="connsiteX0" fmla="*/ 0 w 1905965"/>
              <a:gd name="connsiteY0" fmla="*/ 779868 h 779869"/>
              <a:gd name="connsiteX1" fmla="*/ 1905965 w 1905965"/>
              <a:gd name="connsiteY1" fmla="*/ 779868 h 779869"/>
              <a:gd name="connsiteX2" fmla="*/ 1905965 w 1905965"/>
              <a:gd name="connsiteY2" fmla="*/ 0 h 779869"/>
              <a:gd name="connsiteX3" fmla="*/ 0 w 1905965"/>
              <a:gd name="connsiteY3" fmla="*/ 0 h 779869"/>
              <a:gd name="connsiteX4" fmla="*/ 0 w 1905965"/>
              <a:gd name="connsiteY4" fmla="*/ 779868 h 77986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905965" h="779869">
                <a:moveTo>
                  <a:pt x="0" y="779868"/>
                </a:moveTo>
                <a:lnTo>
                  <a:pt x="1905965" y="779868"/>
                </a:lnTo>
                <a:lnTo>
                  <a:pt x="1905965" y="0"/>
                </a:lnTo>
                <a:lnTo>
                  <a:pt x="0" y="0"/>
                </a:lnTo>
                <a:lnTo>
                  <a:pt x="0" y="779868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Freeform 3"/>
          <p:cNvSpPr/>
          <p:nvPr/>
        </p:nvSpPr>
        <p:spPr>
          <a:xfrm>
            <a:off x="3145142" y="4702060"/>
            <a:ext cx="6360312" cy="779869"/>
          </a:xfrm>
          <a:custGeom>
            <a:avLst/>
            <a:gdLst>
              <a:gd name="connsiteX0" fmla="*/ 0 w 6360312"/>
              <a:gd name="connsiteY0" fmla="*/ 779869 h 779869"/>
              <a:gd name="connsiteX1" fmla="*/ 6360312 w 6360312"/>
              <a:gd name="connsiteY1" fmla="*/ 779869 h 779869"/>
              <a:gd name="connsiteX2" fmla="*/ 6360312 w 6360312"/>
              <a:gd name="connsiteY2" fmla="*/ 0 h 779869"/>
              <a:gd name="connsiteX3" fmla="*/ 0 w 6360312"/>
              <a:gd name="connsiteY3" fmla="*/ 0 h 779869"/>
              <a:gd name="connsiteX4" fmla="*/ 0 w 6360312"/>
              <a:gd name="connsiteY4" fmla="*/ 779869 h 77986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6360312" h="779869">
                <a:moveTo>
                  <a:pt x="0" y="779869"/>
                </a:moveTo>
                <a:lnTo>
                  <a:pt x="6360312" y="779869"/>
                </a:lnTo>
                <a:lnTo>
                  <a:pt x="6360312" y="0"/>
                </a:lnTo>
                <a:lnTo>
                  <a:pt x="0" y="0"/>
                </a:lnTo>
                <a:lnTo>
                  <a:pt x="0" y="779869"/>
                </a:lnTo>
              </a:path>
            </a:pathLst>
          </a:custGeom>
          <a:solidFill>
            <a:srgbClr val="8FE2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Freeform 3"/>
          <p:cNvSpPr/>
          <p:nvPr/>
        </p:nvSpPr>
        <p:spPr>
          <a:xfrm>
            <a:off x="3145142" y="4702060"/>
            <a:ext cx="6360312" cy="779869"/>
          </a:xfrm>
          <a:custGeom>
            <a:avLst/>
            <a:gdLst>
              <a:gd name="connsiteX0" fmla="*/ 0 w 6360312"/>
              <a:gd name="connsiteY0" fmla="*/ 779869 h 779869"/>
              <a:gd name="connsiteX1" fmla="*/ 6360312 w 6360312"/>
              <a:gd name="connsiteY1" fmla="*/ 779869 h 779869"/>
              <a:gd name="connsiteX2" fmla="*/ 6360312 w 6360312"/>
              <a:gd name="connsiteY2" fmla="*/ 0 h 779869"/>
              <a:gd name="connsiteX3" fmla="*/ 0 w 6360312"/>
              <a:gd name="connsiteY3" fmla="*/ 0 h 779869"/>
              <a:gd name="connsiteX4" fmla="*/ 0 w 6360312"/>
              <a:gd name="connsiteY4" fmla="*/ 779869 h 77986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6360312" h="779869">
                <a:moveTo>
                  <a:pt x="0" y="779869"/>
                </a:moveTo>
                <a:lnTo>
                  <a:pt x="6360312" y="779869"/>
                </a:lnTo>
                <a:lnTo>
                  <a:pt x="6360312" y="0"/>
                </a:lnTo>
                <a:lnTo>
                  <a:pt x="0" y="0"/>
                </a:lnTo>
                <a:lnTo>
                  <a:pt x="0" y="779869"/>
                </a:lnTo>
              </a:path>
            </a:pathLst>
          </a:custGeom>
          <a:solidFill>
            <a:srgbClr val="8FE2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Freeform 3"/>
          <p:cNvSpPr/>
          <p:nvPr/>
        </p:nvSpPr>
        <p:spPr>
          <a:xfrm>
            <a:off x="1239177" y="5550471"/>
            <a:ext cx="1905965" cy="779869"/>
          </a:xfrm>
          <a:custGeom>
            <a:avLst/>
            <a:gdLst>
              <a:gd name="connsiteX0" fmla="*/ 0 w 1905965"/>
              <a:gd name="connsiteY0" fmla="*/ 779868 h 779869"/>
              <a:gd name="connsiteX1" fmla="*/ 1905965 w 1905965"/>
              <a:gd name="connsiteY1" fmla="*/ 779868 h 779869"/>
              <a:gd name="connsiteX2" fmla="*/ 1905965 w 1905965"/>
              <a:gd name="connsiteY2" fmla="*/ 0 h 779869"/>
              <a:gd name="connsiteX3" fmla="*/ 0 w 1905965"/>
              <a:gd name="connsiteY3" fmla="*/ 0 h 779869"/>
              <a:gd name="connsiteX4" fmla="*/ 0 w 1905965"/>
              <a:gd name="connsiteY4" fmla="*/ 779868 h 77986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905965" h="779869">
                <a:moveTo>
                  <a:pt x="0" y="779868"/>
                </a:moveTo>
                <a:lnTo>
                  <a:pt x="1905965" y="779868"/>
                </a:lnTo>
                <a:lnTo>
                  <a:pt x="1905965" y="0"/>
                </a:lnTo>
                <a:lnTo>
                  <a:pt x="0" y="0"/>
                </a:lnTo>
                <a:lnTo>
                  <a:pt x="0" y="779868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Freeform 3"/>
          <p:cNvSpPr/>
          <p:nvPr/>
        </p:nvSpPr>
        <p:spPr>
          <a:xfrm>
            <a:off x="1239177" y="5550471"/>
            <a:ext cx="1905965" cy="779869"/>
          </a:xfrm>
          <a:custGeom>
            <a:avLst/>
            <a:gdLst>
              <a:gd name="connsiteX0" fmla="*/ 0 w 1905965"/>
              <a:gd name="connsiteY0" fmla="*/ 779868 h 779869"/>
              <a:gd name="connsiteX1" fmla="*/ 1905965 w 1905965"/>
              <a:gd name="connsiteY1" fmla="*/ 779868 h 779869"/>
              <a:gd name="connsiteX2" fmla="*/ 1905965 w 1905965"/>
              <a:gd name="connsiteY2" fmla="*/ 0 h 779869"/>
              <a:gd name="connsiteX3" fmla="*/ 0 w 1905965"/>
              <a:gd name="connsiteY3" fmla="*/ 0 h 779869"/>
              <a:gd name="connsiteX4" fmla="*/ 0 w 1905965"/>
              <a:gd name="connsiteY4" fmla="*/ 779868 h 77986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905965" h="779869">
                <a:moveTo>
                  <a:pt x="0" y="779868"/>
                </a:moveTo>
                <a:lnTo>
                  <a:pt x="1905965" y="779868"/>
                </a:lnTo>
                <a:lnTo>
                  <a:pt x="1905965" y="0"/>
                </a:lnTo>
                <a:lnTo>
                  <a:pt x="0" y="0"/>
                </a:lnTo>
                <a:lnTo>
                  <a:pt x="0" y="779868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Freeform 3"/>
          <p:cNvSpPr/>
          <p:nvPr/>
        </p:nvSpPr>
        <p:spPr>
          <a:xfrm>
            <a:off x="3145142" y="5536755"/>
            <a:ext cx="6360312" cy="781393"/>
          </a:xfrm>
          <a:custGeom>
            <a:avLst/>
            <a:gdLst>
              <a:gd name="connsiteX0" fmla="*/ 0 w 6360312"/>
              <a:gd name="connsiteY0" fmla="*/ 781393 h 781393"/>
              <a:gd name="connsiteX1" fmla="*/ 6360312 w 6360312"/>
              <a:gd name="connsiteY1" fmla="*/ 781393 h 781393"/>
              <a:gd name="connsiteX2" fmla="*/ 6360312 w 6360312"/>
              <a:gd name="connsiteY2" fmla="*/ 0 h 781393"/>
              <a:gd name="connsiteX3" fmla="*/ 0 w 6360312"/>
              <a:gd name="connsiteY3" fmla="*/ 0 h 781393"/>
              <a:gd name="connsiteX4" fmla="*/ 0 w 6360312"/>
              <a:gd name="connsiteY4" fmla="*/ 781393 h 78139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6360312" h="781393">
                <a:moveTo>
                  <a:pt x="0" y="781393"/>
                </a:moveTo>
                <a:lnTo>
                  <a:pt x="6360312" y="781393"/>
                </a:lnTo>
                <a:lnTo>
                  <a:pt x="6360312" y="0"/>
                </a:lnTo>
                <a:lnTo>
                  <a:pt x="0" y="0"/>
                </a:lnTo>
                <a:lnTo>
                  <a:pt x="0" y="781393"/>
                </a:lnTo>
              </a:path>
            </a:pathLst>
          </a:custGeom>
          <a:solidFill>
            <a:srgbClr val="8FE2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Freeform 3"/>
          <p:cNvSpPr/>
          <p:nvPr/>
        </p:nvSpPr>
        <p:spPr>
          <a:xfrm>
            <a:off x="3145142" y="5536755"/>
            <a:ext cx="6360312" cy="781393"/>
          </a:xfrm>
          <a:custGeom>
            <a:avLst/>
            <a:gdLst>
              <a:gd name="connsiteX0" fmla="*/ 0 w 6360312"/>
              <a:gd name="connsiteY0" fmla="*/ 781393 h 781393"/>
              <a:gd name="connsiteX1" fmla="*/ 6360312 w 6360312"/>
              <a:gd name="connsiteY1" fmla="*/ 781393 h 781393"/>
              <a:gd name="connsiteX2" fmla="*/ 6360312 w 6360312"/>
              <a:gd name="connsiteY2" fmla="*/ 0 h 781393"/>
              <a:gd name="connsiteX3" fmla="*/ 0 w 6360312"/>
              <a:gd name="connsiteY3" fmla="*/ 0 h 781393"/>
              <a:gd name="connsiteX4" fmla="*/ 0 w 6360312"/>
              <a:gd name="connsiteY4" fmla="*/ 781393 h 78139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6360312" h="781393">
                <a:moveTo>
                  <a:pt x="0" y="781393"/>
                </a:moveTo>
                <a:lnTo>
                  <a:pt x="6360312" y="781393"/>
                </a:lnTo>
                <a:lnTo>
                  <a:pt x="6360312" y="0"/>
                </a:lnTo>
                <a:lnTo>
                  <a:pt x="0" y="0"/>
                </a:lnTo>
                <a:lnTo>
                  <a:pt x="0" y="781393"/>
                </a:lnTo>
              </a:path>
            </a:pathLst>
          </a:custGeom>
          <a:solidFill>
            <a:srgbClr val="8FE2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342900"/>
            <a:ext cx="9156700" cy="68707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9423400" y="6845300"/>
            <a:ext cx="215900" cy="177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  <a:tabLst/>
            </a:pPr>
            <a:r>
              <a:rPr lang="en-US" altLang="zh-CN" sz="1403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26</a:t>
            </a:r>
          </a:p>
        </p:txBody>
      </p:sp>
      <p:sp>
        <p:nvSpPr>
          <p:cNvPr id="20" name="TextBox 1"/>
          <p:cNvSpPr txBox="1"/>
          <p:nvPr/>
        </p:nvSpPr>
        <p:spPr>
          <a:xfrm>
            <a:off x="1397000" y="3810000"/>
            <a:ext cx="1562100" cy="2425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500"/>
              </a:lnSpc>
              <a:tabLst>
                <a:tab pos="139700" algn="l"/>
                <a:tab pos="203200" algn="l"/>
                <a:tab pos="241300" algn="l"/>
                <a:tab pos="482600" algn="l"/>
              </a:tabLst>
            </a:pPr>
            <a:r>
              <a:rPr lang="en-US" altLang="zh-CN" sz="1595" dirty="0" smtClean="0">
                <a:solidFill>
                  <a:srgbClr val="FFFFFF"/>
                </a:solidFill>
                <a:latin typeface="HY헤드라인M" pitchFamily="18" charset="0"/>
                <a:cs typeface="HY헤드라인M" pitchFamily="18" charset="0"/>
              </a:rPr>
              <a:t>Kletz(1991,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FFFFFF"/>
                </a:solidFill>
                <a:latin typeface="HY헤드라인M" pitchFamily="18" charset="0"/>
                <a:cs typeface="HY헤드라인M" pitchFamily="18" charset="0"/>
              </a:rPr>
              <a:t>영국)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400"/>
              </a:lnSpc>
              <a:tabLst>
                <a:tab pos="139700" algn="l"/>
                <a:tab pos="203200" algn="l"/>
                <a:tab pos="241300" algn="l"/>
                <a:tab pos="482600" algn="l"/>
              </a:tabLst>
            </a:pPr>
            <a:r>
              <a:rPr lang="en-US" altLang="zh-CN" dirty="0" smtClean="0"/>
              <a:t>			</a:t>
            </a:r>
            <a:r>
              <a:rPr lang="en-US" altLang="zh-CN" sz="1595" dirty="0" smtClean="0">
                <a:solidFill>
                  <a:srgbClr val="FFFFFF"/>
                </a:solidFill>
                <a:latin typeface="HY헤드라인M" pitchFamily="18" charset="0"/>
                <a:cs typeface="HY헤드라인M" pitchFamily="18" charset="0"/>
              </a:rPr>
              <a:t>Gambatese</a:t>
            </a:r>
          </a:p>
          <a:p>
            <a:pPr>
              <a:lnSpc>
                <a:spcPts val="1900"/>
              </a:lnSpc>
              <a:tabLst>
                <a:tab pos="139700" algn="l"/>
                <a:tab pos="203200" algn="l"/>
                <a:tab pos="241300" algn="l"/>
                <a:tab pos="482600" algn="l"/>
              </a:tabLst>
            </a:pPr>
            <a:r>
              <a:rPr lang="en-US" altLang="zh-CN" dirty="0" smtClean="0"/>
              <a:t>			</a:t>
            </a:r>
            <a:r>
              <a:rPr lang="en-US" altLang="zh-CN" sz="1595" dirty="0" smtClean="0">
                <a:solidFill>
                  <a:srgbClr val="FFFFFF"/>
                </a:solidFill>
                <a:latin typeface="HY헤드라인M" pitchFamily="18" charset="0"/>
                <a:cs typeface="HY헤드라인M" pitchFamily="18" charset="0"/>
              </a:rPr>
              <a:t>(2000,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FFFFFF"/>
                </a:solidFill>
                <a:latin typeface="HY헤드라인M" pitchFamily="18" charset="0"/>
                <a:cs typeface="HY헤드라인M" pitchFamily="18" charset="0"/>
              </a:rPr>
              <a:t>미국)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700"/>
              </a:lnSpc>
              <a:tabLst>
                <a:tab pos="139700" algn="l"/>
                <a:tab pos="203200" algn="l"/>
                <a:tab pos="241300" algn="l"/>
                <a:tab pos="482600" algn="l"/>
              </a:tabLst>
            </a:pPr>
            <a:r>
              <a:rPr lang="en-US" altLang="zh-CN" dirty="0" smtClean="0"/>
              <a:t>		</a:t>
            </a:r>
            <a:r>
              <a:rPr lang="en-US" altLang="zh-CN" sz="1595" dirty="0" smtClean="0">
                <a:solidFill>
                  <a:srgbClr val="FFFFFF"/>
                </a:solidFill>
                <a:latin typeface="HY헤드라인M" pitchFamily="18" charset="0"/>
                <a:cs typeface="HY헤드라인M" pitchFamily="18" charset="0"/>
              </a:rPr>
              <a:t>Christensen</a:t>
            </a:r>
          </a:p>
          <a:p>
            <a:pPr>
              <a:lnSpc>
                <a:spcPts val="1900"/>
              </a:lnSpc>
              <a:tabLst>
                <a:tab pos="139700" algn="l"/>
                <a:tab pos="203200" algn="l"/>
                <a:tab pos="241300" algn="l"/>
                <a:tab pos="482600" algn="l"/>
              </a:tabLst>
            </a:pPr>
            <a:r>
              <a:rPr lang="en-US" altLang="zh-CN" dirty="0" smtClean="0"/>
              <a:t>	</a:t>
            </a:r>
            <a:r>
              <a:rPr lang="en-US" altLang="zh-CN" sz="1595" dirty="0" smtClean="0">
                <a:solidFill>
                  <a:srgbClr val="FFFFFF"/>
                </a:solidFill>
                <a:latin typeface="HY헤드라인M" pitchFamily="18" charset="0"/>
                <a:cs typeface="HY헤드라인M" pitchFamily="18" charset="0"/>
              </a:rPr>
              <a:t>(1999,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FFFFFF"/>
                </a:solidFill>
                <a:latin typeface="HY헤드라인M" pitchFamily="18" charset="0"/>
                <a:cs typeface="HY헤드라인M" pitchFamily="18" charset="0"/>
              </a:rPr>
              <a:t>덴마크)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600"/>
              </a:lnSpc>
              <a:tabLst>
                <a:tab pos="139700" algn="l"/>
                <a:tab pos="203200" algn="l"/>
                <a:tab pos="241300" algn="l"/>
                <a:tab pos="482600" algn="l"/>
              </a:tabLst>
            </a:pPr>
            <a:r>
              <a:rPr lang="en-US" altLang="zh-CN" dirty="0" smtClean="0"/>
              <a:t>				</a:t>
            </a:r>
            <a:r>
              <a:rPr lang="en-US" altLang="zh-CN" sz="1595" dirty="0" smtClean="0">
                <a:solidFill>
                  <a:srgbClr val="FFFFFF"/>
                </a:solidFill>
                <a:latin typeface="HY헤드라인M" pitchFamily="18" charset="0"/>
                <a:cs typeface="HY헤드라인M" pitchFamily="18" charset="0"/>
              </a:rPr>
              <a:t>홍성호</a:t>
            </a:r>
          </a:p>
          <a:p>
            <a:pPr>
              <a:lnSpc>
                <a:spcPts val="1900"/>
              </a:lnSpc>
              <a:tabLst>
                <a:tab pos="139700" algn="l"/>
                <a:tab pos="203200" algn="l"/>
                <a:tab pos="241300" algn="l"/>
                <a:tab pos="482600" algn="l"/>
              </a:tabLst>
            </a:pPr>
            <a:r>
              <a:rPr lang="en-US" altLang="zh-CN" dirty="0" smtClean="0"/>
              <a:t>			</a:t>
            </a:r>
            <a:r>
              <a:rPr lang="en-US" altLang="zh-CN" sz="1595" dirty="0" smtClean="0">
                <a:solidFill>
                  <a:srgbClr val="FFFFFF"/>
                </a:solidFill>
                <a:latin typeface="HY헤드라인M" pitchFamily="18" charset="0"/>
                <a:cs typeface="HY헤드라인M" pitchFamily="18" charset="0"/>
              </a:rPr>
              <a:t>(2003,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FFFFFF"/>
                </a:solidFill>
                <a:latin typeface="HY헤드라인M" pitchFamily="18" charset="0"/>
                <a:cs typeface="HY헤드라인M" pitchFamily="18" charset="0"/>
              </a:rPr>
              <a:t>한국)</a:t>
            </a:r>
          </a:p>
        </p:txBody>
      </p:sp>
      <p:sp>
        <p:nvSpPr>
          <p:cNvPr id="21" name="TextBox 1"/>
          <p:cNvSpPr txBox="1"/>
          <p:nvPr/>
        </p:nvSpPr>
        <p:spPr>
          <a:xfrm>
            <a:off x="3225800" y="3797300"/>
            <a:ext cx="6159500" cy="2552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500"/>
              </a:lnSpc>
              <a:tabLst/>
            </a:pPr>
            <a:r>
              <a:rPr lang="en-US" altLang="zh-CN" sz="1595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가능한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사용자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편의에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적합하게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설계하는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것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400"/>
              </a:lnSpc>
              <a:tabLst/>
            </a:pPr>
            <a:r>
              <a:rPr lang="en-US" altLang="zh-CN" sz="1595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안전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시공성(Safety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Constructability)의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지식을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설계단계에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통합하는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것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700"/>
              </a:lnSpc>
              <a:tabLst/>
            </a:pPr>
            <a:r>
              <a:rPr lang="en-US" altLang="zh-CN" sz="1595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설계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및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엔지니어링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단계에서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설계대안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창출과정과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유해위험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분석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바탕" pitchFamily="18" charset="0"/>
                <a:cs typeface="바탕" pitchFamily="18" charset="0"/>
              </a:rPr>
              <a:t>∙</a:t>
            </a:r>
          </a:p>
          <a:p>
            <a:pPr>
              <a:lnSpc>
                <a:spcPts val="1900"/>
              </a:lnSpc>
              <a:tabLst/>
            </a:pPr>
            <a:r>
              <a:rPr lang="en-US" altLang="zh-CN" sz="1595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유해위험평가를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통합하여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재해발생의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확률이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수용할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만한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수준이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되</a:t>
            </a:r>
          </a:p>
          <a:p>
            <a:pPr>
              <a:lnSpc>
                <a:spcPts val="1900"/>
              </a:lnSpc>
              <a:tabLst/>
            </a:pPr>
            <a:r>
              <a:rPr lang="en-US" altLang="zh-CN" sz="1595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도록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취하는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일련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행동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700"/>
              </a:lnSpc>
              <a:tabLst/>
            </a:pPr>
            <a:r>
              <a:rPr lang="en-US" altLang="zh-CN" sz="1595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설계대안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창출과정에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안전시공성을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유해위험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평가를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통해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반영하여,</a:t>
            </a:r>
          </a:p>
          <a:p>
            <a:pPr>
              <a:lnSpc>
                <a:spcPts val="1900"/>
              </a:lnSpc>
              <a:tabLst/>
            </a:pPr>
            <a:r>
              <a:rPr lang="en-US" altLang="zh-CN" sz="1595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시공단계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작업자가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본질적으로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안전한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환경(재해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발생의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확률이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허</a:t>
            </a:r>
          </a:p>
          <a:p>
            <a:pPr>
              <a:lnSpc>
                <a:spcPts val="1900"/>
              </a:lnSpc>
              <a:tabLst/>
            </a:pPr>
            <a:r>
              <a:rPr lang="en-US" altLang="zh-CN" sz="1595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용할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만한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수준)에서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작업할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수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있도록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하는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일련의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활동.</a:t>
            </a:r>
          </a:p>
        </p:txBody>
      </p:sp>
      <p:sp>
        <p:nvSpPr>
          <p:cNvPr id="22" name="TextBox 1"/>
          <p:cNvSpPr txBox="1"/>
          <p:nvPr/>
        </p:nvSpPr>
        <p:spPr>
          <a:xfrm>
            <a:off x="977900" y="596900"/>
            <a:ext cx="8636000" cy="3022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700"/>
              </a:lnSpc>
              <a:tabLst>
                <a:tab pos="177800" algn="l"/>
                <a:tab pos="266700" algn="l"/>
                <a:tab pos="419100" algn="l"/>
              </a:tabLst>
            </a:pP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1.</a:t>
            </a:r>
            <a:r>
              <a:rPr lang="en-US" altLang="zh-CN" sz="27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설계안전성</a:t>
            </a:r>
            <a:r>
              <a:rPr lang="en-US" altLang="zh-CN" sz="27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검토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400"/>
              </a:lnSpc>
              <a:tabLst>
                <a:tab pos="177800" algn="l"/>
                <a:tab pos="266700" algn="l"/>
                <a:tab pos="419100" algn="l"/>
              </a:tabLst>
            </a:pPr>
            <a:r>
              <a:rPr lang="en-US" altLang="zh-CN" dirty="0" smtClean="0"/>
              <a:t>	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Ø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DFS(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FF0000"/>
                </a:solidFill>
                <a:latin typeface="HY헤드라인M" pitchFamily="18" charset="0"/>
                <a:cs typeface="HY헤드라인M" pitchFamily="18" charset="0"/>
              </a:rPr>
              <a:t>D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esign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FF0000"/>
                </a:solidFill>
                <a:latin typeface="HY헤드라인M" pitchFamily="18" charset="0"/>
                <a:cs typeface="HY헤드라인M" pitchFamily="18" charset="0"/>
              </a:rPr>
              <a:t>f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or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FF0000"/>
                </a:solidFill>
                <a:latin typeface="HY헤드라인M" pitchFamily="18" charset="0"/>
                <a:cs typeface="HY헤드라인M" pitchFamily="18" charset="0"/>
              </a:rPr>
              <a:t>S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afety)란?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700"/>
              </a:lnSpc>
              <a:tabLst>
                <a:tab pos="177800" algn="l"/>
                <a:tab pos="266700" algn="l"/>
                <a:tab pos="419100" algn="l"/>
              </a:tabLst>
            </a:pPr>
            <a:r>
              <a:rPr lang="en-US" altLang="zh-CN" dirty="0" smtClean="0"/>
              <a:t>			</a:t>
            </a:r>
            <a:r>
              <a:rPr lang="en-US" altLang="zh-CN" sz="2002" dirty="0" smtClean="0">
                <a:solidFill>
                  <a:srgbClr val="000000"/>
                </a:solidFill>
                <a:latin typeface="굴림" pitchFamily="18" charset="0"/>
                <a:cs typeface="굴림" pitchFamily="18" charset="0"/>
              </a:rPr>
              <a:t>“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FF0000"/>
                </a:solidFill>
                <a:latin typeface="HY헤드라인M" pitchFamily="18" charset="0"/>
                <a:cs typeface="HY헤드라인M" pitchFamily="18" charset="0"/>
              </a:rPr>
              <a:t>설계단계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에서는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설계자가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시공과정의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위험요소를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찾아내어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미리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제거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300"/>
              </a:lnSpc>
              <a:tabLst>
                <a:tab pos="177800" algn="l"/>
                <a:tab pos="266700" algn="l"/>
                <a:tab pos="419100" algn="l"/>
              </a:tabLst>
            </a:pPr>
            <a:r>
              <a:rPr lang="en-US" altLang="zh-CN" dirty="0" smtClean="0"/>
              <a:t>			</a:t>
            </a:r>
            <a:r>
              <a:rPr lang="en-US" altLang="zh-CN" sz="2002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하는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FF0000"/>
                </a:solidFill>
                <a:latin typeface="HY헤드라인M" pitchFamily="18" charset="0"/>
                <a:cs typeface="HY헤드라인M" pitchFamily="18" charset="0"/>
              </a:rPr>
              <a:t>안전설계(Design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FF0000"/>
                </a:solidFill>
                <a:latin typeface="HY헤드라인M" pitchFamily="18" charset="0"/>
                <a:cs typeface="HY헤드라인M" pitchFamily="18" charset="0"/>
              </a:rPr>
              <a:t>for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FF0000"/>
                </a:solidFill>
                <a:latin typeface="HY헤드라인M" pitchFamily="18" charset="0"/>
                <a:cs typeface="HY헤드라인M" pitchFamily="18" charset="0"/>
              </a:rPr>
              <a:t>Safety)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굴림" pitchFamily="18" charset="0"/>
                <a:cs typeface="굴림" pitchFamily="18" charset="0"/>
              </a:rPr>
              <a:t>”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를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말하며,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FF0000"/>
                </a:solidFill>
                <a:latin typeface="HY헤드라인M" pitchFamily="18" charset="0"/>
                <a:cs typeface="HY헤드라인M" pitchFamily="18" charset="0"/>
              </a:rPr>
              <a:t>사용자의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FF0000"/>
                </a:solidFill>
                <a:latin typeface="HY헤드라인M" pitchFamily="18" charset="0"/>
                <a:cs typeface="HY헤드라인M" pitchFamily="18" charset="0"/>
              </a:rPr>
              <a:t>안전까지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고려한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300"/>
              </a:lnSpc>
              <a:tabLst>
                <a:tab pos="177800" algn="l"/>
                <a:tab pos="266700" algn="l"/>
                <a:tab pos="419100" algn="l"/>
              </a:tabLst>
            </a:pPr>
            <a:r>
              <a:rPr lang="en-US" altLang="zh-CN" dirty="0" smtClean="0"/>
              <a:t>			</a:t>
            </a:r>
            <a:r>
              <a:rPr lang="en-US" altLang="zh-CN" sz="2002" dirty="0" smtClean="0">
                <a:solidFill>
                  <a:srgbClr val="222268"/>
                </a:solidFill>
                <a:latin typeface="HY헤드라인M" pitchFamily="18" charset="0"/>
                <a:cs typeface="HY헤드라인M" pitchFamily="18" charset="0"/>
              </a:rPr>
              <a:t>전생애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222268"/>
                </a:solidFill>
                <a:latin typeface="HY헤드라인M" pitchFamily="18" charset="0"/>
                <a:cs typeface="HY헤드라인M" pitchFamily="18" charset="0"/>
              </a:rPr>
              <a:t>주기형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222268"/>
                </a:solidFill>
                <a:latin typeface="HY헤드라인M" pitchFamily="18" charset="0"/>
                <a:cs typeface="HY헤드라인M" pitchFamily="18" charset="0"/>
              </a:rPr>
              <a:t>모델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로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확장.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100"/>
              </a:lnSpc>
              <a:tabLst>
                <a:tab pos="177800" algn="l"/>
                <a:tab pos="266700" algn="l"/>
                <a:tab pos="419100" algn="l"/>
              </a:tabLst>
            </a:pPr>
            <a:r>
              <a:rPr lang="en-US" altLang="zh-CN" dirty="0" smtClean="0"/>
              <a:t>		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Ø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DFS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개념에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관한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정의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797699" y="909345"/>
            <a:ext cx="9082252" cy="6042456"/>
          </a:xfrm>
          <a:custGeom>
            <a:avLst/>
            <a:gdLst>
              <a:gd name="connsiteX0" fmla="*/ 0 w 9082252"/>
              <a:gd name="connsiteY0" fmla="*/ 6042456 h 6042456"/>
              <a:gd name="connsiteX1" fmla="*/ 9082252 w 9082252"/>
              <a:gd name="connsiteY1" fmla="*/ 6042456 h 6042456"/>
              <a:gd name="connsiteX2" fmla="*/ 9082252 w 9082252"/>
              <a:gd name="connsiteY2" fmla="*/ 0 h 6042456"/>
              <a:gd name="connsiteX3" fmla="*/ 0 w 9082252"/>
              <a:gd name="connsiteY3" fmla="*/ 0 h 6042456"/>
              <a:gd name="connsiteX4" fmla="*/ 0 w 9082252"/>
              <a:gd name="connsiteY4" fmla="*/ 6042456 h 604245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082252" h="6042456">
                <a:moveTo>
                  <a:pt x="0" y="6042456"/>
                </a:moveTo>
                <a:lnTo>
                  <a:pt x="9082252" y="6042456"/>
                </a:lnTo>
                <a:lnTo>
                  <a:pt x="9082252" y="0"/>
                </a:lnTo>
                <a:lnTo>
                  <a:pt x="0" y="0"/>
                </a:lnTo>
                <a:lnTo>
                  <a:pt x="0" y="6042456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342900"/>
            <a:ext cx="9156700" cy="68707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9423400" y="6845300"/>
            <a:ext cx="215900" cy="177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  <a:tabLst/>
            </a:pPr>
            <a:r>
              <a:rPr lang="en-US" altLang="zh-CN" sz="1403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27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1041400" y="1638300"/>
            <a:ext cx="6807200" cy="254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/>
            </a:pPr>
            <a:r>
              <a:rPr lang="en-US" altLang="zh-CN" sz="2002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□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CDM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(Construction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Design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Management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Regulations)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1041400" y="2057400"/>
            <a:ext cx="8369300" cy="241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900"/>
              </a:lnSpc>
              <a:tabLst/>
            </a:pP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Ø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7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(개요)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영국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HSE(Health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and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Safety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Executive,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안전보건청)에서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채택한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건설사</a:t>
            </a:r>
          </a:p>
        </p:txBody>
      </p:sp>
      <p:sp>
        <p:nvSpPr>
          <p:cNvPr id="6" name="TextBox 1"/>
          <p:cNvSpPr txBox="1"/>
          <p:nvPr/>
        </p:nvSpPr>
        <p:spPr>
          <a:xfrm>
            <a:off x="1333500" y="2336800"/>
            <a:ext cx="6337300" cy="215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700"/>
              </a:lnSpc>
              <a:tabLst/>
            </a:pPr>
            <a:r>
              <a:rPr lang="en-US" altLang="zh-CN" sz="17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업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안전관리체계로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33CC"/>
                </a:solidFill>
                <a:latin typeface="HY헤드라인M" pitchFamily="18" charset="0"/>
                <a:cs typeface="HY헤드라인M" pitchFamily="18" charset="0"/>
              </a:rPr>
              <a:t>발주자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를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FF0000"/>
                </a:solidFill>
                <a:latin typeface="HY헤드라인M" pitchFamily="18" charset="0"/>
                <a:cs typeface="HY헤드라인M" pitchFamily="18" charset="0"/>
              </a:rPr>
              <a:t>안전관리의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FF0000"/>
                </a:solidFill>
                <a:latin typeface="HY헤드라인M" pitchFamily="18" charset="0"/>
                <a:cs typeface="HY헤드라인M" pitchFamily="18" charset="0"/>
              </a:rPr>
              <a:t>정점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에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두는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것이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특징</a:t>
            </a:r>
          </a:p>
        </p:txBody>
      </p:sp>
      <p:sp>
        <p:nvSpPr>
          <p:cNvPr id="7" name="TextBox 1"/>
          <p:cNvSpPr txBox="1"/>
          <p:nvPr/>
        </p:nvSpPr>
        <p:spPr>
          <a:xfrm>
            <a:off x="1041400" y="2730500"/>
            <a:ext cx="8382000" cy="241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900"/>
              </a:lnSpc>
              <a:tabLst/>
            </a:pP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Ø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7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(연혁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및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효과)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영국에서는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1994년에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최초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도입하였으며,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이후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공사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발주량이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1.5</a:t>
            </a:r>
          </a:p>
        </p:txBody>
      </p:sp>
      <p:sp>
        <p:nvSpPr>
          <p:cNvPr id="8" name="TextBox 1"/>
          <p:cNvSpPr txBox="1"/>
          <p:nvPr/>
        </p:nvSpPr>
        <p:spPr>
          <a:xfrm>
            <a:off x="1333500" y="3009900"/>
            <a:ext cx="5410200" cy="215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700"/>
              </a:lnSpc>
              <a:tabLst/>
            </a:pPr>
            <a:r>
              <a:rPr lang="en-US" altLang="zh-CN" sz="17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배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증가하였음에도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불구하고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33CC"/>
                </a:solidFill>
                <a:latin typeface="HY헤드라인M" pitchFamily="18" charset="0"/>
                <a:cs typeface="HY헤드라인M" pitchFamily="18" charset="0"/>
              </a:rPr>
              <a:t>재해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33CC"/>
                </a:solidFill>
                <a:latin typeface="HY헤드라인M" pitchFamily="18" charset="0"/>
                <a:cs typeface="HY헤드라인M" pitchFamily="18" charset="0"/>
              </a:rPr>
              <a:t>사망율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이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FF0000"/>
                </a:solidFill>
                <a:latin typeface="HY헤드라인M" pitchFamily="18" charset="0"/>
                <a:cs typeface="HY헤드라인M" pitchFamily="18" charset="0"/>
              </a:rPr>
              <a:t>40%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FF0000"/>
                </a:solidFill>
                <a:latin typeface="HY헤드라인M" pitchFamily="18" charset="0"/>
                <a:cs typeface="HY헤드라인M" pitchFamily="18" charset="0"/>
              </a:rPr>
              <a:t>감소</a:t>
            </a:r>
          </a:p>
        </p:txBody>
      </p:sp>
      <p:sp>
        <p:nvSpPr>
          <p:cNvPr id="9" name="TextBox 1"/>
          <p:cNvSpPr txBox="1"/>
          <p:nvPr/>
        </p:nvSpPr>
        <p:spPr>
          <a:xfrm>
            <a:off x="1041400" y="3403600"/>
            <a:ext cx="8496300" cy="241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900"/>
              </a:lnSpc>
              <a:tabLst/>
            </a:pP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ü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7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영국은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사업주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중심의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산재대책으로는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Temporary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&amp;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Mobile의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특징을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가진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건설</a:t>
            </a:r>
          </a:p>
        </p:txBody>
      </p:sp>
      <p:sp>
        <p:nvSpPr>
          <p:cNvPr id="10" name="TextBox 1"/>
          <p:cNvSpPr txBox="1"/>
          <p:nvPr/>
        </p:nvSpPr>
        <p:spPr>
          <a:xfrm>
            <a:off x="1333500" y="3670300"/>
            <a:ext cx="7543800" cy="215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700"/>
              </a:lnSpc>
              <a:tabLst/>
            </a:pPr>
            <a:r>
              <a:rPr lang="en-US" altLang="zh-CN" sz="17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현장에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대한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안전관리가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어렵다는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점에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착안하여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33CC"/>
                </a:solidFill>
                <a:latin typeface="HY헤드라인M" pitchFamily="18" charset="0"/>
                <a:cs typeface="HY헤드라인M" pitchFamily="18" charset="0"/>
              </a:rPr>
              <a:t>발주자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33CC"/>
                </a:solidFill>
                <a:latin typeface="HY헤드라인M" pitchFamily="18" charset="0"/>
                <a:cs typeface="HY헤드라인M" pitchFamily="18" charset="0"/>
              </a:rPr>
              <a:t>중심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의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CDM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도입</a:t>
            </a:r>
          </a:p>
        </p:txBody>
      </p:sp>
      <p:sp>
        <p:nvSpPr>
          <p:cNvPr id="11" name="TextBox 1"/>
          <p:cNvSpPr txBox="1"/>
          <p:nvPr/>
        </p:nvSpPr>
        <p:spPr>
          <a:xfrm>
            <a:off x="1041400" y="4305300"/>
            <a:ext cx="1435100" cy="254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/>
            </a:pPr>
            <a:r>
              <a:rPr lang="en-US" altLang="zh-CN" sz="2002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□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주요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내용</a:t>
            </a:r>
          </a:p>
        </p:txBody>
      </p:sp>
      <p:sp>
        <p:nvSpPr>
          <p:cNvPr id="12" name="TextBox 1"/>
          <p:cNvSpPr txBox="1"/>
          <p:nvPr/>
        </p:nvSpPr>
        <p:spPr>
          <a:xfrm>
            <a:off x="1041400" y="4686300"/>
            <a:ext cx="8534400" cy="241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900"/>
              </a:lnSpc>
              <a:tabLst/>
            </a:pP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Ø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7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(기본전제)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건설안전은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건설사업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FF0000"/>
                </a:solidFill>
                <a:latin typeface="HY헤드라인M" pitchFamily="18" charset="0"/>
                <a:cs typeface="HY헤드라인M" pitchFamily="18" charset="0"/>
              </a:rPr>
              <a:t>전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FF0000"/>
                </a:solidFill>
                <a:latin typeface="HY헤드라인M" pitchFamily="18" charset="0"/>
                <a:cs typeface="HY헤드라인M" pitchFamily="18" charset="0"/>
              </a:rPr>
              <a:t>과정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에서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고려되어야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하며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특히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33CC"/>
                </a:solidFill>
                <a:latin typeface="HY헤드라인M" pitchFamily="18" charset="0"/>
                <a:cs typeface="HY헤드라인M" pitchFamily="18" charset="0"/>
              </a:rPr>
              <a:t>발주자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를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건설</a:t>
            </a:r>
          </a:p>
        </p:txBody>
      </p:sp>
      <p:sp>
        <p:nvSpPr>
          <p:cNvPr id="13" name="TextBox 1"/>
          <p:cNvSpPr txBox="1"/>
          <p:nvPr/>
        </p:nvSpPr>
        <p:spPr>
          <a:xfrm>
            <a:off x="1333500" y="4953000"/>
            <a:ext cx="4965700" cy="215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700"/>
              </a:lnSpc>
              <a:tabLst/>
            </a:pPr>
            <a:r>
              <a:rPr lang="en-US" altLang="zh-CN" sz="17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현장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안전관리의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FF0000"/>
                </a:solidFill>
                <a:latin typeface="HY헤드라인M" pitchFamily="18" charset="0"/>
                <a:cs typeface="HY헤드라인M" pitchFamily="18" charset="0"/>
              </a:rPr>
              <a:t>정점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에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두고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권한과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책임을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부여</a:t>
            </a:r>
          </a:p>
        </p:txBody>
      </p:sp>
      <p:sp>
        <p:nvSpPr>
          <p:cNvPr id="14" name="TextBox 1"/>
          <p:cNvSpPr txBox="1"/>
          <p:nvPr/>
        </p:nvSpPr>
        <p:spPr>
          <a:xfrm>
            <a:off x="1041400" y="5346700"/>
            <a:ext cx="8280400" cy="241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900"/>
              </a:lnSpc>
              <a:tabLst/>
            </a:pP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Ø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7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(활용수단)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발주자는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전문성이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부족하므로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33CC"/>
                </a:solidFill>
                <a:latin typeface="HY헤드라인M" pitchFamily="18" charset="0"/>
                <a:cs typeface="HY헤드라인M" pitchFamily="18" charset="0"/>
              </a:rPr>
              <a:t>Safety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33CC"/>
                </a:solidFill>
                <a:latin typeface="HY헤드라인M" pitchFamily="18" charset="0"/>
                <a:cs typeface="HY헤드라인M" pitchFamily="18" charset="0"/>
              </a:rPr>
              <a:t>Coordinator(SC)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를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선임하고</a:t>
            </a:r>
          </a:p>
        </p:txBody>
      </p:sp>
      <p:sp>
        <p:nvSpPr>
          <p:cNvPr id="15" name="TextBox 1"/>
          <p:cNvSpPr txBox="1"/>
          <p:nvPr/>
        </p:nvSpPr>
        <p:spPr>
          <a:xfrm>
            <a:off x="1333500" y="5626100"/>
            <a:ext cx="5918200" cy="215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700"/>
              </a:lnSpc>
              <a:tabLst/>
            </a:pPr>
            <a:r>
              <a:rPr lang="en-US" altLang="zh-CN" sz="17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SC가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기획에서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준공까지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33CC"/>
                </a:solidFill>
                <a:latin typeface="HY헤드라인M" pitchFamily="18" charset="0"/>
                <a:cs typeface="HY헤드라인M" pitchFamily="18" charset="0"/>
              </a:rPr>
              <a:t>발주자의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33CC"/>
                </a:solidFill>
                <a:latin typeface="HY헤드라인M" pitchFamily="18" charset="0"/>
                <a:cs typeface="HY헤드라인M" pitchFamily="18" charset="0"/>
              </a:rPr>
              <a:t>책임을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FF0000"/>
                </a:solidFill>
                <a:latin typeface="HY헤드라인M" pitchFamily="18" charset="0"/>
                <a:cs typeface="HY헤드라인M" pitchFamily="18" charset="0"/>
              </a:rPr>
              <a:t>대행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토록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의무화</a:t>
            </a:r>
          </a:p>
        </p:txBody>
      </p:sp>
      <p:sp>
        <p:nvSpPr>
          <p:cNvPr id="16" name="TextBox 1"/>
          <p:cNvSpPr txBox="1"/>
          <p:nvPr/>
        </p:nvSpPr>
        <p:spPr>
          <a:xfrm>
            <a:off x="1041400" y="6019800"/>
            <a:ext cx="7175500" cy="241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900"/>
              </a:lnSpc>
              <a:tabLst/>
            </a:pP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Ø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7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(적용대상)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30일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이상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소요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또는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인부가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5명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이상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투입되는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건축공사</a:t>
            </a:r>
          </a:p>
        </p:txBody>
      </p:sp>
      <p:sp>
        <p:nvSpPr>
          <p:cNvPr id="17" name="TextBox 1"/>
          <p:cNvSpPr txBox="1"/>
          <p:nvPr/>
        </p:nvSpPr>
        <p:spPr>
          <a:xfrm>
            <a:off x="1854200" y="1155700"/>
            <a:ext cx="1943100" cy="241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900"/>
              </a:lnSpc>
              <a:tabLst/>
            </a:pPr>
            <a:r>
              <a:rPr lang="en-US" altLang="zh-CN" sz="1954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영국의</a:t>
            </a:r>
            <a:r>
              <a:rPr lang="en-US" altLang="zh-CN" sz="195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54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DFS</a:t>
            </a:r>
            <a:r>
              <a:rPr lang="en-US" altLang="zh-CN" sz="195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54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제도</a:t>
            </a:r>
          </a:p>
        </p:txBody>
      </p:sp>
      <p:sp>
        <p:nvSpPr>
          <p:cNvPr id="18" name="TextBox 1"/>
          <p:cNvSpPr txBox="1"/>
          <p:nvPr/>
        </p:nvSpPr>
        <p:spPr>
          <a:xfrm>
            <a:off x="977900" y="495300"/>
            <a:ext cx="3009900" cy="342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700"/>
              </a:lnSpc>
              <a:tabLst/>
            </a:pP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1.</a:t>
            </a:r>
            <a:r>
              <a:rPr lang="en-US" altLang="zh-CN" sz="27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설계안전성</a:t>
            </a:r>
            <a:r>
              <a:rPr lang="en-US" altLang="zh-CN" sz="27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검토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797699" y="909345"/>
            <a:ext cx="9082252" cy="6042456"/>
          </a:xfrm>
          <a:custGeom>
            <a:avLst/>
            <a:gdLst>
              <a:gd name="connsiteX0" fmla="*/ 0 w 9082252"/>
              <a:gd name="connsiteY0" fmla="*/ 6042456 h 6042456"/>
              <a:gd name="connsiteX1" fmla="*/ 9082252 w 9082252"/>
              <a:gd name="connsiteY1" fmla="*/ 6042456 h 6042456"/>
              <a:gd name="connsiteX2" fmla="*/ 9082252 w 9082252"/>
              <a:gd name="connsiteY2" fmla="*/ 0 h 6042456"/>
              <a:gd name="connsiteX3" fmla="*/ 0 w 9082252"/>
              <a:gd name="connsiteY3" fmla="*/ 0 h 6042456"/>
              <a:gd name="connsiteX4" fmla="*/ 0 w 9082252"/>
              <a:gd name="connsiteY4" fmla="*/ 6042456 h 604245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082252" h="6042456">
                <a:moveTo>
                  <a:pt x="0" y="6042456"/>
                </a:moveTo>
                <a:lnTo>
                  <a:pt x="9082252" y="6042456"/>
                </a:lnTo>
                <a:lnTo>
                  <a:pt x="9082252" y="0"/>
                </a:lnTo>
                <a:lnTo>
                  <a:pt x="0" y="0"/>
                </a:lnTo>
                <a:lnTo>
                  <a:pt x="0" y="6042456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342900"/>
            <a:ext cx="9156700" cy="68707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9423400" y="6845300"/>
            <a:ext cx="215900" cy="177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  <a:tabLst/>
            </a:pPr>
            <a:r>
              <a:rPr lang="en-US" altLang="zh-CN" sz="1403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28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977900" y="495300"/>
            <a:ext cx="3009900" cy="342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700"/>
              </a:lnSpc>
              <a:tabLst/>
            </a:pP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1.</a:t>
            </a:r>
            <a:r>
              <a:rPr lang="en-US" altLang="zh-CN" sz="27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설계안전성</a:t>
            </a:r>
            <a:r>
              <a:rPr lang="en-US" altLang="zh-CN" sz="27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검토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797699" y="909345"/>
            <a:ext cx="9082252" cy="6042456"/>
          </a:xfrm>
          <a:custGeom>
            <a:avLst/>
            <a:gdLst>
              <a:gd name="connsiteX0" fmla="*/ 0 w 9082252"/>
              <a:gd name="connsiteY0" fmla="*/ 6042456 h 6042456"/>
              <a:gd name="connsiteX1" fmla="*/ 9082252 w 9082252"/>
              <a:gd name="connsiteY1" fmla="*/ 6042456 h 6042456"/>
              <a:gd name="connsiteX2" fmla="*/ 9082252 w 9082252"/>
              <a:gd name="connsiteY2" fmla="*/ 0 h 6042456"/>
              <a:gd name="connsiteX3" fmla="*/ 0 w 9082252"/>
              <a:gd name="connsiteY3" fmla="*/ 0 h 6042456"/>
              <a:gd name="connsiteX4" fmla="*/ 0 w 9082252"/>
              <a:gd name="connsiteY4" fmla="*/ 6042456 h 604245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082252" h="6042456">
                <a:moveTo>
                  <a:pt x="0" y="6042456"/>
                </a:moveTo>
                <a:lnTo>
                  <a:pt x="9082252" y="6042456"/>
                </a:lnTo>
                <a:lnTo>
                  <a:pt x="9082252" y="0"/>
                </a:lnTo>
                <a:lnTo>
                  <a:pt x="0" y="0"/>
                </a:lnTo>
                <a:lnTo>
                  <a:pt x="0" y="6042456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Freeform 3"/>
          <p:cNvSpPr/>
          <p:nvPr/>
        </p:nvSpPr>
        <p:spPr>
          <a:xfrm>
            <a:off x="1692579" y="1358417"/>
            <a:ext cx="49237" cy="119329"/>
          </a:xfrm>
          <a:custGeom>
            <a:avLst/>
            <a:gdLst>
              <a:gd name="connsiteX0" fmla="*/ 24612 w 49237"/>
              <a:gd name="connsiteY0" fmla="*/ 6350 h 119329"/>
              <a:gd name="connsiteX1" fmla="*/ 6350 w 49237"/>
              <a:gd name="connsiteY1" fmla="*/ 112979 h 119329"/>
              <a:gd name="connsiteX2" fmla="*/ 42887 w 49237"/>
              <a:gd name="connsiteY2" fmla="*/ 112979 h 119329"/>
              <a:gd name="connsiteX3" fmla="*/ 24612 w 49237"/>
              <a:gd name="connsiteY3" fmla="*/ 6350 h 11932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49237" h="119329">
                <a:moveTo>
                  <a:pt x="24612" y="6350"/>
                </a:moveTo>
                <a:lnTo>
                  <a:pt x="6350" y="112979"/>
                </a:lnTo>
                <a:lnTo>
                  <a:pt x="42887" y="112979"/>
                </a:lnTo>
                <a:lnTo>
                  <a:pt x="24612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Freeform 3"/>
          <p:cNvSpPr/>
          <p:nvPr/>
        </p:nvSpPr>
        <p:spPr>
          <a:xfrm>
            <a:off x="1347000" y="1358417"/>
            <a:ext cx="49237" cy="119329"/>
          </a:xfrm>
          <a:custGeom>
            <a:avLst/>
            <a:gdLst>
              <a:gd name="connsiteX0" fmla="*/ 24625 w 49237"/>
              <a:gd name="connsiteY0" fmla="*/ 6350 h 119329"/>
              <a:gd name="connsiteX1" fmla="*/ 6350 w 49237"/>
              <a:gd name="connsiteY1" fmla="*/ 112979 h 119329"/>
              <a:gd name="connsiteX2" fmla="*/ 42887 w 49237"/>
              <a:gd name="connsiteY2" fmla="*/ 112979 h 119329"/>
              <a:gd name="connsiteX3" fmla="*/ 24625 w 49237"/>
              <a:gd name="connsiteY3" fmla="*/ 6350 h 11932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49237" h="119329">
                <a:moveTo>
                  <a:pt x="24625" y="6350"/>
                </a:moveTo>
                <a:lnTo>
                  <a:pt x="6350" y="112979"/>
                </a:lnTo>
                <a:lnTo>
                  <a:pt x="42887" y="112979"/>
                </a:lnTo>
                <a:lnTo>
                  <a:pt x="24625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Freeform 3"/>
          <p:cNvSpPr/>
          <p:nvPr/>
        </p:nvSpPr>
        <p:spPr>
          <a:xfrm>
            <a:off x="1815884" y="1305102"/>
            <a:ext cx="134492" cy="283832"/>
          </a:xfrm>
          <a:custGeom>
            <a:avLst/>
            <a:gdLst>
              <a:gd name="connsiteX0" fmla="*/ 6350 w 134492"/>
              <a:gd name="connsiteY0" fmla="*/ 6350 h 283832"/>
              <a:gd name="connsiteX1" fmla="*/ 56591 w 134492"/>
              <a:gd name="connsiteY1" fmla="*/ 6350 h 283832"/>
              <a:gd name="connsiteX2" fmla="*/ 56591 w 134492"/>
              <a:gd name="connsiteY2" fmla="*/ 234835 h 283832"/>
              <a:gd name="connsiteX3" fmla="*/ 128142 w 134492"/>
              <a:gd name="connsiteY3" fmla="*/ 234835 h 283832"/>
              <a:gd name="connsiteX4" fmla="*/ 128142 w 134492"/>
              <a:gd name="connsiteY4" fmla="*/ 277482 h 283832"/>
              <a:gd name="connsiteX5" fmla="*/ 6350 w 134492"/>
              <a:gd name="connsiteY5" fmla="*/ 277482 h 283832"/>
              <a:gd name="connsiteX6" fmla="*/ 6350 w 134492"/>
              <a:gd name="connsiteY6" fmla="*/ 6350 h 28383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</a:cxnLst>
            <a:rect l="l" t="t" r="r" b="b"/>
            <a:pathLst>
              <a:path w="134492" h="283832">
                <a:moveTo>
                  <a:pt x="6350" y="6350"/>
                </a:moveTo>
                <a:lnTo>
                  <a:pt x="56591" y="6350"/>
                </a:lnTo>
                <a:lnTo>
                  <a:pt x="56591" y="234835"/>
                </a:lnTo>
                <a:lnTo>
                  <a:pt x="128142" y="234835"/>
                </a:lnTo>
                <a:lnTo>
                  <a:pt x="128142" y="277482"/>
                </a:lnTo>
                <a:lnTo>
                  <a:pt x="6350" y="277482"/>
                </a:lnTo>
                <a:lnTo>
                  <a:pt x="6350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Freeform 3"/>
          <p:cNvSpPr/>
          <p:nvPr/>
        </p:nvSpPr>
        <p:spPr>
          <a:xfrm>
            <a:off x="1622551" y="1305102"/>
            <a:ext cx="189280" cy="283832"/>
          </a:xfrm>
          <a:custGeom>
            <a:avLst/>
            <a:gdLst>
              <a:gd name="connsiteX0" fmla="*/ 61150 w 189280"/>
              <a:gd name="connsiteY0" fmla="*/ 6350 h 283832"/>
              <a:gd name="connsiteX1" fmla="*/ 129654 w 189280"/>
              <a:gd name="connsiteY1" fmla="*/ 6350 h 283832"/>
              <a:gd name="connsiteX2" fmla="*/ 182930 w 189280"/>
              <a:gd name="connsiteY2" fmla="*/ 277482 h 283832"/>
              <a:gd name="connsiteX3" fmla="*/ 135750 w 189280"/>
              <a:gd name="connsiteY3" fmla="*/ 277482 h 283832"/>
              <a:gd name="connsiteX4" fmla="*/ 120523 w 189280"/>
              <a:gd name="connsiteY4" fmla="*/ 208940 h 283832"/>
              <a:gd name="connsiteX5" fmla="*/ 68757 w 189280"/>
              <a:gd name="connsiteY5" fmla="*/ 208940 h 283832"/>
              <a:gd name="connsiteX6" fmla="*/ 55054 w 189280"/>
              <a:gd name="connsiteY6" fmla="*/ 277482 h 283832"/>
              <a:gd name="connsiteX7" fmla="*/ 6350 w 189280"/>
              <a:gd name="connsiteY7" fmla="*/ 277482 h 283832"/>
              <a:gd name="connsiteX8" fmla="*/ 61150 w 189280"/>
              <a:gd name="connsiteY8" fmla="*/ 6350 h 28383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</a:cxnLst>
            <a:rect l="l" t="t" r="r" b="b"/>
            <a:pathLst>
              <a:path w="189280" h="283832">
                <a:moveTo>
                  <a:pt x="61150" y="6350"/>
                </a:moveTo>
                <a:lnTo>
                  <a:pt x="129654" y="6350"/>
                </a:lnTo>
                <a:lnTo>
                  <a:pt x="182930" y="277482"/>
                </a:lnTo>
                <a:lnTo>
                  <a:pt x="135750" y="277482"/>
                </a:lnTo>
                <a:lnTo>
                  <a:pt x="120523" y="208940"/>
                </a:lnTo>
                <a:lnTo>
                  <a:pt x="68757" y="208940"/>
                </a:lnTo>
                <a:lnTo>
                  <a:pt x="55054" y="277482"/>
                </a:lnTo>
                <a:lnTo>
                  <a:pt x="6350" y="277482"/>
                </a:lnTo>
                <a:lnTo>
                  <a:pt x="61150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Freeform 3"/>
          <p:cNvSpPr/>
          <p:nvPr/>
        </p:nvSpPr>
        <p:spPr>
          <a:xfrm>
            <a:off x="1456613" y="1305102"/>
            <a:ext cx="175590" cy="283832"/>
          </a:xfrm>
          <a:custGeom>
            <a:avLst/>
            <a:gdLst>
              <a:gd name="connsiteX0" fmla="*/ 6350 w 175590"/>
              <a:gd name="connsiteY0" fmla="*/ 6350 h 283832"/>
              <a:gd name="connsiteX1" fmla="*/ 169240 w 175590"/>
              <a:gd name="connsiteY1" fmla="*/ 6350 h 283832"/>
              <a:gd name="connsiteX2" fmla="*/ 169240 w 175590"/>
              <a:gd name="connsiteY2" fmla="*/ 47485 h 283832"/>
              <a:gd name="connsiteX3" fmla="*/ 108343 w 175590"/>
              <a:gd name="connsiteY3" fmla="*/ 47485 h 283832"/>
              <a:gd name="connsiteX4" fmla="*/ 108343 w 175590"/>
              <a:gd name="connsiteY4" fmla="*/ 277482 h 283832"/>
              <a:gd name="connsiteX5" fmla="*/ 58115 w 175590"/>
              <a:gd name="connsiteY5" fmla="*/ 277482 h 283832"/>
              <a:gd name="connsiteX6" fmla="*/ 58115 w 175590"/>
              <a:gd name="connsiteY6" fmla="*/ 47485 h 283832"/>
              <a:gd name="connsiteX7" fmla="*/ 6350 w 175590"/>
              <a:gd name="connsiteY7" fmla="*/ 47485 h 283832"/>
              <a:gd name="connsiteX8" fmla="*/ 6350 w 175590"/>
              <a:gd name="connsiteY8" fmla="*/ 6350 h 28383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</a:cxnLst>
            <a:rect l="l" t="t" r="r" b="b"/>
            <a:pathLst>
              <a:path w="175590" h="283832">
                <a:moveTo>
                  <a:pt x="6350" y="6350"/>
                </a:moveTo>
                <a:lnTo>
                  <a:pt x="169240" y="6350"/>
                </a:lnTo>
                <a:lnTo>
                  <a:pt x="169240" y="47485"/>
                </a:lnTo>
                <a:lnTo>
                  <a:pt x="108343" y="47485"/>
                </a:lnTo>
                <a:lnTo>
                  <a:pt x="108343" y="277482"/>
                </a:lnTo>
                <a:lnTo>
                  <a:pt x="58115" y="277482"/>
                </a:lnTo>
                <a:lnTo>
                  <a:pt x="58115" y="47485"/>
                </a:lnTo>
                <a:lnTo>
                  <a:pt x="6350" y="47485"/>
                </a:lnTo>
                <a:lnTo>
                  <a:pt x="6350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Freeform 3"/>
          <p:cNvSpPr/>
          <p:nvPr/>
        </p:nvSpPr>
        <p:spPr>
          <a:xfrm>
            <a:off x="1276972" y="1305102"/>
            <a:ext cx="189293" cy="283832"/>
          </a:xfrm>
          <a:custGeom>
            <a:avLst/>
            <a:gdLst>
              <a:gd name="connsiteX0" fmla="*/ 61163 w 189293"/>
              <a:gd name="connsiteY0" fmla="*/ 6350 h 283832"/>
              <a:gd name="connsiteX1" fmla="*/ 129666 w 189293"/>
              <a:gd name="connsiteY1" fmla="*/ 6350 h 283832"/>
              <a:gd name="connsiteX2" fmla="*/ 182943 w 189293"/>
              <a:gd name="connsiteY2" fmla="*/ 277482 h 283832"/>
              <a:gd name="connsiteX3" fmla="*/ 135750 w 189293"/>
              <a:gd name="connsiteY3" fmla="*/ 277482 h 283832"/>
              <a:gd name="connsiteX4" fmla="*/ 120535 w 189293"/>
              <a:gd name="connsiteY4" fmla="*/ 208940 h 283832"/>
              <a:gd name="connsiteX5" fmla="*/ 68770 w 189293"/>
              <a:gd name="connsiteY5" fmla="*/ 208940 h 283832"/>
              <a:gd name="connsiteX6" fmla="*/ 55067 w 189293"/>
              <a:gd name="connsiteY6" fmla="*/ 277482 h 283832"/>
              <a:gd name="connsiteX7" fmla="*/ 6350 w 189293"/>
              <a:gd name="connsiteY7" fmla="*/ 277482 h 283832"/>
              <a:gd name="connsiteX8" fmla="*/ 61163 w 189293"/>
              <a:gd name="connsiteY8" fmla="*/ 6350 h 28383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</a:cxnLst>
            <a:rect l="l" t="t" r="r" b="b"/>
            <a:pathLst>
              <a:path w="189293" h="283832">
                <a:moveTo>
                  <a:pt x="61163" y="6350"/>
                </a:moveTo>
                <a:lnTo>
                  <a:pt x="129666" y="6350"/>
                </a:lnTo>
                <a:lnTo>
                  <a:pt x="182943" y="277482"/>
                </a:lnTo>
                <a:lnTo>
                  <a:pt x="135750" y="277482"/>
                </a:lnTo>
                <a:lnTo>
                  <a:pt x="120535" y="208940"/>
                </a:lnTo>
                <a:lnTo>
                  <a:pt x="68770" y="208940"/>
                </a:lnTo>
                <a:lnTo>
                  <a:pt x="55067" y="277482"/>
                </a:lnTo>
                <a:lnTo>
                  <a:pt x="6350" y="277482"/>
                </a:lnTo>
                <a:lnTo>
                  <a:pt x="61163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Freeform 3"/>
          <p:cNvSpPr/>
          <p:nvPr/>
        </p:nvSpPr>
        <p:spPr>
          <a:xfrm>
            <a:off x="1138440" y="1305102"/>
            <a:ext cx="142100" cy="283832"/>
          </a:xfrm>
          <a:custGeom>
            <a:avLst/>
            <a:gdLst>
              <a:gd name="connsiteX0" fmla="*/ 6350 w 142100"/>
              <a:gd name="connsiteY0" fmla="*/ 6350 h 283832"/>
              <a:gd name="connsiteX1" fmla="*/ 135750 w 142100"/>
              <a:gd name="connsiteY1" fmla="*/ 6350 h 283832"/>
              <a:gd name="connsiteX2" fmla="*/ 135750 w 142100"/>
              <a:gd name="connsiteY2" fmla="*/ 47485 h 283832"/>
              <a:gd name="connsiteX3" fmla="*/ 56591 w 142100"/>
              <a:gd name="connsiteY3" fmla="*/ 47485 h 283832"/>
              <a:gd name="connsiteX4" fmla="*/ 56591 w 142100"/>
              <a:gd name="connsiteY4" fmla="*/ 117551 h 283832"/>
              <a:gd name="connsiteX5" fmla="*/ 131191 w 142100"/>
              <a:gd name="connsiteY5" fmla="*/ 117551 h 283832"/>
              <a:gd name="connsiteX6" fmla="*/ 131191 w 142100"/>
              <a:gd name="connsiteY6" fmla="*/ 157149 h 283832"/>
              <a:gd name="connsiteX7" fmla="*/ 56591 w 142100"/>
              <a:gd name="connsiteY7" fmla="*/ 157149 h 283832"/>
              <a:gd name="connsiteX8" fmla="*/ 56591 w 142100"/>
              <a:gd name="connsiteY8" fmla="*/ 277482 h 283832"/>
              <a:gd name="connsiteX9" fmla="*/ 6350 w 142100"/>
              <a:gd name="connsiteY9" fmla="*/ 277482 h 283832"/>
              <a:gd name="connsiteX10" fmla="*/ 6350 w 142100"/>
              <a:gd name="connsiteY10" fmla="*/ 6350 h 28383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</a:cxnLst>
            <a:rect l="l" t="t" r="r" b="b"/>
            <a:pathLst>
              <a:path w="142100" h="283832">
                <a:moveTo>
                  <a:pt x="6350" y="6350"/>
                </a:moveTo>
                <a:lnTo>
                  <a:pt x="135750" y="6350"/>
                </a:lnTo>
                <a:lnTo>
                  <a:pt x="135750" y="47485"/>
                </a:lnTo>
                <a:lnTo>
                  <a:pt x="56591" y="47485"/>
                </a:lnTo>
                <a:lnTo>
                  <a:pt x="56591" y="117551"/>
                </a:lnTo>
                <a:lnTo>
                  <a:pt x="131191" y="117551"/>
                </a:lnTo>
                <a:lnTo>
                  <a:pt x="131191" y="157149"/>
                </a:lnTo>
                <a:lnTo>
                  <a:pt x="56591" y="157149"/>
                </a:lnTo>
                <a:lnTo>
                  <a:pt x="56591" y="277482"/>
                </a:lnTo>
                <a:lnTo>
                  <a:pt x="6350" y="277482"/>
                </a:lnTo>
                <a:lnTo>
                  <a:pt x="6350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Freeform 3"/>
          <p:cNvSpPr/>
          <p:nvPr/>
        </p:nvSpPr>
        <p:spPr>
          <a:xfrm>
            <a:off x="3400640" y="1358417"/>
            <a:ext cx="49225" cy="119329"/>
          </a:xfrm>
          <a:custGeom>
            <a:avLst/>
            <a:gdLst>
              <a:gd name="connsiteX0" fmla="*/ 24612 w 49225"/>
              <a:gd name="connsiteY0" fmla="*/ 6350 h 119329"/>
              <a:gd name="connsiteX1" fmla="*/ 6350 w 49225"/>
              <a:gd name="connsiteY1" fmla="*/ 112979 h 119329"/>
              <a:gd name="connsiteX2" fmla="*/ 42875 w 49225"/>
              <a:gd name="connsiteY2" fmla="*/ 112979 h 119329"/>
              <a:gd name="connsiteX3" fmla="*/ 24612 w 49225"/>
              <a:gd name="connsiteY3" fmla="*/ 6350 h 11932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49225" h="119329">
                <a:moveTo>
                  <a:pt x="24612" y="6350"/>
                </a:moveTo>
                <a:lnTo>
                  <a:pt x="6350" y="112979"/>
                </a:lnTo>
                <a:lnTo>
                  <a:pt x="42875" y="112979"/>
                </a:lnTo>
                <a:lnTo>
                  <a:pt x="24612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Freeform 3"/>
          <p:cNvSpPr/>
          <p:nvPr/>
        </p:nvSpPr>
        <p:spPr>
          <a:xfrm>
            <a:off x="3205772" y="1344714"/>
            <a:ext cx="70548" cy="87337"/>
          </a:xfrm>
          <a:custGeom>
            <a:avLst/>
            <a:gdLst>
              <a:gd name="connsiteX0" fmla="*/ 6350 w 70548"/>
              <a:gd name="connsiteY0" fmla="*/ 6350 h 87337"/>
              <a:gd name="connsiteX1" fmla="*/ 6350 w 70548"/>
              <a:gd name="connsiteY1" fmla="*/ 80987 h 87337"/>
              <a:gd name="connsiteX2" fmla="*/ 35280 w 70548"/>
              <a:gd name="connsiteY2" fmla="*/ 80987 h 87337"/>
              <a:gd name="connsiteX3" fmla="*/ 59638 w 70548"/>
              <a:gd name="connsiteY3" fmla="*/ 77939 h 87337"/>
              <a:gd name="connsiteX4" fmla="*/ 64198 w 70548"/>
              <a:gd name="connsiteY4" fmla="*/ 64223 h 87337"/>
              <a:gd name="connsiteX5" fmla="*/ 64198 w 70548"/>
              <a:gd name="connsiteY5" fmla="*/ 23101 h 87337"/>
              <a:gd name="connsiteX6" fmla="*/ 59638 w 70548"/>
              <a:gd name="connsiteY6" fmla="*/ 9397 h 87337"/>
              <a:gd name="connsiteX7" fmla="*/ 32232 w 70548"/>
              <a:gd name="connsiteY7" fmla="*/ 6350 h 87337"/>
              <a:gd name="connsiteX8" fmla="*/ 6350 w 70548"/>
              <a:gd name="connsiteY8" fmla="*/ 6350 h 8733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</a:cxnLst>
            <a:rect l="l" t="t" r="r" b="b"/>
            <a:pathLst>
              <a:path w="70548" h="87337">
                <a:moveTo>
                  <a:pt x="6350" y="6350"/>
                </a:moveTo>
                <a:lnTo>
                  <a:pt x="6350" y="80987"/>
                </a:lnTo>
                <a:lnTo>
                  <a:pt x="35280" y="80987"/>
                </a:lnTo>
                <a:cubicBezTo>
                  <a:pt x="47459" y="80987"/>
                  <a:pt x="55067" y="79463"/>
                  <a:pt x="59638" y="77939"/>
                </a:cubicBezTo>
                <a:cubicBezTo>
                  <a:pt x="62674" y="76415"/>
                  <a:pt x="64198" y="71843"/>
                  <a:pt x="64198" y="64223"/>
                </a:cubicBezTo>
                <a:lnTo>
                  <a:pt x="64198" y="23101"/>
                </a:lnTo>
                <a:cubicBezTo>
                  <a:pt x="64198" y="15481"/>
                  <a:pt x="62674" y="10921"/>
                  <a:pt x="59638" y="9397"/>
                </a:cubicBezTo>
                <a:cubicBezTo>
                  <a:pt x="55067" y="7873"/>
                  <a:pt x="47459" y="6350"/>
                  <a:pt x="32232" y="6350"/>
                </a:cubicBezTo>
                <a:lnTo>
                  <a:pt x="6350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Freeform 3"/>
          <p:cNvSpPr/>
          <p:nvPr/>
        </p:nvSpPr>
        <p:spPr>
          <a:xfrm>
            <a:off x="2749080" y="1344714"/>
            <a:ext cx="70548" cy="87337"/>
          </a:xfrm>
          <a:custGeom>
            <a:avLst/>
            <a:gdLst>
              <a:gd name="connsiteX0" fmla="*/ 6350 w 70548"/>
              <a:gd name="connsiteY0" fmla="*/ 6350 h 87337"/>
              <a:gd name="connsiteX1" fmla="*/ 6350 w 70548"/>
              <a:gd name="connsiteY1" fmla="*/ 80987 h 87337"/>
              <a:gd name="connsiteX2" fmla="*/ 35268 w 70548"/>
              <a:gd name="connsiteY2" fmla="*/ 80987 h 87337"/>
              <a:gd name="connsiteX3" fmla="*/ 59626 w 70548"/>
              <a:gd name="connsiteY3" fmla="*/ 77939 h 87337"/>
              <a:gd name="connsiteX4" fmla="*/ 64198 w 70548"/>
              <a:gd name="connsiteY4" fmla="*/ 64223 h 87337"/>
              <a:gd name="connsiteX5" fmla="*/ 64198 w 70548"/>
              <a:gd name="connsiteY5" fmla="*/ 23101 h 87337"/>
              <a:gd name="connsiteX6" fmla="*/ 59626 w 70548"/>
              <a:gd name="connsiteY6" fmla="*/ 9397 h 87337"/>
              <a:gd name="connsiteX7" fmla="*/ 32219 w 70548"/>
              <a:gd name="connsiteY7" fmla="*/ 6350 h 87337"/>
              <a:gd name="connsiteX8" fmla="*/ 6350 w 70548"/>
              <a:gd name="connsiteY8" fmla="*/ 6350 h 8733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</a:cxnLst>
            <a:rect l="l" t="t" r="r" b="b"/>
            <a:pathLst>
              <a:path w="70548" h="87337">
                <a:moveTo>
                  <a:pt x="6350" y="6350"/>
                </a:moveTo>
                <a:lnTo>
                  <a:pt x="6350" y="80987"/>
                </a:lnTo>
                <a:lnTo>
                  <a:pt x="35268" y="80987"/>
                </a:lnTo>
                <a:cubicBezTo>
                  <a:pt x="47447" y="80987"/>
                  <a:pt x="55054" y="79463"/>
                  <a:pt x="59626" y="77939"/>
                </a:cubicBezTo>
                <a:cubicBezTo>
                  <a:pt x="62674" y="76415"/>
                  <a:pt x="64198" y="71843"/>
                  <a:pt x="64198" y="64223"/>
                </a:cubicBezTo>
                <a:lnTo>
                  <a:pt x="64198" y="23101"/>
                </a:lnTo>
                <a:cubicBezTo>
                  <a:pt x="64198" y="15481"/>
                  <a:pt x="62674" y="10921"/>
                  <a:pt x="59626" y="9397"/>
                </a:cubicBezTo>
                <a:cubicBezTo>
                  <a:pt x="55054" y="7873"/>
                  <a:pt x="47447" y="6350"/>
                  <a:pt x="32219" y="6350"/>
                </a:cubicBezTo>
                <a:lnTo>
                  <a:pt x="6350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Freeform 3"/>
          <p:cNvSpPr/>
          <p:nvPr/>
        </p:nvSpPr>
        <p:spPr>
          <a:xfrm>
            <a:off x="4036974" y="1305102"/>
            <a:ext cx="172542" cy="283832"/>
          </a:xfrm>
          <a:custGeom>
            <a:avLst/>
            <a:gdLst>
              <a:gd name="connsiteX0" fmla="*/ 6350 w 172542"/>
              <a:gd name="connsiteY0" fmla="*/ 6350 h 283832"/>
              <a:gd name="connsiteX1" fmla="*/ 68757 w 172542"/>
              <a:gd name="connsiteY1" fmla="*/ 6350 h 283832"/>
              <a:gd name="connsiteX2" fmla="*/ 117475 w 172542"/>
              <a:gd name="connsiteY2" fmla="*/ 190665 h 283832"/>
              <a:gd name="connsiteX3" fmla="*/ 117475 w 172542"/>
              <a:gd name="connsiteY3" fmla="*/ 6350 h 283832"/>
              <a:gd name="connsiteX4" fmla="*/ 166192 w 172542"/>
              <a:gd name="connsiteY4" fmla="*/ 6350 h 283832"/>
              <a:gd name="connsiteX5" fmla="*/ 166192 w 172542"/>
              <a:gd name="connsiteY5" fmla="*/ 277482 h 283832"/>
              <a:gd name="connsiteX6" fmla="*/ 100736 w 172542"/>
              <a:gd name="connsiteY6" fmla="*/ 277482 h 283832"/>
              <a:gd name="connsiteX7" fmla="*/ 56578 w 172542"/>
              <a:gd name="connsiteY7" fmla="*/ 94703 h 283832"/>
              <a:gd name="connsiteX8" fmla="*/ 56578 w 172542"/>
              <a:gd name="connsiteY8" fmla="*/ 277482 h 283832"/>
              <a:gd name="connsiteX9" fmla="*/ 6350 w 172542"/>
              <a:gd name="connsiteY9" fmla="*/ 277482 h 283832"/>
              <a:gd name="connsiteX10" fmla="*/ 6350 w 172542"/>
              <a:gd name="connsiteY10" fmla="*/ 6350 h 28383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</a:cxnLst>
            <a:rect l="l" t="t" r="r" b="b"/>
            <a:pathLst>
              <a:path w="172542" h="283832">
                <a:moveTo>
                  <a:pt x="6350" y="6350"/>
                </a:moveTo>
                <a:lnTo>
                  <a:pt x="68757" y="6350"/>
                </a:lnTo>
                <a:lnTo>
                  <a:pt x="117475" y="190665"/>
                </a:lnTo>
                <a:lnTo>
                  <a:pt x="117475" y="6350"/>
                </a:lnTo>
                <a:lnTo>
                  <a:pt x="166192" y="6350"/>
                </a:lnTo>
                <a:lnTo>
                  <a:pt x="166192" y="277482"/>
                </a:lnTo>
                <a:lnTo>
                  <a:pt x="100736" y="277482"/>
                </a:lnTo>
                <a:lnTo>
                  <a:pt x="56578" y="94703"/>
                </a:lnTo>
                <a:cubicBezTo>
                  <a:pt x="56578" y="215036"/>
                  <a:pt x="56578" y="275958"/>
                  <a:pt x="56578" y="277482"/>
                </a:cubicBezTo>
                <a:lnTo>
                  <a:pt x="6350" y="277482"/>
                </a:lnTo>
                <a:lnTo>
                  <a:pt x="6350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Freeform 3"/>
          <p:cNvSpPr/>
          <p:nvPr/>
        </p:nvSpPr>
        <p:spPr>
          <a:xfrm>
            <a:off x="3950195" y="1305102"/>
            <a:ext cx="62941" cy="283832"/>
          </a:xfrm>
          <a:custGeom>
            <a:avLst/>
            <a:gdLst>
              <a:gd name="connsiteX0" fmla="*/ 6350 w 62941"/>
              <a:gd name="connsiteY0" fmla="*/ 6350 h 283832"/>
              <a:gd name="connsiteX1" fmla="*/ 56591 w 62941"/>
              <a:gd name="connsiteY1" fmla="*/ 6350 h 283832"/>
              <a:gd name="connsiteX2" fmla="*/ 56591 w 62941"/>
              <a:gd name="connsiteY2" fmla="*/ 277482 h 283832"/>
              <a:gd name="connsiteX3" fmla="*/ 6350 w 62941"/>
              <a:gd name="connsiteY3" fmla="*/ 277482 h 283832"/>
              <a:gd name="connsiteX4" fmla="*/ 6350 w 62941"/>
              <a:gd name="connsiteY4" fmla="*/ 6350 h 28383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62941" h="283832">
                <a:moveTo>
                  <a:pt x="6350" y="6350"/>
                </a:moveTo>
                <a:lnTo>
                  <a:pt x="56591" y="6350"/>
                </a:lnTo>
                <a:lnTo>
                  <a:pt x="56591" y="277482"/>
                </a:lnTo>
                <a:lnTo>
                  <a:pt x="6350" y="277482"/>
                </a:lnTo>
                <a:lnTo>
                  <a:pt x="6350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Freeform 3"/>
          <p:cNvSpPr/>
          <p:nvPr/>
        </p:nvSpPr>
        <p:spPr>
          <a:xfrm>
            <a:off x="3689883" y="1305102"/>
            <a:ext cx="145135" cy="283832"/>
          </a:xfrm>
          <a:custGeom>
            <a:avLst/>
            <a:gdLst>
              <a:gd name="connsiteX0" fmla="*/ 6350 w 145135"/>
              <a:gd name="connsiteY0" fmla="*/ 6350 h 283832"/>
              <a:gd name="connsiteX1" fmla="*/ 135737 w 145135"/>
              <a:gd name="connsiteY1" fmla="*/ 6350 h 283832"/>
              <a:gd name="connsiteX2" fmla="*/ 135737 w 145135"/>
              <a:gd name="connsiteY2" fmla="*/ 47485 h 283832"/>
              <a:gd name="connsiteX3" fmla="*/ 56578 w 145135"/>
              <a:gd name="connsiteY3" fmla="*/ 47485 h 283832"/>
              <a:gd name="connsiteX4" fmla="*/ 56578 w 145135"/>
              <a:gd name="connsiteY4" fmla="*/ 117551 h 283832"/>
              <a:gd name="connsiteX5" fmla="*/ 131178 w 145135"/>
              <a:gd name="connsiteY5" fmla="*/ 117551 h 283832"/>
              <a:gd name="connsiteX6" fmla="*/ 131178 w 145135"/>
              <a:gd name="connsiteY6" fmla="*/ 157149 h 283832"/>
              <a:gd name="connsiteX7" fmla="*/ 56578 w 145135"/>
              <a:gd name="connsiteY7" fmla="*/ 157149 h 283832"/>
              <a:gd name="connsiteX8" fmla="*/ 56578 w 145135"/>
              <a:gd name="connsiteY8" fmla="*/ 234835 h 283832"/>
              <a:gd name="connsiteX9" fmla="*/ 138785 w 145135"/>
              <a:gd name="connsiteY9" fmla="*/ 234835 h 283832"/>
              <a:gd name="connsiteX10" fmla="*/ 138785 w 145135"/>
              <a:gd name="connsiteY10" fmla="*/ 277482 h 283832"/>
              <a:gd name="connsiteX11" fmla="*/ 6350 w 145135"/>
              <a:gd name="connsiteY11" fmla="*/ 277482 h 283832"/>
              <a:gd name="connsiteX12" fmla="*/ 6350 w 145135"/>
              <a:gd name="connsiteY12" fmla="*/ 6350 h 28383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</a:cxnLst>
            <a:rect l="l" t="t" r="r" b="b"/>
            <a:pathLst>
              <a:path w="145135" h="283832">
                <a:moveTo>
                  <a:pt x="6350" y="6350"/>
                </a:moveTo>
                <a:lnTo>
                  <a:pt x="135737" y="6350"/>
                </a:lnTo>
                <a:lnTo>
                  <a:pt x="135737" y="47485"/>
                </a:lnTo>
                <a:lnTo>
                  <a:pt x="56578" y="47485"/>
                </a:lnTo>
                <a:lnTo>
                  <a:pt x="56578" y="117551"/>
                </a:lnTo>
                <a:lnTo>
                  <a:pt x="131178" y="117551"/>
                </a:lnTo>
                <a:lnTo>
                  <a:pt x="131178" y="157149"/>
                </a:lnTo>
                <a:lnTo>
                  <a:pt x="56578" y="157149"/>
                </a:lnTo>
                <a:lnTo>
                  <a:pt x="56578" y="234835"/>
                </a:lnTo>
                <a:lnTo>
                  <a:pt x="138785" y="234835"/>
                </a:lnTo>
                <a:lnTo>
                  <a:pt x="138785" y="277482"/>
                </a:lnTo>
                <a:lnTo>
                  <a:pt x="6350" y="277482"/>
                </a:lnTo>
                <a:lnTo>
                  <a:pt x="6350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Freeform 3"/>
          <p:cNvSpPr/>
          <p:nvPr/>
        </p:nvSpPr>
        <p:spPr>
          <a:xfrm>
            <a:off x="3510241" y="1305102"/>
            <a:ext cx="175590" cy="283832"/>
          </a:xfrm>
          <a:custGeom>
            <a:avLst/>
            <a:gdLst>
              <a:gd name="connsiteX0" fmla="*/ 6350 w 175590"/>
              <a:gd name="connsiteY0" fmla="*/ 6350 h 283832"/>
              <a:gd name="connsiteX1" fmla="*/ 169240 w 175590"/>
              <a:gd name="connsiteY1" fmla="*/ 6350 h 283832"/>
              <a:gd name="connsiteX2" fmla="*/ 169240 w 175590"/>
              <a:gd name="connsiteY2" fmla="*/ 47485 h 283832"/>
              <a:gd name="connsiteX3" fmla="*/ 108343 w 175590"/>
              <a:gd name="connsiteY3" fmla="*/ 47485 h 283832"/>
              <a:gd name="connsiteX4" fmla="*/ 108343 w 175590"/>
              <a:gd name="connsiteY4" fmla="*/ 277482 h 283832"/>
              <a:gd name="connsiteX5" fmla="*/ 58115 w 175590"/>
              <a:gd name="connsiteY5" fmla="*/ 277482 h 283832"/>
              <a:gd name="connsiteX6" fmla="*/ 58115 w 175590"/>
              <a:gd name="connsiteY6" fmla="*/ 47485 h 283832"/>
              <a:gd name="connsiteX7" fmla="*/ 6350 w 175590"/>
              <a:gd name="connsiteY7" fmla="*/ 47485 h 283832"/>
              <a:gd name="connsiteX8" fmla="*/ 6350 w 175590"/>
              <a:gd name="connsiteY8" fmla="*/ 6350 h 28383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</a:cxnLst>
            <a:rect l="l" t="t" r="r" b="b"/>
            <a:pathLst>
              <a:path w="175590" h="283832">
                <a:moveTo>
                  <a:pt x="6350" y="6350"/>
                </a:moveTo>
                <a:lnTo>
                  <a:pt x="169240" y="6350"/>
                </a:lnTo>
                <a:lnTo>
                  <a:pt x="169240" y="47485"/>
                </a:lnTo>
                <a:lnTo>
                  <a:pt x="108343" y="47485"/>
                </a:lnTo>
                <a:lnTo>
                  <a:pt x="108343" y="277482"/>
                </a:lnTo>
                <a:lnTo>
                  <a:pt x="58115" y="277482"/>
                </a:lnTo>
                <a:lnTo>
                  <a:pt x="58115" y="47485"/>
                </a:lnTo>
                <a:lnTo>
                  <a:pt x="6350" y="47485"/>
                </a:lnTo>
                <a:lnTo>
                  <a:pt x="6350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Freeform 3"/>
          <p:cNvSpPr/>
          <p:nvPr/>
        </p:nvSpPr>
        <p:spPr>
          <a:xfrm>
            <a:off x="3330612" y="1305102"/>
            <a:ext cx="189281" cy="283832"/>
          </a:xfrm>
          <a:custGeom>
            <a:avLst/>
            <a:gdLst>
              <a:gd name="connsiteX0" fmla="*/ 61150 w 189281"/>
              <a:gd name="connsiteY0" fmla="*/ 6350 h 283832"/>
              <a:gd name="connsiteX1" fmla="*/ 129654 w 189281"/>
              <a:gd name="connsiteY1" fmla="*/ 6350 h 283832"/>
              <a:gd name="connsiteX2" fmla="*/ 182931 w 189281"/>
              <a:gd name="connsiteY2" fmla="*/ 277482 h 283832"/>
              <a:gd name="connsiteX3" fmla="*/ 135737 w 189281"/>
              <a:gd name="connsiteY3" fmla="*/ 277482 h 283832"/>
              <a:gd name="connsiteX4" fmla="*/ 120523 w 189281"/>
              <a:gd name="connsiteY4" fmla="*/ 208940 h 283832"/>
              <a:gd name="connsiteX5" fmla="*/ 68757 w 189281"/>
              <a:gd name="connsiteY5" fmla="*/ 208940 h 283832"/>
              <a:gd name="connsiteX6" fmla="*/ 55054 w 189281"/>
              <a:gd name="connsiteY6" fmla="*/ 277482 h 283832"/>
              <a:gd name="connsiteX7" fmla="*/ 6350 w 189281"/>
              <a:gd name="connsiteY7" fmla="*/ 277482 h 283832"/>
              <a:gd name="connsiteX8" fmla="*/ 61150 w 189281"/>
              <a:gd name="connsiteY8" fmla="*/ 6350 h 28383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</a:cxnLst>
            <a:rect l="l" t="t" r="r" b="b"/>
            <a:pathLst>
              <a:path w="189281" h="283832">
                <a:moveTo>
                  <a:pt x="61150" y="6350"/>
                </a:moveTo>
                <a:lnTo>
                  <a:pt x="129654" y="6350"/>
                </a:lnTo>
                <a:lnTo>
                  <a:pt x="182931" y="277482"/>
                </a:lnTo>
                <a:lnTo>
                  <a:pt x="135737" y="277482"/>
                </a:lnTo>
                <a:lnTo>
                  <a:pt x="120523" y="208940"/>
                </a:lnTo>
                <a:lnTo>
                  <a:pt x="68757" y="208940"/>
                </a:lnTo>
                <a:lnTo>
                  <a:pt x="55054" y="277482"/>
                </a:lnTo>
                <a:lnTo>
                  <a:pt x="6350" y="277482"/>
                </a:lnTo>
                <a:lnTo>
                  <a:pt x="61150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Freeform 3"/>
          <p:cNvSpPr/>
          <p:nvPr/>
        </p:nvSpPr>
        <p:spPr>
          <a:xfrm>
            <a:off x="3155543" y="1305102"/>
            <a:ext cx="171018" cy="283832"/>
          </a:xfrm>
          <a:custGeom>
            <a:avLst/>
            <a:gdLst>
              <a:gd name="connsiteX0" fmla="*/ 6350 w 171018"/>
              <a:gd name="connsiteY0" fmla="*/ 6350 h 283832"/>
              <a:gd name="connsiteX1" fmla="*/ 74853 w 171018"/>
              <a:gd name="connsiteY1" fmla="*/ 6350 h 283832"/>
              <a:gd name="connsiteX2" fmla="*/ 141833 w 171018"/>
              <a:gd name="connsiteY2" fmla="*/ 17017 h 283832"/>
              <a:gd name="connsiteX3" fmla="*/ 164668 w 171018"/>
              <a:gd name="connsiteY3" fmla="*/ 52057 h 283832"/>
              <a:gd name="connsiteX4" fmla="*/ 164668 w 171018"/>
              <a:gd name="connsiteY4" fmla="*/ 93179 h 283832"/>
              <a:gd name="connsiteX5" fmla="*/ 155536 w 171018"/>
              <a:gd name="connsiteY5" fmla="*/ 129730 h 283832"/>
              <a:gd name="connsiteX6" fmla="*/ 126606 w 171018"/>
              <a:gd name="connsiteY6" fmla="*/ 143446 h 283832"/>
              <a:gd name="connsiteX7" fmla="*/ 155536 w 171018"/>
              <a:gd name="connsiteY7" fmla="*/ 158673 h 283832"/>
              <a:gd name="connsiteX8" fmla="*/ 164668 w 171018"/>
              <a:gd name="connsiteY8" fmla="*/ 190665 h 283832"/>
              <a:gd name="connsiteX9" fmla="*/ 164668 w 171018"/>
              <a:gd name="connsiteY9" fmla="*/ 277482 h 283832"/>
              <a:gd name="connsiteX10" fmla="*/ 114426 w 171018"/>
              <a:gd name="connsiteY10" fmla="*/ 277482 h 283832"/>
              <a:gd name="connsiteX11" fmla="*/ 114426 w 171018"/>
              <a:gd name="connsiteY11" fmla="*/ 187617 h 283832"/>
              <a:gd name="connsiteX12" fmla="*/ 112902 w 171018"/>
              <a:gd name="connsiteY12" fmla="*/ 169341 h 283832"/>
              <a:gd name="connsiteX13" fmla="*/ 105295 w 171018"/>
              <a:gd name="connsiteY13" fmla="*/ 163245 h 283832"/>
              <a:gd name="connsiteX14" fmla="*/ 56578 w 171018"/>
              <a:gd name="connsiteY14" fmla="*/ 158673 h 283832"/>
              <a:gd name="connsiteX15" fmla="*/ 56578 w 171018"/>
              <a:gd name="connsiteY15" fmla="*/ 277482 h 283832"/>
              <a:gd name="connsiteX16" fmla="*/ 6350 w 171018"/>
              <a:gd name="connsiteY16" fmla="*/ 277482 h 283832"/>
              <a:gd name="connsiteX17" fmla="*/ 6350 w 171018"/>
              <a:gd name="connsiteY17" fmla="*/ 6350 h 28383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</a:cxnLst>
            <a:rect l="l" t="t" r="r" b="b"/>
            <a:pathLst>
              <a:path w="171018" h="283832">
                <a:moveTo>
                  <a:pt x="6350" y="6350"/>
                </a:moveTo>
                <a:lnTo>
                  <a:pt x="74853" y="6350"/>
                </a:lnTo>
                <a:cubicBezTo>
                  <a:pt x="105295" y="6350"/>
                  <a:pt x="126606" y="9397"/>
                  <a:pt x="141833" y="17017"/>
                </a:cubicBezTo>
                <a:cubicBezTo>
                  <a:pt x="157060" y="23113"/>
                  <a:pt x="164668" y="35293"/>
                  <a:pt x="164668" y="52057"/>
                </a:cubicBezTo>
                <a:lnTo>
                  <a:pt x="164668" y="93179"/>
                </a:lnTo>
                <a:cubicBezTo>
                  <a:pt x="164668" y="111455"/>
                  <a:pt x="161620" y="123647"/>
                  <a:pt x="155536" y="129730"/>
                </a:cubicBezTo>
                <a:cubicBezTo>
                  <a:pt x="149440" y="137350"/>
                  <a:pt x="140309" y="140398"/>
                  <a:pt x="126606" y="143446"/>
                </a:cubicBezTo>
                <a:cubicBezTo>
                  <a:pt x="138785" y="144970"/>
                  <a:pt x="149440" y="151053"/>
                  <a:pt x="155536" y="158673"/>
                </a:cubicBezTo>
                <a:cubicBezTo>
                  <a:pt x="161620" y="167817"/>
                  <a:pt x="164668" y="178473"/>
                  <a:pt x="164668" y="190665"/>
                </a:cubicBezTo>
                <a:lnTo>
                  <a:pt x="164668" y="277482"/>
                </a:lnTo>
                <a:lnTo>
                  <a:pt x="114426" y="277482"/>
                </a:lnTo>
                <a:lnTo>
                  <a:pt x="114426" y="187617"/>
                </a:lnTo>
                <a:cubicBezTo>
                  <a:pt x="114426" y="178473"/>
                  <a:pt x="114426" y="172377"/>
                  <a:pt x="112902" y="169341"/>
                </a:cubicBezTo>
                <a:cubicBezTo>
                  <a:pt x="111391" y="166293"/>
                  <a:pt x="108343" y="164769"/>
                  <a:pt x="105295" y="163245"/>
                </a:cubicBezTo>
                <a:cubicBezTo>
                  <a:pt x="96164" y="160197"/>
                  <a:pt x="79412" y="158673"/>
                  <a:pt x="56578" y="158673"/>
                </a:cubicBezTo>
                <a:lnTo>
                  <a:pt x="56578" y="277482"/>
                </a:lnTo>
                <a:lnTo>
                  <a:pt x="6350" y="277482"/>
                </a:lnTo>
                <a:lnTo>
                  <a:pt x="6350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Freeform 3"/>
          <p:cNvSpPr/>
          <p:nvPr/>
        </p:nvSpPr>
        <p:spPr>
          <a:xfrm>
            <a:off x="2872384" y="1305102"/>
            <a:ext cx="180162" cy="283832"/>
          </a:xfrm>
          <a:custGeom>
            <a:avLst/>
            <a:gdLst>
              <a:gd name="connsiteX0" fmla="*/ 6350 w 180162"/>
              <a:gd name="connsiteY0" fmla="*/ 6350 h 283832"/>
              <a:gd name="connsiteX1" fmla="*/ 55067 w 180162"/>
              <a:gd name="connsiteY1" fmla="*/ 6350 h 283832"/>
              <a:gd name="connsiteX2" fmla="*/ 76377 w 180162"/>
              <a:gd name="connsiteY2" fmla="*/ 80987 h 283832"/>
              <a:gd name="connsiteX3" fmla="*/ 88557 w 180162"/>
              <a:gd name="connsiteY3" fmla="*/ 132778 h 283832"/>
              <a:gd name="connsiteX4" fmla="*/ 123570 w 180162"/>
              <a:gd name="connsiteY4" fmla="*/ 6350 h 283832"/>
              <a:gd name="connsiteX5" fmla="*/ 173812 w 180162"/>
              <a:gd name="connsiteY5" fmla="*/ 6350 h 283832"/>
              <a:gd name="connsiteX6" fmla="*/ 112915 w 180162"/>
              <a:gd name="connsiteY6" fmla="*/ 179997 h 283832"/>
              <a:gd name="connsiteX7" fmla="*/ 112915 w 180162"/>
              <a:gd name="connsiteY7" fmla="*/ 277482 h 283832"/>
              <a:gd name="connsiteX8" fmla="*/ 64198 w 180162"/>
              <a:gd name="connsiteY8" fmla="*/ 277482 h 283832"/>
              <a:gd name="connsiteX9" fmla="*/ 64198 w 180162"/>
              <a:gd name="connsiteY9" fmla="*/ 179997 h 283832"/>
              <a:gd name="connsiteX10" fmla="*/ 6350 w 180162"/>
              <a:gd name="connsiteY10" fmla="*/ 6350 h 28383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</a:cxnLst>
            <a:rect l="l" t="t" r="r" b="b"/>
            <a:pathLst>
              <a:path w="180162" h="283832">
                <a:moveTo>
                  <a:pt x="6350" y="6350"/>
                </a:moveTo>
                <a:lnTo>
                  <a:pt x="55067" y="6350"/>
                </a:lnTo>
                <a:cubicBezTo>
                  <a:pt x="61150" y="26161"/>
                  <a:pt x="68770" y="50533"/>
                  <a:pt x="76377" y="80987"/>
                </a:cubicBezTo>
                <a:cubicBezTo>
                  <a:pt x="85509" y="112979"/>
                  <a:pt x="90081" y="129730"/>
                  <a:pt x="88557" y="132778"/>
                </a:cubicBezTo>
                <a:cubicBezTo>
                  <a:pt x="112915" y="49009"/>
                  <a:pt x="123570" y="6350"/>
                  <a:pt x="123570" y="6350"/>
                </a:cubicBezTo>
                <a:lnTo>
                  <a:pt x="173812" y="6350"/>
                </a:lnTo>
                <a:lnTo>
                  <a:pt x="112915" y="179997"/>
                </a:lnTo>
                <a:lnTo>
                  <a:pt x="112915" y="277482"/>
                </a:lnTo>
                <a:lnTo>
                  <a:pt x="64198" y="277482"/>
                </a:lnTo>
                <a:lnTo>
                  <a:pt x="64198" y="179997"/>
                </a:lnTo>
                <a:lnTo>
                  <a:pt x="6350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Freeform 3"/>
          <p:cNvSpPr/>
          <p:nvPr/>
        </p:nvSpPr>
        <p:spPr>
          <a:xfrm>
            <a:off x="2698838" y="1305102"/>
            <a:ext cx="171018" cy="283832"/>
          </a:xfrm>
          <a:custGeom>
            <a:avLst/>
            <a:gdLst>
              <a:gd name="connsiteX0" fmla="*/ 6350 w 171018"/>
              <a:gd name="connsiteY0" fmla="*/ 6350 h 283832"/>
              <a:gd name="connsiteX1" fmla="*/ 74853 w 171018"/>
              <a:gd name="connsiteY1" fmla="*/ 6350 h 283832"/>
              <a:gd name="connsiteX2" fmla="*/ 141833 w 171018"/>
              <a:gd name="connsiteY2" fmla="*/ 17017 h 283832"/>
              <a:gd name="connsiteX3" fmla="*/ 164668 w 171018"/>
              <a:gd name="connsiteY3" fmla="*/ 52057 h 283832"/>
              <a:gd name="connsiteX4" fmla="*/ 164668 w 171018"/>
              <a:gd name="connsiteY4" fmla="*/ 93179 h 283832"/>
              <a:gd name="connsiteX5" fmla="*/ 155536 w 171018"/>
              <a:gd name="connsiteY5" fmla="*/ 129730 h 283832"/>
              <a:gd name="connsiteX6" fmla="*/ 126619 w 171018"/>
              <a:gd name="connsiteY6" fmla="*/ 143446 h 283832"/>
              <a:gd name="connsiteX7" fmla="*/ 155536 w 171018"/>
              <a:gd name="connsiteY7" fmla="*/ 158673 h 283832"/>
              <a:gd name="connsiteX8" fmla="*/ 164668 w 171018"/>
              <a:gd name="connsiteY8" fmla="*/ 190665 h 283832"/>
              <a:gd name="connsiteX9" fmla="*/ 164668 w 171018"/>
              <a:gd name="connsiteY9" fmla="*/ 277482 h 283832"/>
              <a:gd name="connsiteX10" fmla="*/ 114439 w 171018"/>
              <a:gd name="connsiteY10" fmla="*/ 277482 h 283832"/>
              <a:gd name="connsiteX11" fmla="*/ 114439 w 171018"/>
              <a:gd name="connsiteY11" fmla="*/ 187617 h 283832"/>
              <a:gd name="connsiteX12" fmla="*/ 112915 w 171018"/>
              <a:gd name="connsiteY12" fmla="*/ 169341 h 283832"/>
              <a:gd name="connsiteX13" fmla="*/ 105295 w 171018"/>
              <a:gd name="connsiteY13" fmla="*/ 163245 h 283832"/>
              <a:gd name="connsiteX14" fmla="*/ 56591 w 171018"/>
              <a:gd name="connsiteY14" fmla="*/ 158673 h 283832"/>
              <a:gd name="connsiteX15" fmla="*/ 56591 w 171018"/>
              <a:gd name="connsiteY15" fmla="*/ 277482 h 283832"/>
              <a:gd name="connsiteX16" fmla="*/ 6350 w 171018"/>
              <a:gd name="connsiteY16" fmla="*/ 277482 h 283832"/>
              <a:gd name="connsiteX17" fmla="*/ 6350 w 171018"/>
              <a:gd name="connsiteY17" fmla="*/ 6350 h 28383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</a:cxnLst>
            <a:rect l="l" t="t" r="r" b="b"/>
            <a:pathLst>
              <a:path w="171018" h="283832">
                <a:moveTo>
                  <a:pt x="6350" y="6350"/>
                </a:moveTo>
                <a:lnTo>
                  <a:pt x="74853" y="6350"/>
                </a:lnTo>
                <a:cubicBezTo>
                  <a:pt x="105295" y="6350"/>
                  <a:pt x="126619" y="9397"/>
                  <a:pt x="141833" y="17017"/>
                </a:cubicBezTo>
                <a:cubicBezTo>
                  <a:pt x="157060" y="23113"/>
                  <a:pt x="164668" y="35293"/>
                  <a:pt x="164668" y="52057"/>
                </a:cubicBezTo>
                <a:lnTo>
                  <a:pt x="164668" y="93179"/>
                </a:lnTo>
                <a:cubicBezTo>
                  <a:pt x="164668" y="111455"/>
                  <a:pt x="161632" y="123647"/>
                  <a:pt x="155536" y="129730"/>
                </a:cubicBezTo>
                <a:cubicBezTo>
                  <a:pt x="149453" y="137350"/>
                  <a:pt x="140309" y="140398"/>
                  <a:pt x="126619" y="143446"/>
                </a:cubicBezTo>
                <a:cubicBezTo>
                  <a:pt x="138798" y="144970"/>
                  <a:pt x="149453" y="151053"/>
                  <a:pt x="155536" y="158673"/>
                </a:cubicBezTo>
                <a:cubicBezTo>
                  <a:pt x="161632" y="167817"/>
                  <a:pt x="164668" y="178473"/>
                  <a:pt x="164668" y="190665"/>
                </a:cubicBezTo>
                <a:lnTo>
                  <a:pt x="164668" y="277482"/>
                </a:lnTo>
                <a:lnTo>
                  <a:pt x="114439" y="277482"/>
                </a:lnTo>
                <a:lnTo>
                  <a:pt x="114439" y="187617"/>
                </a:lnTo>
                <a:cubicBezTo>
                  <a:pt x="114439" y="178473"/>
                  <a:pt x="114439" y="172377"/>
                  <a:pt x="112915" y="169341"/>
                </a:cubicBezTo>
                <a:cubicBezTo>
                  <a:pt x="111391" y="166293"/>
                  <a:pt x="108343" y="164769"/>
                  <a:pt x="105295" y="163245"/>
                </a:cubicBezTo>
                <a:cubicBezTo>
                  <a:pt x="96164" y="160197"/>
                  <a:pt x="79425" y="158673"/>
                  <a:pt x="56591" y="158673"/>
                </a:cubicBezTo>
                <a:lnTo>
                  <a:pt x="56591" y="277482"/>
                </a:lnTo>
                <a:lnTo>
                  <a:pt x="6350" y="277482"/>
                </a:lnTo>
                <a:lnTo>
                  <a:pt x="6350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Freeform 3"/>
          <p:cNvSpPr/>
          <p:nvPr/>
        </p:nvSpPr>
        <p:spPr>
          <a:xfrm>
            <a:off x="2331961" y="1305102"/>
            <a:ext cx="151231" cy="288404"/>
          </a:xfrm>
          <a:custGeom>
            <a:avLst/>
            <a:gdLst>
              <a:gd name="connsiteX0" fmla="*/ 94640 w 151231"/>
              <a:gd name="connsiteY0" fmla="*/ 6350 h 288404"/>
              <a:gd name="connsiteX1" fmla="*/ 144881 w 151231"/>
              <a:gd name="connsiteY1" fmla="*/ 6350 h 288404"/>
              <a:gd name="connsiteX2" fmla="*/ 144881 w 151231"/>
              <a:gd name="connsiteY2" fmla="*/ 215036 h 288404"/>
              <a:gd name="connsiteX3" fmla="*/ 91592 w 151231"/>
              <a:gd name="connsiteY3" fmla="*/ 282054 h 288404"/>
              <a:gd name="connsiteX4" fmla="*/ 61150 w 151231"/>
              <a:gd name="connsiteY4" fmla="*/ 282054 h 288404"/>
              <a:gd name="connsiteX5" fmla="*/ 6350 w 151231"/>
              <a:gd name="connsiteY5" fmla="*/ 219595 h 288404"/>
              <a:gd name="connsiteX6" fmla="*/ 6350 w 151231"/>
              <a:gd name="connsiteY6" fmla="*/ 192189 h 288404"/>
              <a:gd name="connsiteX7" fmla="*/ 55054 w 151231"/>
              <a:gd name="connsiteY7" fmla="*/ 192189 h 288404"/>
              <a:gd name="connsiteX8" fmla="*/ 55054 w 151231"/>
              <a:gd name="connsiteY8" fmla="*/ 218071 h 288404"/>
              <a:gd name="connsiteX9" fmla="*/ 74853 w 151231"/>
              <a:gd name="connsiteY9" fmla="*/ 240931 h 288404"/>
              <a:gd name="connsiteX10" fmla="*/ 94640 w 151231"/>
              <a:gd name="connsiteY10" fmla="*/ 216560 h 288404"/>
              <a:gd name="connsiteX11" fmla="*/ 94640 w 151231"/>
              <a:gd name="connsiteY11" fmla="*/ 6350 h 28840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</a:cxnLst>
            <a:rect l="l" t="t" r="r" b="b"/>
            <a:pathLst>
              <a:path w="151231" h="288404">
                <a:moveTo>
                  <a:pt x="94640" y="6350"/>
                </a:moveTo>
                <a:lnTo>
                  <a:pt x="144881" y="6350"/>
                </a:lnTo>
                <a:lnTo>
                  <a:pt x="144881" y="215036"/>
                </a:lnTo>
                <a:cubicBezTo>
                  <a:pt x="144881" y="259207"/>
                  <a:pt x="128130" y="282054"/>
                  <a:pt x="91592" y="282054"/>
                </a:cubicBezTo>
                <a:lnTo>
                  <a:pt x="61150" y="282054"/>
                </a:lnTo>
                <a:cubicBezTo>
                  <a:pt x="24612" y="282054"/>
                  <a:pt x="6350" y="262255"/>
                  <a:pt x="6350" y="219595"/>
                </a:cubicBezTo>
                <a:lnTo>
                  <a:pt x="6350" y="192189"/>
                </a:lnTo>
                <a:lnTo>
                  <a:pt x="55054" y="192189"/>
                </a:lnTo>
                <a:lnTo>
                  <a:pt x="55054" y="218071"/>
                </a:lnTo>
                <a:cubicBezTo>
                  <a:pt x="55054" y="233311"/>
                  <a:pt x="62674" y="240931"/>
                  <a:pt x="74853" y="240931"/>
                </a:cubicBezTo>
                <a:cubicBezTo>
                  <a:pt x="88544" y="240931"/>
                  <a:pt x="94640" y="233311"/>
                  <a:pt x="94640" y="216560"/>
                </a:cubicBezTo>
                <a:lnTo>
                  <a:pt x="94640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Freeform 3"/>
          <p:cNvSpPr/>
          <p:nvPr/>
        </p:nvSpPr>
        <p:spPr>
          <a:xfrm>
            <a:off x="2152319" y="1305102"/>
            <a:ext cx="172542" cy="283832"/>
          </a:xfrm>
          <a:custGeom>
            <a:avLst/>
            <a:gdLst>
              <a:gd name="connsiteX0" fmla="*/ 6350 w 172542"/>
              <a:gd name="connsiteY0" fmla="*/ 6350 h 283832"/>
              <a:gd name="connsiteX1" fmla="*/ 68770 w 172542"/>
              <a:gd name="connsiteY1" fmla="*/ 6350 h 283832"/>
              <a:gd name="connsiteX2" fmla="*/ 117475 w 172542"/>
              <a:gd name="connsiteY2" fmla="*/ 190665 h 283832"/>
              <a:gd name="connsiteX3" fmla="*/ 117475 w 172542"/>
              <a:gd name="connsiteY3" fmla="*/ 6350 h 283832"/>
              <a:gd name="connsiteX4" fmla="*/ 166192 w 172542"/>
              <a:gd name="connsiteY4" fmla="*/ 6350 h 283832"/>
              <a:gd name="connsiteX5" fmla="*/ 166192 w 172542"/>
              <a:gd name="connsiteY5" fmla="*/ 277482 h 283832"/>
              <a:gd name="connsiteX6" fmla="*/ 100736 w 172542"/>
              <a:gd name="connsiteY6" fmla="*/ 277482 h 283832"/>
              <a:gd name="connsiteX7" fmla="*/ 56591 w 172542"/>
              <a:gd name="connsiteY7" fmla="*/ 94703 h 283832"/>
              <a:gd name="connsiteX8" fmla="*/ 56591 w 172542"/>
              <a:gd name="connsiteY8" fmla="*/ 277482 h 283832"/>
              <a:gd name="connsiteX9" fmla="*/ 6350 w 172542"/>
              <a:gd name="connsiteY9" fmla="*/ 277482 h 283832"/>
              <a:gd name="connsiteX10" fmla="*/ 6350 w 172542"/>
              <a:gd name="connsiteY10" fmla="*/ 6350 h 28383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</a:cxnLst>
            <a:rect l="l" t="t" r="r" b="b"/>
            <a:pathLst>
              <a:path w="172542" h="283832">
                <a:moveTo>
                  <a:pt x="6350" y="6350"/>
                </a:moveTo>
                <a:lnTo>
                  <a:pt x="68770" y="6350"/>
                </a:lnTo>
                <a:lnTo>
                  <a:pt x="117475" y="190665"/>
                </a:lnTo>
                <a:lnTo>
                  <a:pt x="117475" y="6350"/>
                </a:lnTo>
                <a:lnTo>
                  <a:pt x="166192" y="6350"/>
                </a:lnTo>
                <a:lnTo>
                  <a:pt x="166192" y="277482"/>
                </a:lnTo>
                <a:lnTo>
                  <a:pt x="100736" y="277482"/>
                </a:lnTo>
                <a:lnTo>
                  <a:pt x="56591" y="94703"/>
                </a:lnTo>
                <a:cubicBezTo>
                  <a:pt x="56591" y="215036"/>
                  <a:pt x="56591" y="275958"/>
                  <a:pt x="56591" y="277482"/>
                </a:cubicBezTo>
                <a:lnTo>
                  <a:pt x="6350" y="277482"/>
                </a:lnTo>
                <a:lnTo>
                  <a:pt x="6350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Freeform 3"/>
          <p:cNvSpPr/>
          <p:nvPr/>
        </p:nvSpPr>
        <p:spPr>
          <a:xfrm>
            <a:off x="2065553" y="1305102"/>
            <a:ext cx="62928" cy="283832"/>
          </a:xfrm>
          <a:custGeom>
            <a:avLst/>
            <a:gdLst>
              <a:gd name="connsiteX0" fmla="*/ 6350 w 62928"/>
              <a:gd name="connsiteY0" fmla="*/ 6350 h 283832"/>
              <a:gd name="connsiteX1" fmla="*/ 56578 w 62928"/>
              <a:gd name="connsiteY1" fmla="*/ 6350 h 283832"/>
              <a:gd name="connsiteX2" fmla="*/ 56578 w 62928"/>
              <a:gd name="connsiteY2" fmla="*/ 277482 h 283832"/>
              <a:gd name="connsiteX3" fmla="*/ 6350 w 62928"/>
              <a:gd name="connsiteY3" fmla="*/ 277482 h 283832"/>
              <a:gd name="connsiteX4" fmla="*/ 6350 w 62928"/>
              <a:gd name="connsiteY4" fmla="*/ 6350 h 28383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62928" h="283832">
                <a:moveTo>
                  <a:pt x="6350" y="6350"/>
                </a:moveTo>
                <a:lnTo>
                  <a:pt x="56578" y="6350"/>
                </a:lnTo>
                <a:lnTo>
                  <a:pt x="56578" y="277482"/>
                </a:lnTo>
                <a:lnTo>
                  <a:pt x="6350" y="277482"/>
                </a:lnTo>
                <a:lnTo>
                  <a:pt x="6350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Freeform 3"/>
          <p:cNvSpPr/>
          <p:nvPr/>
        </p:nvSpPr>
        <p:spPr>
          <a:xfrm>
            <a:off x="2503982" y="1305102"/>
            <a:ext cx="177114" cy="288404"/>
          </a:xfrm>
          <a:custGeom>
            <a:avLst/>
            <a:gdLst>
              <a:gd name="connsiteX0" fmla="*/ 6350 w 177114"/>
              <a:gd name="connsiteY0" fmla="*/ 6350 h 288404"/>
              <a:gd name="connsiteX1" fmla="*/ 55067 w 177114"/>
              <a:gd name="connsiteY1" fmla="*/ 6350 h 288404"/>
              <a:gd name="connsiteX2" fmla="*/ 55067 w 177114"/>
              <a:gd name="connsiteY2" fmla="*/ 201320 h 288404"/>
              <a:gd name="connsiteX3" fmla="*/ 61150 w 177114"/>
              <a:gd name="connsiteY3" fmla="*/ 233311 h 288404"/>
              <a:gd name="connsiteX4" fmla="*/ 88556 w 177114"/>
              <a:gd name="connsiteY4" fmla="*/ 239407 h 288404"/>
              <a:gd name="connsiteX5" fmla="*/ 114426 w 177114"/>
              <a:gd name="connsiteY5" fmla="*/ 233311 h 288404"/>
              <a:gd name="connsiteX6" fmla="*/ 120523 w 177114"/>
              <a:gd name="connsiteY6" fmla="*/ 201320 h 288404"/>
              <a:gd name="connsiteX7" fmla="*/ 120523 w 177114"/>
              <a:gd name="connsiteY7" fmla="*/ 6350 h 288404"/>
              <a:gd name="connsiteX8" fmla="*/ 170764 w 177114"/>
              <a:gd name="connsiteY8" fmla="*/ 6350 h 288404"/>
              <a:gd name="connsiteX9" fmla="*/ 170764 w 177114"/>
              <a:gd name="connsiteY9" fmla="*/ 190665 h 288404"/>
              <a:gd name="connsiteX10" fmla="*/ 152488 w 177114"/>
              <a:gd name="connsiteY10" fmla="*/ 262255 h 288404"/>
              <a:gd name="connsiteX11" fmla="*/ 88556 w 177114"/>
              <a:gd name="connsiteY11" fmla="*/ 282054 h 288404"/>
              <a:gd name="connsiteX12" fmla="*/ 23088 w 177114"/>
              <a:gd name="connsiteY12" fmla="*/ 260730 h 288404"/>
              <a:gd name="connsiteX13" fmla="*/ 6350 w 177114"/>
              <a:gd name="connsiteY13" fmla="*/ 192189 h 288404"/>
              <a:gd name="connsiteX14" fmla="*/ 6350 w 177114"/>
              <a:gd name="connsiteY14" fmla="*/ 6350 h 28840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</a:cxnLst>
            <a:rect l="l" t="t" r="r" b="b"/>
            <a:pathLst>
              <a:path w="177114" h="288404">
                <a:moveTo>
                  <a:pt x="6350" y="6350"/>
                </a:moveTo>
                <a:lnTo>
                  <a:pt x="55067" y="6350"/>
                </a:lnTo>
                <a:lnTo>
                  <a:pt x="55067" y="201320"/>
                </a:lnTo>
                <a:cubicBezTo>
                  <a:pt x="55067" y="216560"/>
                  <a:pt x="58102" y="227215"/>
                  <a:pt x="61150" y="233311"/>
                </a:cubicBezTo>
                <a:cubicBezTo>
                  <a:pt x="65722" y="237883"/>
                  <a:pt x="74853" y="239407"/>
                  <a:pt x="88556" y="239407"/>
                </a:cubicBezTo>
                <a:cubicBezTo>
                  <a:pt x="102247" y="239407"/>
                  <a:pt x="111391" y="237883"/>
                  <a:pt x="114426" y="233311"/>
                </a:cubicBezTo>
                <a:cubicBezTo>
                  <a:pt x="118998" y="228739"/>
                  <a:pt x="120523" y="216560"/>
                  <a:pt x="120523" y="201320"/>
                </a:cubicBezTo>
                <a:lnTo>
                  <a:pt x="120523" y="6350"/>
                </a:lnTo>
                <a:lnTo>
                  <a:pt x="170764" y="6350"/>
                </a:lnTo>
                <a:lnTo>
                  <a:pt x="170764" y="190665"/>
                </a:lnTo>
                <a:cubicBezTo>
                  <a:pt x="170764" y="224167"/>
                  <a:pt x="164668" y="248538"/>
                  <a:pt x="152488" y="262255"/>
                </a:cubicBezTo>
                <a:cubicBezTo>
                  <a:pt x="141833" y="275958"/>
                  <a:pt x="120523" y="282054"/>
                  <a:pt x="88556" y="282054"/>
                </a:cubicBezTo>
                <a:cubicBezTo>
                  <a:pt x="56578" y="282054"/>
                  <a:pt x="35267" y="275958"/>
                  <a:pt x="23088" y="260730"/>
                </a:cubicBezTo>
                <a:cubicBezTo>
                  <a:pt x="12433" y="247014"/>
                  <a:pt x="6350" y="224167"/>
                  <a:pt x="6350" y="192189"/>
                </a:cubicBezTo>
                <a:lnTo>
                  <a:pt x="6350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Freeform 3"/>
          <p:cNvSpPr/>
          <p:nvPr/>
        </p:nvSpPr>
        <p:spPr>
          <a:xfrm>
            <a:off x="4531995" y="1311452"/>
            <a:ext cx="170497" cy="271132"/>
          </a:xfrm>
          <a:custGeom>
            <a:avLst/>
            <a:gdLst>
              <a:gd name="connsiteX0" fmla="*/ 0 w 170497"/>
              <a:gd name="connsiteY0" fmla="*/ 0 h 271132"/>
              <a:gd name="connsiteX1" fmla="*/ 48704 w 170497"/>
              <a:gd name="connsiteY1" fmla="*/ 0 h 271132"/>
              <a:gd name="connsiteX2" fmla="*/ 48704 w 170497"/>
              <a:gd name="connsiteY2" fmla="*/ 111201 h 271132"/>
              <a:gd name="connsiteX3" fmla="*/ 101993 w 170497"/>
              <a:gd name="connsiteY3" fmla="*/ 0 h 271132"/>
              <a:gd name="connsiteX4" fmla="*/ 159842 w 170497"/>
              <a:gd name="connsiteY4" fmla="*/ 0 h 271132"/>
              <a:gd name="connsiteX5" fmla="*/ 88290 w 170497"/>
              <a:gd name="connsiteY5" fmla="*/ 126428 h 271132"/>
              <a:gd name="connsiteX6" fmla="*/ 170497 w 170497"/>
              <a:gd name="connsiteY6" fmla="*/ 271132 h 271132"/>
              <a:gd name="connsiteX7" fmla="*/ 115696 w 170497"/>
              <a:gd name="connsiteY7" fmla="*/ 271132 h 271132"/>
              <a:gd name="connsiteX8" fmla="*/ 59372 w 170497"/>
              <a:gd name="connsiteY8" fmla="*/ 166027 h 271132"/>
              <a:gd name="connsiteX9" fmla="*/ 48704 w 170497"/>
              <a:gd name="connsiteY9" fmla="*/ 193446 h 271132"/>
              <a:gd name="connsiteX10" fmla="*/ 48704 w 170497"/>
              <a:gd name="connsiteY10" fmla="*/ 271132 h 271132"/>
              <a:gd name="connsiteX11" fmla="*/ 0 w 170497"/>
              <a:gd name="connsiteY11" fmla="*/ 271132 h 271132"/>
              <a:gd name="connsiteX12" fmla="*/ 0 w 170497"/>
              <a:gd name="connsiteY12" fmla="*/ 0 h 27113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</a:cxnLst>
            <a:rect l="l" t="t" r="r" b="b"/>
            <a:pathLst>
              <a:path w="170497" h="271132">
                <a:moveTo>
                  <a:pt x="0" y="0"/>
                </a:moveTo>
                <a:lnTo>
                  <a:pt x="48704" y="0"/>
                </a:lnTo>
                <a:lnTo>
                  <a:pt x="48704" y="111201"/>
                </a:lnTo>
                <a:lnTo>
                  <a:pt x="101993" y="0"/>
                </a:lnTo>
                <a:lnTo>
                  <a:pt x="159842" y="0"/>
                </a:lnTo>
                <a:lnTo>
                  <a:pt x="88290" y="126428"/>
                </a:lnTo>
                <a:lnTo>
                  <a:pt x="170497" y="271132"/>
                </a:lnTo>
                <a:lnTo>
                  <a:pt x="115696" y="271132"/>
                </a:lnTo>
                <a:lnTo>
                  <a:pt x="59372" y="166027"/>
                </a:lnTo>
                <a:lnTo>
                  <a:pt x="48704" y="193446"/>
                </a:lnTo>
                <a:lnTo>
                  <a:pt x="48704" y="271132"/>
                </a:lnTo>
                <a:lnTo>
                  <a:pt x="0" y="271132"/>
                </a:lnTo>
                <a:lnTo>
                  <a:pt x="0" y="0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Freeform 3"/>
          <p:cNvSpPr/>
          <p:nvPr/>
        </p:nvSpPr>
        <p:spPr>
          <a:xfrm>
            <a:off x="4337126" y="1311452"/>
            <a:ext cx="164413" cy="275704"/>
          </a:xfrm>
          <a:custGeom>
            <a:avLst/>
            <a:gdLst>
              <a:gd name="connsiteX0" fmla="*/ 0 w 164413"/>
              <a:gd name="connsiteY0" fmla="*/ 0 h 275704"/>
              <a:gd name="connsiteX1" fmla="*/ 48717 w 164413"/>
              <a:gd name="connsiteY1" fmla="*/ 0 h 275704"/>
              <a:gd name="connsiteX2" fmla="*/ 48717 w 164413"/>
              <a:gd name="connsiteY2" fmla="*/ 194970 h 275704"/>
              <a:gd name="connsiteX3" fmla="*/ 54812 w 164413"/>
              <a:gd name="connsiteY3" fmla="*/ 226961 h 275704"/>
              <a:gd name="connsiteX4" fmla="*/ 82206 w 164413"/>
              <a:gd name="connsiteY4" fmla="*/ 233057 h 275704"/>
              <a:gd name="connsiteX5" fmla="*/ 108089 w 164413"/>
              <a:gd name="connsiteY5" fmla="*/ 226961 h 275704"/>
              <a:gd name="connsiteX6" fmla="*/ 114185 w 164413"/>
              <a:gd name="connsiteY6" fmla="*/ 194970 h 275704"/>
              <a:gd name="connsiteX7" fmla="*/ 114185 w 164413"/>
              <a:gd name="connsiteY7" fmla="*/ 0 h 275704"/>
              <a:gd name="connsiteX8" fmla="*/ 164413 w 164413"/>
              <a:gd name="connsiteY8" fmla="*/ 0 h 275704"/>
              <a:gd name="connsiteX9" fmla="*/ 164413 w 164413"/>
              <a:gd name="connsiteY9" fmla="*/ 184315 h 275704"/>
              <a:gd name="connsiteX10" fmla="*/ 146151 w 164413"/>
              <a:gd name="connsiteY10" fmla="*/ 255905 h 275704"/>
              <a:gd name="connsiteX11" fmla="*/ 82206 w 164413"/>
              <a:gd name="connsiteY11" fmla="*/ 275704 h 275704"/>
              <a:gd name="connsiteX12" fmla="*/ 16751 w 164413"/>
              <a:gd name="connsiteY12" fmla="*/ 254380 h 275704"/>
              <a:gd name="connsiteX13" fmla="*/ 0 w 164413"/>
              <a:gd name="connsiteY13" fmla="*/ 185839 h 275704"/>
              <a:gd name="connsiteX14" fmla="*/ 0 w 164413"/>
              <a:gd name="connsiteY14" fmla="*/ 0 h 27570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</a:cxnLst>
            <a:rect l="l" t="t" r="r" b="b"/>
            <a:pathLst>
              <a:path w="164413" h="275704">
                <a:moveTo>
                  <a:pt x="0" y="0"/>
                </a:moveTo>
                <a:lnTo>
                  <a:pt x="48717" y="0"/>
                </a:lnTo>
                <a:lnTo>
                  <a:pt x="48717" y="194970"/>
                </a:lnTo>
                <a:cubicBezTo>
                  <a:pt x="48717" y="210210"/>
                  <a:pt x="51765" y="220865"/>
                  <a:pt x="54812" y="226961"/>
                </a:cubicBezTo>
                <a:cubicBezTo>
                  <a:pt x="59372" y="231533"/>
                  <a:pt x="68516" y="233057"/>
                  <a:pt x="82206" y="233057"/>
                </a:cubicBezTo>
                <a:cubicBezTo>
                  <a:pt x="95910" y="233057"/>
                  <a:pt x="105041" y="231533"/>
                  <a:pt x="108089" y="226961"/>
                </a:cubicBezTo>
                <a:cubicBezTo>
                  <a:pt x="112661" y="222389"/>
                  <a:pt x="114185" y="210210"/>
                  <a:pt x="114185" y="194970"/>
                </a:cubicBezTo>
                <a:lnTo>
                  <a:pt x="114185" y="0"/>
                </a:lnTo>
                <a:lnTo>
                  <a:pt x="164413" y="0"/>
                </a:lnTo>
                <a:lnTo>
                  <a:pt x="164413" y="184315"/>
                </a:lnTo>
                <a:cubicBezTo>
                  <a:pt x="164413" y="217817"/>
                  <a:pt x="158330" y="242188"/>
                  <a:pt x="146151" y="255905"/>
                </a:cubicBezTo>
                <a:cubicBezTo>
                  <a:pt x="135495" y="269608"/>
                  <a:pt x="114185" y="275704"/>
                  <a:pt x="82206" y="275704"/>
                </a:cubicBezTo>
                <a:cubicBezTo>
                  <a:pt x="50241" y="275704"/>
                  <a:pt x="28930" y="269608"/>
                  <a:pt x="16751" y="254380"/>
                </a:cubicBezTo>
                <a:cubicBezTo>
                  <a:pt x="6095" y="240664"/>
                  <a:pt x="0" y="217817"/>
                  <a:pt x="0" y="185839"/>
                </a:cubicBezTo>
                <a:lnTo>
                  <a:pt x="0" y="0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Freeform 3"/>
          <p:cNvSpPr/>
          <p:nvPr/>
        </p:nvSpPr>
        <p:spPr>
          <a:xfrm>
            <a:off x="4525645" y="1305102"/>
            <a:ext cx="183197" cy="283832"/>
          </a:xfrm>
          <a:custGeom>
            <a:avLst/>
            <a:gdLst>
              <a:gd name="connsiteX0" fmla="*/ 6350 w 183197"/>
              <a:gd name="connsiteY0" fmla="*/ 6350 h 283832"/>
              <a:gd name="connsiteX1" fmla="*/ 55054 w 183197"/>
              <a:gd name="connsiteY1" fmla="*/ 6350 h 283832"/>
              <a:gd name="connsiteX2" fmla="*/ 55054 w 183197"/>
              <a:gd name="connsiteY2" fmla="*/ 117551 h 283832"/>
              <a:gd name="connsiteX3" fmla="*/ 108343 w 183197"/>
              <a:gd name="connsiteY3" fmla="*/ 6350 h 283832"/>
              <a:gd name="connsiteX4" fmla="*/ 166192 w 183197"/>
              <a:gd name="connsiteY4" fmla="*/ 6350 h 283832"/>
              <a:gd name="connsiteX5" fmla="*/ 94640 w 183197"/>
              <a:gd name="connsiteY5" fmla="*/ 132778 h 283832"/>
              <a:gd name="connsiteX6" fmla="*/ 176847 w 183197"/>
              <a:gd name="connsiteY6" fmla="*/ 277482 h 283832"/>
              <a:gd name="connsiteX7" fmla="*/ 122046 w 183197"/>
              <a:gd name="connsiteY7" fmla="*/ 277482 h 283832"/>
              <a:gd name="connsiteX8" fmla="*/ 65722 w 183197"/>
              <a:gd name="connsiteY8" fmla="*/ 172377 h 283832"/>
              <a:gd name="connsiteX9" fmla="*/ 55054 w 183197"/>
              <a:gd name="connsiteY9" fmla="*/ 199796 h 283832"/>
              <a:gd name="connsiteX10" fmla="*/ 55054 w 183197"/>
              <a:gd name="connsiteY10" fmla="*/ 277482 h 283832"/>
              <a:gd name="connsiteX11" fmla="*/ 6350 w 183197"/>
              <a:gd name="connsiteY11" fmla="*/ 277482 h 283832"/>
              <a:gd name="connsiteX12" fmla="*/ 6350 w 183197"/>
              <a:gd name="connsiteY12" fmla="*/ 6350 h 28383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</a:cxnLst>
            <a:rect l="l" t="t" r="r" b="b"/>
            <a:pathLst>
              <a:path w="183197" h="283832">
                <a:moveTo>
                  <a:pt x="6350" y="6350"/>
                </a:moveTo>
                <a:lnTo>
                  <a:pt x="55054" y="6350"/>
                </a:lnTo>
                <a:lnTo>
                  <a:pt x="55054" y="117551"/>
                </a:lnTo>
                <a:lnTo>
                  <a:pt x="108343" y="6350"/>
                </a:lnTo>
                <a:lnTo>
                  <a:pt x="166192" y="6350"/>
                </a:lnTo>
                <a:lnTo>
                  <a:pt x="94640" y="132778"/>
                </a:lnTo>
                <a:lnTo>
                  <a:pt x="176847" y="277482"/>
                </a:lnTo>
                <a:lnTo>
                  <a:pt x="122046" y="277482"/>
                </a:lnTo>
                <a:lnTo>
                  <a:pt x="65722" y="172377"/>
                </a:lnTo>
                <a:lnTo>
                  <a:pt x="55054" y="199796"/>
                </a:lnTo>
                <a:lnTo>
                  <a:pt x="55054" y="277482"/>
                </a:lnTo>
                <a:lnTo>
                  <a:pt x="6350" y="277482"/>
                </a:lnTo>
                <a:lnTo>
                  <a:pt x="6350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Freeform 3"/>
          <p:cNvSpPr/>
          <p:nvPr/>
        </p:nvSpPr>
        <p:spPr>
          <a:xfrm>
            <a:off x="4330776" y="1305102"/>
            <a:ext cx="177113" cy="288404"/>
          </a:xfrm>
          <a:custGeom>
            <a:avLst/>
            <a:gdLst>
              <a:gd name="connsiteX0" fmla="*/ 6350 w 177113"/>
              <a:gd name="connsiteY0" fmla="*/ 6350 h 288404"/>
              <a:gd name="connsiteX1" fmla="*/ 55067 w 177113"/>
              <a:gd name="connsiteY1" fmla="*/ 6350 h 288404"/>
              <a:gd name="connsiteX2" fmla="*/ 55067 w 177113"/>
              <a:gd name="connsiteY2" fmla="*/ 201320 h 288404"/>
              <a:gd name="connsiteX3" fmla="*/ 61162 w 177113"/>
              <a:gd name="connsiteY3" fmla="*/ 233311 h 288404"/>
              <a:gd name="connsiteX4" fmla="*/ 88556 w 177113"/>
              <a:gd name="connsiteY4" fmla="*/ 239407 h 288404"/>
              <a:gd name="connsiteX5" fmla="*/ 114439 w 177113"/>
              <a:gd name="connsiteY5" fmla="*/ 233311 h 288404"/>
              <a:gd name="connsiteX6" fmla="*/ 120535 w 177113"/>
              <a:gd name="connsiteY6" fmla="*/ 201320 h 288404"/>
              <a:gd name="connsiteX7" fmla="*/ 120535 w 177113"/>
              <a:gd name="connsiteY7" fmla="*/ 6350 h 288404"/>
              <a:gd name="connsiteX8" fmla="*/ 170763 w 177113"/>
              <a:gd name="connsiteY8" fmla="*/ 6350 h 288404"/>
              <a:gd name="connsiteX9" fmla="*/ 170763 w 177113"/>
              <a:gd name="connsiteY9" fmla="*/ 190665 h 288404"/>
              <a:gd name="connsiteX10" fmla="*/ 152501 w 177113"/>
              <a:gd name="connsiteY10" fmla="*/ 262255 h 288404"/>
              <a:gd name="connsiteX11" fmla="*/ 88556 w 177113"/>
              <a:gd name="connsiteY11" fmla="*/ 282054 h 288404"/>
              <a:gd name="connsiteX12" fmla="*/ 23101 w 177113"/>
              <a:gd name="connsiteY12" fmla="*/ 260730 h 288404"/>
              <a:gd name="connsiteX13" fmla="*/ 6350 w 177113"/>
              <a:gd name="connsiteY13" fmla="*/ 192189 h 288404"/>
              <a:gd name="connsiteX14" fmla="*/ 6350 w 177113"/>
              <a:gd name="connsiteY14" fmla="*/ 6350 h 28840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</a:cxnLst>
            <a:rect l="l" t="t" r="r" b="b"/>
            <a:pathLst>
              <a:path w="177113" h="288404">
                <a:moveTo>
                  <a:pt x="6350" y="6350"/>
                </a:moveTo>
                <a:lnTo>
                  <a:pt x="55067" y="6350"/>
                </a:lnTo>
                <a:lnTo>
                  <a:pt x="55067" y="201320"/>
                </a:lnTo>
                <a:cubicBezTo>
                  <a:pt x="55067" y="216560"/>
                  <a:pt x="58115" y="227215"/>
                  <a:pt x="61162" y="233311"/>
                </a:cubicBezTo>
                <a:cubicBezTo>
                  <a:pt x="65722" y="237883"/>
                  <a:pt x="74866" y="239407"/>
                  <a:pt x="88556" y="239407"/>
                </a:cubicBezTo>
                <a:cubicBezTo>
                  <a:pt x="102260" y="239407"/>
                  <a:pt x="111391" y="237883"/>
                  <a:pt x="114439" y="233311"/>
                </a:cubicBezTo>
                <a:cubicBezTo>
                  <a:pt x="119011" y="228739"/>
                  <a:pt x="120535" y="216560"/>
                  <a:pt x="120535" y="201320"/>
                </a:cubicBezTo>
                <a:lnTo>
                  <a:pt x="120535" y="6350"/>
                </a:lnTo>
                <a:lnTo>
                  <a:pt x="170763" y="6350"/>
                </a:lnTo>
                <a:lnTo>
                  <a:pt x="170763" y="190665"/>
                </a:lnTo>
                <a:cubicBezTo>
                  <a:pt x="170763" y="224167"/>
                  <a:pt x="164680" y="248538"/>
                  <a:pt x="152501" y="262255"/>
                </a:cubicBezTo>
                <a:cubicBezTo>
                  <a:pt x="141845" y="275958"/>
                  <a:pt x="120535" y="282054"/>
                  <a:pt x="88556" y="282054"/>
                </a:cubicBezTo>
                <a:cubicBezTo>
                  <a:pt x="56591" y="282054"/>
                  <a:pt x="35280" y="275958"/>
                  <a:pt x="23101" y="260730"/>
                </a:cubicBezTo>
                <a:cubicBezTo>
                  <a:pt x="12445" y="247014"/>
                  <a:pt x="6350" y="224167"/>
                  <a:pt x="6350" y="192189"/>
                </a:cubicBezTo>
                <a:lnTo>
                  <a:pt x="6350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Freeform 3"/>
          <p:cNvSpPr/>
          <p:nvPr/>
        </p:nvSpPr>
        <p:spPr>
          <a:xfrm>
            <a:off x="5796788" y="1344714"/>
            <a:ext cx="70548" cy="87337"/>
          </a:xfrm>
          <a:custGeom>
            <a:avLst/>
            <a:gdLst>
              <a:gd name="connsiteX0" fmla="*/ 6350 w 70548"/>
              <a:gd name="connsiteY0" fmla="*/ 6350 h 87337"/>
              <a:gd name="connsiteX1" fmla="*/ 6350 w 70548"/>
              <a:gd name="connsiteY1" fmla="*/ 80987 h 87337"/>
              <a:gd name="connsiteX2" fmla="*/ 35280 w 70548"/>
              <a:gd name="connsiteY2" fmla="*/ 80987 h 87337"/>
              <a:gd name="connsiteX3" fmla="*/ 59638 w 70548"/>
              <a:gd name="connsiteY3" fmla="*/ 77939 h 87337"/>
              <a:gd name="connsiteX4" fmla="*/ 64198 w 70548"/>
              <a:gd name="connsiteY4" fmla="*/ 64223 h 87337"/>
              <a:gd name="connsiteX5" fmla="*/ 64198 w 70548"/>
              <a:gd name="connsiteY5" fmla="*/ 23101 h 87337"/>
              <a:gd name="connsiteX6" fmla="*/ 59638 w 70548"/>
              <a:gd name="connsiteY6" fmla="*/ 9397 h 87337"/>
              <a:gd name="connsiteX7" fmla="*/ 32232 w 70548"/>
              <a:gd name="connsiteY7" fmla="*/ 6350 h 87337"/>
              <a:gd name="connsiteX8" fmla="*/ 6350 w 70548"/>
              <a:gd name="connsiteY8" fmla="*/ 6350 h 8733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</a:cxnLst>
            <a:rect l="l" t="t" r="r" b="b"/>
            <a:pathLst>
              <a:path w="70548" h="87337">
                <a:moveTo>
                  <a:pt x="6350" y="6350"/>
                </a:moveTo>
                <a:lnTo>
                  <a:pt x="6350" y="80987"/>
                </a:lnTo>
                <a:lnTo>
                  <a:pt x="35280" y="80987"/>
                </a:lnTo>
                <a:cubicBezTo>
                  <a:pt x="47459" y="80987"/>
                  <a:pt x="55067" y="79463"/>
                  <a:pt x="59638" y="77939"/>
                </a:cubicBezTo>
                <a:cubicBezTo>
                  <a:pt x="62674" y="76415"/>
                  <a:pt x="64198" y="71843"/>
                  <a:pt x="64198" y="64223"/>
                </a:cubicBezTo>
                <a:lnTo>
                  <a:pt x="64198" y="23101"/>
                </a:lnTo>
                <a:cubicBezTo>
                  <a:pt x="64198" y="15481"/>
                  <a:pt x="62674" y="10921"/>
                  <a:pt x="59638" y="9397"/>
                </a:cubicBezTo>
                <a:cubicBezTo>
                  <a:pt x="55067" y="7873"/>
                  <a:pt x="47459" y="6350"/>
                  <a:pt x="32232" y="6350"/>
                </a:cubicBezTo>
                <a:lnTo>
                  <a:pt x="6350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Freeform 3"/>
          <p:cNvSpPr/>
          <p:nvPr/>
        </p:nvSpPr>
        <p:spPr>
          <a:xfrm>
            <a:off x="6623418" y="1341666"/>
            <a:ext cx="79680" cy="210718"/>
          </a:xfrm>
          <a:custGeom>
            <a:avLst/>
            <a:gdLst>
              <a:gd name="connsiteX0" fmla="*/ 39840 w 79680"/>
              <a:gd name="connsiteY0" fmla="*/ 6350 h 210718"/>
              <a:gd name="connsiteX1" fmla="*/ 17005 w 79680"/>
              <a:gd name="connsiteY1" fmla="*/ 15494 h 210718"/>
              <a:gd name="connsiteX2" fmla="*/ 6350 w 79680"/>
              <a:gd name="connsiteY2" fmla="*/ 41376 h 210718"/>
              <a:gd name="connsiteX3" fmla="*/ 6350 w 79680"/>
              <a:gd name="connsiteY3" fmla="*/ 164757 h 210718"/>
              <a:gd name="connsiteX4" fmla="*/ 15481 w 79680"/>
              <a:gd name="connsiteY4" fmla="*/ 193700 h 210718"/>
              <a:gd name="connsiteX5" fmla="*/ 39840 w 79680"/>
              <a:gd name="connsiteY5" fmla="*/ 204368 h 210718"/>
              <a:gd name="connsiteX6" fmla="*/ 73329 w 79680"/>
              <a:gd name="connsiteY6" fmla="*/ 163233 h 210718"/>
              <a:gd name="connsiteX7" fmla="*/ 73329 w 79680"/>
              <a:gd name="connsiteY7" fmla="*/ 41376 h 210718"/>
              <a:gd name="connsiteX8" fmla="*/ 64198 w 79680"/>
              <a:gd name="connsiteY8" fmla="*/ 15494 h 210718"/>
              <a:gd name="connsiteX9" fmla="*/ 39840 w 79680"/>
              <a:gd name="connsiteY9" fmla="*/ 6350 h 21071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</a:cxnLst>
            <a:rect l="l" t="t" r="r" b="b"/>
            <a:pathLst>
              <a:path w="79680" h="210718">
                <a:moveTo>
                  <a:pt x="39840" y="6350"/>
                </a:moveTo>
                <a:cubicBezTo>
                  <a:pt x="30708" y="6350"/>
                  <a:pt x="23088" y="9398"/>
                  <a:pt x="17005" y="15494"/>
                </a:cubicBezTo>
                <a:cubicBezTo>
                  <a:pt x="9397" y="21577"/>
                  <a:pt x="6350" y="30721"/>
                  <a:pt x="6350" y="41376"/>
                </a:cubicBezTo>
                <a:lnTo>
                  <a:pt x="6350" y="164757"/>
                </a:lnTo>
                <a:cubicBezTo>
                  <a:pt x="6350" y="176949"/>
                  <a:pt x="9397" y="186080"/>
                  <a:pt x="15481" y="193700"/>
                </a:cubicBezTo>
                <a:cubicBezTo>
                  <a:pt x="20053" y="201320"/>
                  <a:pt x="29185" y="204368"/>
                  <a:pt x="39840" y="204368"/>
                </a:cubicBezTo>
                <a:cubicBezTo>
                  <a:pt x="62674" y="204368"/>
                  <a:pt x="73329" y="190652"/>
                  <a:pt x="73329" y="163233"/>
                </a:cubicBezTo>
                <a:lnTo>
                  <a:pt x="73329" y="41376"/>
                </a:lnTo>
                <a:cubicBezTo>
                  <a:pt x="73329" y="30721"/>
                  <a:pt x="70281" y="21577"/>
                  <a:pt x="64198" y="15494"/>
                </a:cubicBezTo>
                <a:cubicBezTo>
                  <a:pt x="58102" y="9398"/>
                  <a:pt x="50495" y="6350"/>
                  <a:pt x="39840" y="6350"/>
                </a:cubicBez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24" name="Freeform 3"/>
          <p:cNvSpPr/>
          <p:nvPr/>
        </p:nvSpPr>
        <p:spPr>
          <a:xfrm>
            <a:off x="5061496" y="1341666"/>
            <a:ext cx="79692" cy="210718"/>
          </a:xfrm>
          <a:custGeom>
            <a:avLst/>
            <a:gdLst>
              <a:gd name="connsiteX0" fmla="*/ 39852 w 79692"/>
              <a:gd name="connsiteY0" fmla="*/ 6350 h 210718"/>
              <a:gd name="connsiteX1" fmla="*/ 17017 w 79692"/>
              <a:gd name="connsiteY1" fmla="*/ 15494 h 210718"/>
              <a:gd name="connsiteX2" fmla="*/ 6350 w 79692"/>
              <a:gd name="connsiteY2" fmla="*/ 41376 h 210718"/>
              <a:gd name="connsiteX3" fmla="*/ 6350 w 79692"/>
              <a:gd name="connsiteY3" fmla="*/ 164757 h 210718"/>
              <a:gd name="connsiteX4" fmla="*/ 15494 w 79692"/>
              <a:gd name="connsiteY4" fmla="*/ 193700 h 210718"/>
              <a:gd name="connsiteX5" fmla="*/ 39852 w 79692"/>
              <a:gd name="connsiteY5" fmla="*/ 204368 h 210718"/>
              <a:gd name="connsiteX6" fmla="*/ 73342 w 79692"/>
              <a:gd name="connsiteY6" fmla="*/ 163233 h 210718"/>
              <a:gd name="connsiteX7" fmla="*/ 73342 w 79692"/>
              <a:gd name="connsiteY7" fmla="*/ 41376 h 210718"/>
              <a:gd name="connsiteX8" fmla="*/ 64198 w 79692"/>
              <a:gd name="connsiteY8" fmla="*/ 15494 h 210718"/>
              <a:gd name="connsiteX9" fmla="*/ 39852 w 79692"/>
              <a:gd name="connsiteY9" fmla="*/ 6350 h 21071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</a:cxnLst>
            <a:rect l="l" t="t" r="r" b="b"/>
            <a:pathLst>
              <a:path w="79692" h="210718">
                <a:moveTo>
                  <a:pt x="39852" y="6350"/>
                </a:moveTo>
                <a:cubicBezTo>
                  <a:pt x="30708" y="6350"/>
                  <a:pt x="23101" y="9398"/>
                  <a:pt x="17017" y="15494"/>
                </a:cubicBezTo>
                <a:cubicBezTo>
                  <a:pt x="9397" y="21577"/>
                  <a:pt x="6350" y="30721"/>
                  <a:pt x="6350" y="41376"/>
                </a:cubicBezTo>
                <a:lnTo>
                  <a:pt x="6350" y="164757"/>
                </a:lnTo>
                <a:cubicBezTo>
                  <a:pt x="6350" y="176949"/>
                  <a:pt x="9397" y="186080"/>
                  <a:pt x="15494" y="193700"/>
                </a:cubicBezTo>
                <a:cubicBezTo>
                  <a:pt x="20053" y="201320"/>
                  <a:pt x="29184" y="204368"/>
                  <a:pt x="39852" y="204368"/>
                </a:cubicBezTo>
                <a:cubicBezTo>
                  <a:pt x="62687" y="204368"/>
                  <a:pt x="73342" y="190652"/>
                  <a:pt x="73342" y="163233"/>
                </a:cubicBezTo>
                <a:lnTo>
                  <a:pt x="73342" y="41376"/>
                </a:lnTo>
                <a:cubicBezTo>
                  <a:pt x="73342" y="30721"/>
                  <a:pt x="70294" y="21577"/>
                  <a:pt x="64198" y="15494"/>
                </a:cubicBezTo>
                <a:cubicBezTo>
                  <a:pt x="58115" y="9398"/>
                  <a:pt x="50507" y="6350"/>
                  <a:pt x="39852" y="6350"/>
                </a:cubicBez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25" name="Freeform 3"/>
          <p:cNvSpPr/>
          <p:nvPr/>
        </p:nvSpPr>
        <p:spPr>
          <a:xfrm>
            <a:off x="6769557" y="1305102"/>
            <a:ext cx="172555" cy="283832"/>
          </a:xfrm>
          <a:custGeom>
            <a:avLst/>
            <a:gdLst>
              <a:gd name="connsiteX0" fmla="*/ 6350 w 172555"/>
              <a:gd name="connsiteY0" fmla="*/ 6350 h 283832"/>
              <a:gd name="connsiteX1" fmla="*/ 68770 w 172555"/>
              <a:gd name="connsiteY1" fmla="*/ 6350 h 283832"/>
              <a:gd name="connsiteX2" fmla="*/ 117487 w 172555"/>
              <a:gd name="connsiteY2" fmla="*/ 190665 h 283832"/>
              <a:gd name="connsiteX3" fmla="*/ 117487 w 172555"/>
              <a:gd name="connsiteY3" fmla="*/ 6350 h 283832"/>
              <a:gd name="connsiteX4" fmla="*/ 166204 w 172555"/>
              <a:gd name="connsiteY4" fmla="*/ 6350 h 283832"/>
              <a:gd name="connsiteX5" fmla="*/ 166204 w 172555"/>
              <a:gd name="connsiteY5" fmla="*/ 277482 h 283832"/>
              <a:gd name="connsiteX6" fmla="*/ 100736 w 172555"/>
              <a:gd name="connsiteY6" fmla="*/ 277482 h 283832"/>
              <a:gd name="connsiteX7" fmla="*/ 56591 w 172555"/>
              <a:gd name="connsiteY7" fmla="*/ 94703 h 283832"/>
              <a:gd name="connsiteX8" fmla="*/ 56591 w 172555"/>
              <a:gd name="connsiteY8" fmla="*/ 277482 h 283832"/>
              <a:gd name="connsiteX9" fmla="*/ 6350 w 172555"/>
              <a:gd name="connsiteY9" fmla="*/ 277482 h 283832"/>
              <a:gd name="connsiteX10" fmla="*/ 6350 w 172555"/>
              <a:gd name="connsiteY10" fmla="*/ 6350 h 28383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</a:cxnLst>
            <a:rect l="l" t="t" r="r" b="b"/>
            <a:pathLst>
              <a:path w="172555" h="283832">
                <a:moveTo>
                  <a:pt x="6350" y="6350"/>
                </a:moveTo>
                <a:lnTo>
                  <a:pt x="68770" y="6350"/>
                </a:lnTo>
                <a:lnTo>
                  <a:pt x="117487" y="190665"/>
                </a:lnTo>
                <a:lnTo>
                  <a:pt x="117487" y="6350"/>
                </a:lnTo>
                <a:lnTo>
                  <a:pt x="166204" y="6350"/>
                </a:lnTo>
                <a:lnTo>
                  <a:pt x="166204" y="277482"/>
                </a:lnTo>
                <a:lnTo>
                  <a:pt x="100736" y="277482"/>
                </a:lnTo>
                <a:lnTo>
                  <a:pt x="56591" y="94703"/>
                </a:lnTo>
                <a:cubicBezTo>
                  <a:pt x="56591" y="215036"/>
                  <a:pt x="56591" y="275958"/>
                  <a:pt x="56591" y="277482"/>
                </a:cubicBezTo>
                <a:lnTo>
                  <a:pt x="6350" y="277482"/>
                </a:lnTo>
                <a:lnTo>
                  <a:pt x="6350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26" name="Freeform 3"/>
          <p:cNvSpPr/>
          <p:nvPr/>
        </p:nvSpPr>
        <p:spPr>
          <a:xfrm>
            <a:off x="6489446" y="1305102"/>
            <a:ext cx="62941" cy="283832"/>
          </a:xfrm>
          <a:custGeom>
            <a:avLst/>
            <a:gdLst>
              <a:gd name="connsiteX0" fmla="*/ 6350 w 62941"/>
              <a:gd name="connsiteY0" fmla="*/ 6350 h 283832"/>
              <a:gd name="connsiteX1" fmla="*/ 56590 w 62941"/>
              <a:gd name="connsiteY1" fmla="*/ 6350 h 283832"/>
              <a:gd name="connsiteX2" fmla="*/ 56590 w 62941"/>
              <a:gd name="connsiteY2" fmla="*/ 277482 h 283832"/>
              <a:gd name="connsiteX3" fmla="*/ 6350 w 62941"/>
              <a:gd name="connsiteY3" fmla="*/ 277482 h 283832"/>
              <a:gd name="connsiteX4" fmla="*/ 6350 w 62941"/>
              <a:gd name="connsiteY4" fmla="*/ 6350 h 28383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62941" h="283832">
                <a:moveTo>
                  <a:pt x="6350" y="6350"/>
                </a:moveTo>
                <a:lnTo>
                  <a:pt x="56590" y="6350"/>
                </a:lnTo>
                <a:lnTo>
                  <a:pt x="56590" y="277482"/>
                </a:lnTo>
                <a:lnTo>
                  <a:pt x="6350" y="277482"/>
                </a:lnTo>
                <a:lnTo>
                  <a:pt x="6350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28" name="Freeform 3"/>
          <p:cNvSpPr/>
          <p:nvPr/>
        </p:nvSpPr>
        <p:spPr>
          <a:xfrm>
            <a:off x="6306769" y="1305102"/>
            <a:ext cx="175590" cy="283832"/>
          </a:xfrm>
          <a:custGeom>
            <a:avLst/>
            <a:gdLst>
              <a:gd name="connsiteX0" fmla="*/ 6350 w 175590"/>
              <a:gd name="connsiteY0" fmla="*/ 6350 h 283832"/>
              <a:gd name="connsiteX1" fmla="*/ 169240 w 175590"/>
              <a:gd name="connsiteY1" fmla="*/ 6350 h 283832"/>
              <a:gd name="connsiteX2" fmla="*/ 169240 w 175590"/>
              <a:gd name="connsiteY2" fmla="*/ 47485 h 283832"/>
              <a:gd name="connsiteX3" fmla="*/ 108343 w 175590"/>
              <a:gd name="connsiteY3" fmla="*/ 47485 h 283832"/>
              <a:gd name="connsiteX4" fmla="*/ 108343 w 175590"/>
              <a:gd name="connsiteY4" fmla="*/ 277482 h 283832"/>
              <a:gd name="connsiteX5" fmla="*/ 58115 w 175590"/>
              <a:gd name="connsiteY5" fmla="*/ 277482 h 283832"/>
              <a:gd name="connsiteX6" fmla="*/ 58115 w 175590"/>
              <a:gd name="connsiteY6" fmla="*/ 47485 h 283832"/>
              <a:gd name="connsiteX7" fmla="*/ 6350 w 175590"/>
              <a:gd name="connsiteY7" fmla="*/ 47485 h 283832"/>
              <a:gd name="connsiteX8" fmla="*/ 6350 w 175590"/>
              <a:gd name="connsiteY8" fmla="*/ 6350 h 28383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</a:cxnLst>
            <a:rect l="l" t="t" r="r" b="b"/>
            <a:pathLst>
              <a:path w="175590" h="283832">
                <a:moveTo>
                  <a:pt x="6350" y="6350"/>
                </a:moveTo>
                <a:lnTo>
                  <a:pt x="169240" y="6350"/>
                </a:lnTo>
                <a:lnTo>
                  <a:pt x="169240" y="47485"/>
                </a:lnTo>
                <a:lnTo>
                  <a:pt x="108343" y="47485"/>
                </a:lnTo>
                <a:lnTo>
                  <a:pt x="108343" y="277482"/>
                </a:lnTo>
                <a:lnTo>
                  <a:pt x="58115" y="277482"/>
                </a:lnTo>
                <a:lnTo>
                  <a:pt x="58115" y="47485"/>
                </a:lnTo>
                <a:lnTo>
                  <a:pt x="6350" y="47485"/>
                </a:lnTo>
                <a:lnTo>
                  <a:pt x="6350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29" name="Freeform 3"/>
          <p:cNvSpPr/>
          <p:nvPr/>
        </p:nvSpPr>
        <p:spPr>
          <a:xfrm>
            <a:off x="5746546" y="1305102"/>
            <a:ext cx="171031" cy="283832"/>
          </a:xfrm>
          <a:custGeom>
            <a:avLst/>
            <a:gdLst>
              <a:gd name="connsiteX0" fmla="*/ 6350 w 171031"/>
              <a:gd name="connsiteY0" fmla="*/ 6350 h 283832"/>
              <a:gd name="connsiteX1" fmla="*/ 74866 w 171031"/>
              <a:gd name="connsiteY1" fmla="*/ 6350 h 283832"/>
              <a:gd name="connsiteX2" fmla="*/ 141846 w 171031"/>
              <a:gd name="connsiteY2" fmla="*/ 17017 h 283832"/>
              <a:gd name="connsiteX3" fmla="*/ 164680 w 171031"/>
              <a:gd name="connsiteY3" fmla="*/ 52057 h 283832"/>
              <a:gd name="connsiteX4" fmla="*/ 164680 w 171031"/>
              <a:gd name="connsiteY4" fmla="*/ 93179 h 283832"/>
              <a:gd name="connsiteX5" fmla="*/ 155549 w 171031"/>
              <a:gd name="connsiteY5" fmla="*/ 129730 h 283832"/>
              <a:gd name="connsiteX6" fmla="*/ 126619 w 171031"/>
              <a:gd name="connsiteY6" fmla="*/ 143446 h 283832"/>
              <a:gd name="connsiteX7" fmla="*/ 155549 w 171031"/>
              <a:gd name="connsiteY7" fmla="*/ 158673 h 283832"/>
              <a:gd name="connsiteX8" fmla="*/ 164680 w 171031"/>
              <a:gd name="connsiteY8" fmla="*/ 190665 h 283832"/>
              <a:gd name="connsiteX9" fmla="*/ 164680 w 171031"/>
              <a:gd name="connsiteY9" fmla="*/ 277482 h 283832"/>
              <a:gd name="connsiteX10" fmla="*/ 114439 w 171031"/>
              <a:gd name="connsiteY10" fmla="*/ 277482 h 283832"/>
              <a:gd name="connsiteX11" fmla="*/ 114439 w 171031"/>
              <a:gd name="connsiteY11" fmla="*/ 187617 h 283832"/>
              <a:gd name="connsiteX12" fmla="*/ 112915 w 171031"/>
              <a:gd name="connsiteY12" fmla="*/ 169341 h 283832"/>
              <a:gd name="connsiteX13" fmla="*/ 105308 w 171031"/>
              <a:gd name="connsiteY13" fmla="*/ 163245 h 283832"/>
              <a:gd name="connsiteX14" fmla="*/ 56591 w 171031"/>
              <a:gd name="connsiteY14" fmla="*/ 158673 h 283832"/>
              <a:gd name="connsiteX15" fmla="*/ 56591 w 171031"/>
              <a:gd name="connsiteY15" fmla="*/ 277482 h 283832"/>
              <a:gd name="connsiteX16" fmla="*/ 6350 w 171031"/>
              <a:gd name="connsiteY16" fmla="*/ 277482 h 283832"/>
              <a:gd name="connsiteX17" fmla="*/ 6350 w 171031"/>
              <a:gd name="connsiteY17" fmla="*/ 6350 h 28383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</a:cxnLst>
            <a:rect l="l" t="t" r="r" b="b"/>
            <a:pathLst>
              <a:path w="171031" h="283832">
                <a:moveTo>
                  <a:pt x="6350" y="6350"/>
                </a:moveTo>
                <a:lnTo>
                  <a:pt x="74866" y="6350"/>
                </a:lnTo>
                <a:cubicBezTo>
                  <a:pt x="105308" y="6350"/>
                  <a:pt x="126619" y="9397"/>
                  <a:pt x="141846" y="17017"/>
                </a:cubicBezTo>
                <a:cubicBezTo>
                  <a:pt x="157060" y="23113"/>
                  <a:pt x="164680" y="35293"/>
                  <a:pt x="164680" y="52057"/>
                </a:cubicBezTo>
                <a:lnTo>
                  <a:pt x="164680" y="93179"/>
                </a:lnTo>
                <a:cubicBezTo>
                  <a:pt x="164680" y="111455"/>
                  <a:pt x="161632" y="123647"/>
                  <a:pt x="155549" y="129730"/>
                </a:cubicBezTo>
                <a:cubicBezTo>
                  <a:pt x="149453" y="137350"/>
                  <a:pt x="140322" y="140398"/>
                  <a:pt x="126619" y="143446"/>
                </a:cubicBezTo>
                <a:cubicBezTo>
                  <a:pt x="138798" y="144970"/>
                  <a:pt x="149453" y="151053"/>
                  <a:pt x="155549" y="158673"/>
                </a:cubicBezTo>
                <a:cubicBezTo>
                  <a:pt x="161632" y="167817"/>
                  <a:pt x="164680" y="178473"/>
                  <a:pt x="164680" y="190665"/>
                </a:cubicBezTo>
                <a:lnTo>
                  <a:pt x="164680" y="277482"/>
                </a:lnTo>
                <a:lnTo>
                  <a:pt x="114439" y="277482"/>
                </a:lnTo>
                <a:lnTo>
                  <a:pt x="114439" y="187617"/>
                </a:lnTo>
                <a:cubicBezTo>
                  <a:pt x="114439" y="178473"/>
                  <a:pt x="114439" y="172377"/>
                  <a:pt x="112915" y="169341"/>
                </a:cubicBezTo>
                <a:cubicBezTo>
                  <a:pt x="111391" y="166293"/>
                  <a:pt x="108356" y="164769"/>
                  <a:pt x="105308" y="163245"/>
                </a:cubicBezTo>
                <a:cubicBezTo>
                  <a:pt x="96177" y="160197"/>
                  <a:pt x="79425" y="158673"/>
                  <a:pt x="56591" y="158673"/>
                </a:cubicBezTo>
                <a:lnTo>
                  <a:pt x="56591" y="277482"/>
                </a:lnTo>
                <a:lnTo>
                  <a:pt x="6350" y="277482"/>
                </a:lnTo>
                <a:lnTo>
                  <a:pt x="6350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0" name="Freeform 3"/>
          <p:cNvSpPr/>
          <p:nvPr/>
        </p:nvSpPr>
        <p:spPr>
          <a:xfrm>
            <a:off x="5569965" y="1305102"/>
            <a:ext cx="175590" cy="283832"/>
          </a:xfrm>
          <a:custGeom>
            <a:avLst/>
            <a:gdLst>
              <a:gd name="connsiteX0" fmla="*/ 6350 w 175590"/>
              <a:gd name="connsiteY0" fmla="*/ 6350 h 283832"/>
              <a:gd name="connsiteX1" fmla="*/ 169240 w 175590"/>
              <a:gd name="connsiteY1" fmla="*/ 6350 h 283832"/>
              <a:gd name="connsiteX2" fmla="*/ 169240 w 175590"/>
              <a:gd name="connsiteY2" fmla="*/ 47485 h 283832"/>
              <a:gd name="connsiteX3" fmla="*/ 108343 w 175590"/>
              <a:gd name="connsiteY3" fmla="*/ 47485 h 283832"/>
              <a:gd name="connsiteX4" fmla="*/ 108343 w 175590"/>
              <a:gd name="connsiteY4" fmla="*/ 277482 h 283832"/>
              <a:gd name="connsiteX5" fmla="*/ 58102 w 175590"/>
              <a:gd name="connsiteY5" fmla="*/ 277482 h 283832"/>
              <a:gd name="connsiteX6" fmla="*/ 58102 w 175590"/>
              <a:gd name="connsiteY6" fmla="*/ 47485 h 283832"/>
              <a:gd name="connsiteX7" fmla="*/ 6350 w 175590"/>
              <a:gd name="connsiteY7" fmla="*/ 47485 h 283832"/>
              <a:gd name="connsiteX8" fmla="*/ 6350 w 175590"/>
              <a:gd name="connsiteY8" fmla="*/ 6350 h 28383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</a:cxnLst>
            <a:rect l="l" t="t" r="r" b="b"/>
            <a:pathLst>
              <a:path w="175590" h="283832">
                <a:moveTo>
                  <a:pt x="6350" y="6350"/>
                </a:moveTo>
                <a:lnTo>
                  <a:pt x="169240" y="6350"/>
                </a:lnTo>
                <a:lnTo>
                  <a:pt x="169240" y="47485"/>
                </a:lnTo>
                <a:lnTo>
                  <a:pt x="108343" y="47485"/>
                </a:lnTo>
                <a:lnTo>
                  <a:pt x="108343" y="277482"/>
                </a:lnTo>
                <a:lnTo>
                  <a:pt x="58102" y="277482"/>
                </a:lnTo>
                <a:lnTo>
                  <a:pt x="58102" y="47485"/>
                </a:lnTo>
                <a:lnTo>
                  <a:pt x="6350" y="47485"/>
                </a:lnTo>
                <a:lnTo>
                  <a:pt x="6350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1" name="Freeform 3"/>
          <p:cNvSpPr/>
          <p:nvPr/>
        </p:nvSpPr>
        <p:spPr>
          <a:xfrm>
            <a:off x="5209171" y="1305102"/>
            <a:ext cx="172542" cy="283832"/>
          </a:xfrm>
          <a:custGeom>
            <a:avLst/>
            <a:gdLst>
              <a:gd name="connsiteX0" fmla="*/ 6350 w 172542"/>
              <a:gd name="connsiteY0" fmla="*/ 6350 h 283832"/>
              <a:gd name="connsiteX1" fmla="*/ 68757 w 172542"/>
              <a:gd name="connsiteY1" fmla="*/ 6350 h 283832"/>
              <a:gd name="connsiteX2" fmla="*/ 117475 w 172542"/>
              <a:gd name="connsiteY2" fmla="*/ 190665 h 283832"/>
              <a:gd name="connsiteX3" fmla="*/ 117475 w 172542"/>
              <a:gd name="connsiteY3" fmla="*/ 6350 h 283832"/>
              <a:gd name="connsiteX4" fmla="*/ 166192 w 172542"/>
              <a:gd name="connsiteY4" fmla="*/ 6350 h 283832"/>
              <a:gd name="connsiteX5" fmla="*/ 166192 w 172542"/>
              <a:gd name="connsiteY5" fmla="*/ 277482 h 283832"/>
              <a:gd name="connsiteX6" fmla="*/ 100736 w 172542"/>
              <a:gd name="connsiteY6" fmla="*/ 277482 h 283832"/>
              <a:gd name="connsiteX7" fmla="*/ 56578 w 172542"/>
              <a:gd name="connsiteY7" fmla="*/ 94703 h 283832"/>
              <a:gd name="connsiteX8" fmla="*/ 56578 w 172542"/>
              <a:gd name="connsiteY8" fmla="*/ 277482 h 283832"/>
              <a:gd name="connsiteX9" fmla="*/ 6350 w 172542"/>
              <a:gd name="connsiteY9" fmla="*/ 277482 h 283832"/>
              <a:gd name="connsiteX10" fmla="*/ 6350 w 172542"/>
              <a:gd name="connsiteY10" fmla="*/ 6350 h 28383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</a:cxnLst>
            <a:rect l="l" t="t" r="r" b="b"/>
            <a:pathLst>
              <a:path w="172542" h="283832">
                <a:moveTo>
                  <a:pt x="6350" y="6350"/>
                </a:moveTo>
                <a:lnTo>
                  <a:pt x="68757" y="6350"/>
                </a:lnTo>
                <a:lnTo>
                  <a:pt x="117475" y="190665"/>
                </a:lnTo>
                <a:lnTo>
                  <a:pt x="117475" y="6350"/>
                </a:lnTo>
                <a:lnTo>
                  <a:pt x="166192" y="6350"/>
                </a:lnTo>
                <a:lnTo>
                  <a:pt x="166192" y="277482"/>
                </a:lnTo>
                <a:lnTo>
                  <a:pt x="100736" y="277482"/>
                </a:lnTo>
                <a:lnTo>
                  <a:pt x="56578" y="94703"/>
                </a:lnTo>
                <a:cubicBezTo>
                  <a:pt x="56578" y="215036"/>
                  <a:pt x="56578" y="275958"/>
                  <a:pt x="56578" y="277482"/>
                </a:cubicBezTo>
                <a:lnTo>
                  <a:pt x="6350" y="277482"/>
                </a:lnTo>
                <a:lnTo>
                  <a:pt x="6350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2" name="Freeform 3"/>
          <p:cNvSpPr/>
          <p:nvPr/>
        </p:nvSpPr>
        <p:spPr>
          <a:xfrm>
            <a:off x="5933795" y="1305102"/>
            <a:ext cx="177114" cy="288404"/>
          </a:xfrm>
          <a:custGeom>
            <a:avLst/>
            <a:gdLst>
              <a:gd name="connsiteX0" fmla="*/ 6350 w 177114"/>
              <a:gd name="connsiteY0" fmla="*/ 6350 h 288404"/>
              <a:gd name="connsiteX1" fmla="*/ 55067 w 177114"/>
              <a:gd name="connsiteY1" fmla="*/ 6350 h 288404"/>
              <a:gd name="connsiteX2" fmla="*/ 55067 w 177114"/>
              <a:gd name="connsiteY2" fmla="*/ 201320 h 288404"/>
              <a:gd name="connsiteX3" fmla="*/ 61163 w 177114"/>
              <a:gd name="connsiteY3" fmla="*/ 233311 h 288404"/>
              <a:gd name="connsiteX4" fmla="*/ 88556 w 177114"/>
              <a:gd name="connsiteY4" fmla="*/ 239407 h 288404"/>
              <a:gd name="connsiteX5" fmla="*/ 114439 w 177114"/>
              <a:gd name="connsiteY5" fmla="*/ 233311 h 288404"/>
              <a:gd name="connsiteX6" fmla="*/ 120522 w 177114"/>
              <a:gd name="connsiteY6" fmla="*/ 201320 h 288404"/>
              <a:gd name="connsiteX7" fmla="*/ 120522 w 177114"/>
              <a:gd name="connsiteY7" fmla="*/ 6350 h 288404"/>
              <a:gd name="connsiteX8" fmla="*/ 170764 w 177114"/>
              <a:gd name="connsiteY8" fmla="*/ 6350 h 288404"/>
              <a:gd name="connsiteX9" fmla="*/ 170764 w 177114"/>
              <a:gd name="connsiteY9" fmla="*/ 190665 h 288404"/>
              <a:gd name="connsiteX10" fmla="*/ 152501 w 177114"/>
              <a:gd name="connsiteY10" fmla="*/ 262255 h 288404"/>
              <a:gd name="connsiteX11" fmla="*/ 88556 w 177114"/>
              <a:gd name="connsiteY11" fmla="*/ 282054 h 288404"/>
              <a:gd name="connsiteX12" fmla="*/ 23101 w 177114"/>
              <a:gd name="connsiteY12" fmla="*/ 260730 h 288404"/>
              <a:gd name="connsiteX13" fmla="*/ 6350 w 177114"/>
              <a:gd name="connsiteY13" fmla="*/ 192189 h 288404"/>
              <a:gd name="connsiteX14" fmla="*/ 6350 w 177114"/>
              <a:gd name="connsiteY14" fmla="*/ 6350 h 28840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</a:cxnLst>
            <a:rect l="l" t="t" r="r" b="b"/>
            <a:pathLst>
              <a:path w="177114" h="288404">
                <a:moveTo>
                  <a:pt x="6350" y="6350"/>
                </a:moveTo>
                <a:lnTo>
                  <a:pt x="55067" y="6350"/>
                </a:lnTo>
                <a:lnTo>
                  <a:pt x="55067" y="201320"/>
                </a:lnTo>
                <a:cubicBezTo>
                  <a:pt x="55067" y="216560"/>
                  <a:pt x="58115" y="227215"/>
                  <a:pt x="61163" y="233311"/>
                </a:cubicBezTo>
                <a:cubicBezTo>
                  <a:pt x="65722" y="237883"/>
                  <a:pt x="74853" y="239407"/>
                  <a:pt x="88556" y="239407"/>
                </a:cubicBezTo>
                <a:cubicBezTo>
                  <a:pt x="102260" y="239407"/>
                  <a:pt x="111391" y="237883"/>
                  <a:pt x="114439" y="233311"/>
                </a:cubicBezTo>
                <a:cubicBezTo>
                  <a:pt x="119011" y="228739"/>
                  <a:pt x="120522" y="216560"/>
                  <a:pt x="120522" y="201320"/>
                </a:cubicBezTo>
                <a:lnTo>
                  <a:pt x="120522" y="6350"/>
                </a:lnTo>
                <a:lnTo>
                  <a:pt x="170764" y="6350"/>
                </a:lnTo>
                <a:lnTo>
                  <a:pt x="170764" y="190665"/>
                </a:lnTo>
                <a:cubicBezTo>
                  <a:pt x="170764" y="224167"/>
                  <a:pt x="164681" y="248538"/>
                  <a:pt x="152501" y="262255"/>
                </a:cubicBezTo>
                <a:cubicBezTo>
                  <a:pt x="141846" y="275958"/>
                  <a:pt x="120522" y="282054"/>
                  <a:pt x="88556" y="282054"/>
                </a:cubicBezTo>
                <a:cubicBezTo>
                  <a:pt x="56591" y="282054"/>
                  <a:pt x="35280" y="275958"/>
                  <a:pt x="23101" y="260730"/>
                </a:cubicBezTo>
                <a:cubicBezTo>
                  <a:pt x="12446" y="247014"/>
                  <a:pt x="6350" y="224167"/>
                  <a:pt x="6350" y="192189"/>
                </a:cubicBezTo>
                <a:lnTo>
                  <a:pt x="6350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3" name="Freeform 3"/>
          <p:cNvSpPr/>
          <p:nvPr/>
        </p:nvSpPr>
        <p:spPr>
          <a:xfrm>
            <a:off x="6574701" y="1300543"/>
            <a:ext cx="178637" cy="292963"/>
          </a:xfrm>
          <a:custGeom>
            <a:avLst/>
            <a:gdLst>
              <a:gd name="connsiteX0" fmla="*/ 88557 w 178637"/>
              <a:gd name="connsiteY0" fmla="*/ 6350 h 292963"/>
              <a:gd name="connsiteX1" fmla="*/ 152501 w 178637"/>
              <a:gd name="connsiteY1" fmla="*/ 29197 h 292963"/>
              <a:gd name="connsiteX2" fmla="*/ 172287 w 178637"/>
              <a:gd name="connsiteY2" fmla="*/ 96215 h 292963"/>
              <a:gd name="connsiteX3" fmla="*/ 172287 w 178637"/>
              <a:gd name="connsiteY3" fmla="*/ 193700 h 292963"/>
              <a:gd name="connsiteX4" fmla="*/ 152501 w 178637"/>
              <a:gd name="connsiteY4" fmla="*/ 262242 h 292963"/>
              <a:gd name="connsiteX5" fmla="*/ 88557 w 178637"/>
              <a:gd name="connsiteY5" fmla="*/ 286613 h 292963"/>
              <a:gd name="connsiteX6" fmla="*/ 24625 w 178637"/>
              <a:gd name="connsiteY6" fmla="*/ 263766 h 292963"/>
              <a:gd name="connsiteX7" fmla="*/ 6350 w 178637"/>
              <a:gd name="connsiteY7" fmla="*/ 193700 h 292963"/>
              <a:gd name="connsiteX8" fmla="*/ 6350 w 178637"/>
              <a:gd name="connsiteY8" fmla="*/ 96215 h 292963"/>
              <a:gd name="connsiteX9" fmla="*/ 24625 w 178637"/>
              <a:gd name="connsiteY9" fmla="*/ 29197 h 292963"/>
              <a:gd name="connsiteX10" fmla="*/ 88557 w 178637"/>
              <a:gd name="connsiteY10" fmla="*/ 6350 h 29296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</a:cxnLst>
            <a:rect l="l" t="t" r="r" b="b"/>
            <a:pathLst>
              <a:path w="178637" h="292963">
                <a:moveTo>
                  <a:pt x="88557" y="6350"/>
                </a:moveTo>
                <a:cubicBezTo>
                  <a:pt x="118998" y="6350"/>
                  <a:pt x="140322" y="13957"/>
                  <a:pt x="152501" y="29197"/>
                </a:cubicBezTo>
                <a:cubicBezTo>
                  <a:pt x="166192" y="44424"/>
                  <a:pt x="172287" y="67271"/>
                  <a:pt x="172287" y="96215"/>
                </a:cubicBezTo>
                <a:lnTo>
                  <a:pt x="172287" y="193700"/>
                </a:lnTo>
                <a:cubicBezTo>
                  <a:pt x="172287" y="222630"/>
                  <a:pt x="166192" y="247002"/>
                  <a:pt x="152501" y="262242"/>
                </a:cubicBezTo>
                <a:cubicBezTo>
                  <a:pt x="140322" y="278993"/>
                  <a:pt x="118998" y="286613"/>
                  <a:pt x="88557" y="286613"/>
                </a:cubicBezTo>
                <a:cubicBezTo>
                  <a:pt x="58115" y="286613"/>
                  <a:pt x="36804" y="278993"/>
                  <a:pt x="24625" y="263766"/>
                </a:cubicBezTo>
                <a:cubicBezTo>
                  <a:pt x="12445" y="247002"/>
                  <a:pt x="6350" y="224155"/>
                  <a:pt x="6350" y="193700"/>
                </a:cubicBezTo>
                <a:lnTo>
                  <a:pt x="6350" y="96215"/>
                </a:lnTo>
                <a:cubicBezTo>
                  <a:pt x="6350" y="67271"/>
                  <a:pt x="12445" y="45948"/>
                  <a:pt x="24625" y="29197"/>
                </a:cubicBezTo>
                <a:cubicBezTo>
                  <a:pt x="36804" y="13957"/>
                  <a:pt x="58115" y="6350"/>
                  <a:pt x="88557" y="6350"/>
                </a:cubicBez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4" name="Freeform 3"/>
          <p:cNvSpPr/>
          <p:nvPr/>
        </p:nvSpPr>
        <p:spPr>
          <a:xfrm>
            <a:off x="6128664" y="1300543"/>
            <a:ext cx="181673" cy="292963"/>
          </a:xfrm>
          <a:custGeom>
            <a:avLst/>
            <a:gdLst>
              <a:gd name="connsiteX0" fmla="*/ 90068 w 181673"/>
              <a:gd name="connsiteY0" fmla="*/ 6350 h 292963"/>
              <a:gd name="connsiteX1" fmla="*/ 175323 w 181673"/>
              <a:gd name="connsiteY1" fmla="*/ 84023 h 292963"/>
              <a:gd name="connsiteX2" fmla="*/ 175323 w 181673"/>
              <a:gd name="connsiteY2" fmla="*/ 112966 h 292963"/>
              <a:gd name="connsiteX3" fmla="*/ 126606 w 181673"/>
              <a:gd name="connsiteY3" fmla="*/ 112966 h 292963"/>
              <a:gd name="connsiteX4" fmla="*/ 126606 w 181673"/>
              <a:gd name="connsiteY4" fmla="*/ 74891 h 292963"/>
              <a:gd name="connsiteX5" fmla="*/ 117475 w 181673"/>
              <a:gd name="connsiteY5" fmla="*/ 55092 h 292963"/>
              <a:gd name="connsiteX6" fmla="*/ 91592 w 181673"/>
              <a:gd name="connsiteY6" fmla="*/ 47472 h 292963"/>
              <a:gd name="connsiteX7" fmla="*/ 64198 w 181673"/>
              <a:gd name="connsiteY7" fmla="*/ 56616 h 292963"/>
              <a:gd name="connsiteX8" fmla="*/ 55054 w 181673"/>
              <a:gd name="connsiteY8" fmla="*/ 85547 h 292963"/>
              <a:gd name="connsiteX9" fmla="*/ 55054 w 181673"/>
              <a:gd name="connsiteY9" fmla="*/ 208927 h 292963"/>
              <a:gd name="connsiteX10" fmla="*/ 65709 w 181673"/>
              <a:gd name="connsiteY10" fmla="*/ 236347 h 292963"/>
              <a:gd name="connsiteX11" fmla="*/ 91592 w 181673"/>
              <a:gd name="connsiteY11" fmla="*/ 247002 h 292963"/>
              <a:gd name="connsiteX12" fmla="*/ 117475 w 181673"/>
              <a:gd name="connsiteY12" fmla="*/ 236347 h 292963"/>
              <a:gd name="connsiteX13" fmla="*/ 126606 w 181673"/>
              <a:gd name="connsiteY13" fmla="*/ 205879 h 292963"/>
              <a:gd name="connsiteX14" fmla="*/ 126606 w 181673"/>
              <a:gd name="connsiteY14" fmla="*/ 178460 h 292963"/>
              <a:gd name="connsiteX15" fmla="*/ 175323 w 181673"/>
              <a:gd name="connsiteY15" fmla="*/ 178460 h 292963"/>
              <a:gd name="connsiteX16" fmla="*/ 175323 w 181673"/>
              <a:gd name="connsiteY16" fmla="*/ 192176 h 292963"/>
              <a:gd name="connsiteX17" fmla="*/ 155537 w 181673"/>
              <a:gd name="connsiteY17" fmla="*/ 262242 h 292963"/>
              <a:gd name="connsiteX18" fmla="*/ 91592 w 181673"/>
              <a:gd name="connsiteY18" fmla="*/ 286613 h 292963"/>
              <a:gd name="connsiteX19" fmla="*/ 26136 w 181673"/>
              <a:gd name="connsiteY19" fmla="*/ 262242 h 292963"/>
              <a:gd name="connsiteX20" fmla="*/ 6350 w 181673"/>
              <a:gd name="connsiteY20" fmla="*/ 184556 h 292963"/>
              <a:gd name="connsiteX21" fmla="*/ 6350 w 181673"/>
              <a:gd name="connsiteY21" fmla="*/ 106870 h 292963"/>
              <a:gd name="connsiteX22" fmla="*/ 26136 w 181673"/>
              <a:gd name="connsiteY22" fmla="*/ 30721 h 292963"/>
              <a:gd name="connsiteX23" fmla="*/ 90068 w 181673"/>
              <a:gd name="connsiteY23" fmla="*/ 6350 h 29296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  <a:cxn ang="18">
                <a:pos x="connsiteX18" y="connsiteY18"/>
              </a:cxn>
              <a:cxn ang="19">
                <a:pos x="connsiteX19" y="connsiteY19"/>
              </a:cxn>
              <a:cxn ang="20">
                <a:pos x="connsiteX20" y="connsiteY20"/>
              </a:cxn>
              <a:cxn ang="21">
                <a:pos x="connsiteX21" y="connsiteY21"/>
              </a:cxn>
              <a:cxn ang="22">
                <a:pos x="connsiteX22" y="connsiteY22"/>
              </a:cxn>
              <a:cxn ang="23">
                <a:pos x="connsiteX23" y="connsiteY23"/>
              </a:cxn>
            </a:cxnLst>
            <a:rect l="l" t="t" r="r" b="b"/>
            <a:pathLst>
              <a:path w="181673" h="292963">
                <a:moveTo>
                  <a:pt x="90068" y="6350"/>
                </a:moveTo>
                <a:cubicBezTo>
                  <a:pt x="146393" y="6350"/>
                  <a:pt x="175323" y="32245"/>
                  <a:pt x="175323" y="84023"/>
                </a:cubicBezTo>
                <a:lnTo>
                  <a:pt x="175323" y="112966"/>
                </a:lnTo>
                <a:lnTo>
                  <a:pt x="126606" y="112966"/>
                </a:lnTo>
                <a:lnTo>
                  <a:pt x="126606" y="74891"/>
                </a:lnTo>
                <a:cubicBezTo>
                  <a:pt x="126606" y="67271"/>
                  <a:pt x="123558" y="61175"/>
                  <a:pt x="117475" y="55092"/>
                </a:cubicBezTo>
                <a:cubicBezTo>
                  <a:pt x="111379" y="48996"/>
                  <a:pt x="102247" y="47472"/>
                  <a:pt x="91592" y="47472"/>
                </a:cubicBezTo>
                <a:cubicBezTo>
                  <a:pt x="79413" y="47472"/>
                  <a:pt x="71806" y="50520"/>
                  <a:pt x="64198" y="56616"/>
                </a:cubicBezTo>
                <a:cubicBezTo>
                  <a:pt x="58102" y="64223"/>
                  <a:pt x="55054" y="73367"/>
                  <a:pt x="55054" y="85547"/>
                </a:cubicBezTo>
                <a:lnTo>
                  <a:pt x="55054" y="208927"/>
                </a:lnTo>
                <a:cubicBezTo>
                  <a:pt x="55054" y="219595"/>
                  <a:pt x="58102" y="230251"/>
                  <a:pt x="65709" y="236347"/>
                </a:cubicBezTo>
                <a:cubicBezTo>
                  <a:pt x="71806" y="243966"/>
                  <a:pt x="79413" y="247002"/>
                  <a:pt x="91592" y="247002"/>
                </a:cubicBezTo>
                <a:cubicBezTo>
                  <a:pt x="102247" y="247002"/>
                  <a:pt x="109867" y="243966"/>
                  <a:pt x="117475" y="236347"/>
                </a:cubicBezTo>
                <a:cubicBezTo>
                  <a:pt x="123558" y="230251"/>
                  <a:pt x="126606" y="219595"/>
                  <a:pt x="126606" y="205879"/>
                </a:cubicBezTo>
                <a:lnTo>
                  <a:pt x="126606" y="178460"/>
                </a:lnTo>
                <a:lnTo>
                  <a:pt x="175323" y="178460"/>
                </a:lnTo>
                <a:lnTo>
                  <a:pt x="175323" y="192176"/>
                </a:lnTo>
                <a:cubicBezTo>
                  <a:pt x="175323" y="222630"/>
                  <a:pt x="167716" y="247002"/>
                  <a:pt x="155537" y="262242"/>
                </a:cubicBezTo>
                <a:cubicBezTo>
                  <a:pt x="143357" y="278993"/>
                  <a:pt x="122047" y="286613"/>
                  <a:pt x="91592" y="286613"/>
                </a:cubicBezTo>
                <a:cubicBezTo>
                  <a:pt x="59626" y="286613"/>
                  <a:pt x="38315" y="278993"/>
                  <a:pt x="26136" y="262242"/>
                </a:cubicBezTo>
                <a:cubicBezTo>
                  <a:pt x="12433" y="247002"/>
                  <a:pt x="6350" y="221119"/>
                  <a:pt x="6350" y="184556"/>
                </a:cubicBezTo>
                <a:lnTo>
                  <a:pt x="6350" y="106870"/>
                </a:lnTo>
                <a:cubicBezTo>
                  <a:pt x="6350" y="73367"/>
                  <a:pt x="12433" y="47472"/>
                  <a:pt x="26136" y="30721"/>
                </a:cubicBezTo>
                <a:cubicBezTo>
                  <a:pt x="38315" y="13957"/>
                  <a:pt x="59626" y="6350"/>
                  <a:pt x="90068" y="6350"/>
                </a:cubicBez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5" name="Freeform 3"/>
          <p:cNvSpPr/>
          <p:nvPr/>
        </p:nvSpPr>
        <p:spPr>
          <a:xfrm>
            <a:off x="5394896" y="1300543"/>
            <a:ext cx="177113" cy="292963"/>
          </a:xfrm>
          <a:custGeom>
            <a:avLst/>
            <a:gdLst>
              <a:gd name="connsiteX0" fmla="*/ 83984 w 177113"/>
              <a:gd name="connsiteY0" fmla="*/ 6350 h 292963"/>
              <a:gd name="connsiteX1" fmla="*/ 144881 w 177113"/>
              <a:gd name="connsiteY1" fmla="*/ 21577 h 292963"/>
              <a:gd name="connsiteX2" fmla="*/ 164667 w 177113"/>
              <a:gd name="connsiteY2" fmla="*/ 67271 h 292963"/>
              <a:gd name="connsiteX3" fmla="*/ 164667 w 177113"/>
              <a:gd name="connsiteY3" fmla="*/ 97739 h 292963"/>
              <a:gd name="connsiteX4" fmla="*/ 114426 w 177113"/>
              <a:gd name="connsiteY4" fmla="*/ 97739 h 292963"/>
              <a:gd name="connsiteX5" fmla="*/ 114426 w 177113"/>
              <a:gd name="connsiteY5" fmla="*/ 70319 h 292963"/>
              <a:gd name="connsiteX6" fmla="*/ 108343 w 177113"/>
              <a:gd name="connsiteY6" fmla="*/ 50520 h 292963"/>
              <a:gd name="connsiteX7" fmla="*/ 87033 w 177113"/>
              <a:gd name="connsiteY7" fmla="*/ 44424 h 292963"/>
              <a:gd name="connsiteX8" fmla="*/ 62674 w 177113"/>
              <a:gd name="connsiteY8" fmla="*/ 50520 h 292963"/>
              <a:gd name="connsiteX9" fmla="*/ 56578 w 177113"/>
              <a:gd name="connsiteY9" fmla="*/ 71843 h 292963"/>
              <a:gd name="connsiteX10" fmla="*/ 59626 w 177113"/>
              <a:gd name="connsiteY10" fmla="*/ 90119 h 292963"/>
              <a:gd name="connsiteX11" fmla="*/ 74853 w 177113"/>
              <a:gd name="connsiteY11" fmla="*/ 102311 h 292963"/>
              <a:gd name="connsiteX12" fmla="*/ 99212 w 177113"/>
              <a:gd name="connsiteY12" fmla="*/ 117538 h 292963"/>
              <a:gd name="connsiteX13" fmla="*/ 123570 w 177113"/>
              <a:gd name="connsiteY13" fmla="*/ 131241 h 292963"/>
              <a:gd name="connsiteX14" fmla="*/ 140309 w 177113"/>
              <a:gd name="connsiteY14" fmla="*/ 143433 h 292963"/>
              <a:gd name="connsiteX15" fmla="*/ 155536 w 177113"/>
              <a:gd name="connsiteY15" fmla="*/ 158661 h 292963"/>
              <a:gd name="connsiteX16" fmla="*/ 170763 w 177113"/>
              <a:gd name="connsiteY16" fmla="*/ 210451 h 292963"/>
              <a:gd name="connsiteX17" fmla="*/ 150964 w 177113"/>
              <a:gd name="connsiteY17" fmla="*/ 268338 h 292963"/>
              <a:gd name="connsiteX18" fmla="*/ 85509 w 177113"/>
              <a:gd name="connsiteY18" fmla="*/ 286613 h 292963"/>
              <a:gd name="connsiteX19" fmla="*/ 26136 w 177113"/>
              <a:gd name="connsiteY19" fmla="*/ 269862 h 292963"/>
              <a:gd name="connsiteX20" fmla="*/ 9385 w 177113"/>
              <a:gd name="connsiteY20" fmla="*/ 219595 h 292963"/>
              <a:gd name="connsiteX21" fmla="*/ 9385 w 177113"/>
              <a:gd name="connsiteY21" fmla="*/ 187604 h 292963"/>
              <a:gd name="connsiteX22" fmla="*/ 59626 w 177113"/>
              <a:gd name="connsiteY22" fmla="*/ 187604 h 292963"/>
              <a:gd name="connsiteX23" fmla="*/ 59626 w 177113"/>
              <a:gd name="connsiteY23" fmla="*/ 218071 h 292963"/>
              <a:gd name="connsiteX24" fmla="*/ 64198 w 177113"/>
              <a:gd name="connsiteY24" fmla="*/ 240919 h 292963"/>
              <a:gd name="connsiteX25" fmla="*/ 87033 w 177113"/>
              <a:gd name="connsiteY25" fmla="*/ 247002 h 292963"/>
              <a:gd name="connsiteX26" fmla="*/ 114426 w 177113"/>
              <a:gd name="connsiteY26" fmla="*/ 239394 h 292963"/>
              <a:gd name="connsiteX27" fmla="*/ 120522 w 177113"/>
              <a:gd name="connsiteY27" fmla="*/ 218071 h 292963"/>
              <a:gd name="connsiteX28" fmla="*/ 111391 w 177113"/>
              <a:gd name="connsiteY28" fmla="*/ 189128 h 292963"/>
              <a:gd name="connsiteX29" fmla="*/ 94640 w 177113"/>
              <a:gd name="connsiteY29" fmla="*/ 173901 h 292963"/>
              <a:gd name="connsiteX30" fmla="*/ 67246 w 177113"/>
              <a:gd name="connsiteY30" fmla="*/ 155613 h 292963"/>
              <a:gd name="connsiteX31" fmla="*/ 45923 w 177113"/>
              <a:gd name="connsiteY31" fmla="*/ 143433 h 292963"/>
              <a:gd name="connsiteX32" fmla="*/ 15481 w 177113"/>
              <a:gd name="connsiteY32" fmla="*/ 114490 h 292963"/>
              <a:gd name="connsiteX33" fmla="*/ 6350 w 177113"/>
              <a:gd name="connsiteY33" fmla="*/ 74891 h 292963"/>
              <a:gd name="connsiteX34" fmla="*/ 27660 w 177113"/>
              <a:gd name="connsiteY34" fmla="*/ 23101 h 292963"/>
              <a:gd name="connsiteX35" fmla="*/ 83984 w 177113"/>
              <a:gd name="connsiteY35" fmla="*/ 6350 h 29296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  <a:cxn ang="18">
                <a:pos x="connsiteX18" y="connsiteY18"/>
              </a:cxn>
              <a:cxn ang="19">
                <a:pos x="connsiteX19" y="connsiteY19"/>
              </a:cxn>
              <a:cxn ang="20">
                <a:pos x="connsiteX20" y="connsiteY20"/>
              </a:cxn>
              <a:cxn ang="21">
                <a:pos x="connsiteX21" y="connsiteY21"/>
              </a:cxn>
              <a:cxn ang="22">
                <a:pos x="connsiteX22" y="connsiteY22"/>
              </a:cxn>
              <a:cxn ang="23">
                <a:pos x="connsiteX23" y="connsiteY23"/>
              </a:cxn>
              <a:cxn ang="24">
                <a:pos x="connsiteX24" y="connsiteY24"/>
              </a:cxn>
              <a:cxn ang="25">
                <a:pos x="connsiteX25" y="connsiteY25"/>
              </a:cxn>
              <a:cxn ang="26">
                <a:pos x="connsiteX26" y="connsiteY26"/>
              </a:cxn>
              <a:cxn ang="27">
                <a:pos x="connsiteX27" y="connsiteY27"/>
              </a:cxn>
              <a:cxn ang="28">
                <a:pos x="connsiteX28" y="connsiteY28"/>
              </a:cxn>
              <a:cxn ang="29">
                <a:pos x="connsiteX29" y="connsiteY29"/>
              </a:cxn>
              <a:cxn ang="30">
                <a:pos x="connsiteX30" y="connsiteY30"/>
              </a:cxn>
              <a:cxn ang="31">
                <a:pos x="connsiteX31" y="connsiteY31"/>
              </a:cxn>
              <a:cxn ang="32">
                <a:pos x="connsiteX32" y="connsiteY32"/>
              </a:cxn>
              <a:cxn ang="33">
                <a:pos x="connsiteX33" y="connsiteY33"/>
              </a:cxn>
              <a:cxn ang="34">
                <a:pos x="connsiteX34" y="connsiteY34"/>
              </a:cxn>
              <a:cxn ang="35">
                <a:pos x="connsiteX35" y="connsiteY35"/>
              </a:cxn>
            </a:cxnLst>
            <a:rect l="l" t="t" r="r" b="b"/>
            <a:pathLst>
              <a:path w="177113" h="292963">
                <a:moveTo>
                  <a:pt x="83984" y="6350"/>
                </a:moveTo>
                <a:cubicBezTo>
                  <a:pt x="111391" y="6350"/>
                  <a:pt x="131178" y="10909"/>
                  <a:pt x="144881" y="21577"/>
                </a:cubicBezTo>
                <a:cubicBezTo>
                  <a:pt x="158584" y="32245"/>
                  <a:pt x="164667" y="47472"/>
                  <a:pt x="164667" y="67271"/>
                </a:cubicBezTo>
                <a:lnTo>
                  <a:pt x="164667" y="97739"/>
                </a:lnTo>
                <a:lnTo>
                  <a:pt x="114426" y="97739"/>
                </a:lnTo>
                <a:lnTo>
                  <a:pt x="114426" y="70319"/>
                </a:lnTo>
                <a:cubicBezTo>
                  <a:pt x="114426" y="61175"/>
                  <a:pt x="112915" y="55092"/>
                  <a:pt x="108343" y="50520"/>
                </a:cubicBezTo>
                <a:cubicBezTo>
                  <a:pt x="105295" y="45948"/>
                  <a:pt x="97688" y="44424"/>
                  <a:pt x="87033" y="44424"/>
                </a:cubicBezTo>
                <a:cubicBezTo>
                  <a:pt x="74853" y="44424"/>
                  <a:pt x="67246" y="45948"/>
                  <a:pt x="62674" y="50520"/>
                </a:cubicBezTo>
                <a:cubicBezTo>
                  <a:pt x="58102" y="55092"/>
                  <a:pt x="56578" y="62699"/>
                  <a:pt x="56578" y="71843"/>
                </a:cubicBezTo>
                <a:cubicBezTo>
                  <a:pt x="56578" y="80975"/>
                  <a:pt x="58102" y="87071"/>
                  <a:pt x="59626" y="90119"/>
                </a:cubicBezTo>
                <a:cubicBezTo>
                  <a:pt x="62674" y="94691"/>
                  <a:pt x="67246" y="97739"/>
                  <a:pt x="74853" y="102311"/>
                </a:cubicBezTo>
                <a:cubicBezTo>
                  <a:pt x="80936" y="105346"/>
                  <a:pt x="88556" y="109918"/>
                  <a:pt x="99212" y="117538"/>
                </a:cubicBezTo>
                <a:cubicBezTo>
                  <a:pt x="109867" y="123634"/>
                  <a:pt x="117475" y="128206"/>
                  <a:pt x="123570" y="131241"/>
                </a:cubicBezTo>
                <a:cubicBezTo>
                  <a:pt x="128130" y="134289"/>
                  <a:pt x="134226" y="138861"/>
                  <a:pt x="140309" y="143433"/>
                </a:cubicBezTo>
                <a:cubicBezTo>
                  <a:pt x="147929" y="148005"/>
                  <a:pt x="152488" y="154089"/>
                  <a:pt x="155536" y="158661"/>
                </a:cubicBezTo>
                <a:cubicBezTo>
                  <a:pt x="166192" y="172377"/>
                  <a:pt x="170763" y="190652"/>
                  <a:pt x="170763" y="210451"/>
                </a:cubicBezTo>
                <a:cubicBezTo>
                  <a:pt x="170763" y="236347"/>
                  <a:pt x="164667" y="256146"/>
                  <a:pt x="150964" y="268338"/>
                </a:cubicBezTo>
                <a:cubicBezTo>
                  <a:pt x="137261" y="280517"/>
                  <a:pt x="115950" y="286613"/>
                  <a:pt x="85509" y="286613"/>
                </a:cubicBezTo>
                <a:cubicBezTo>
                  <a:pt x="58102" y="286613"/>
                  <a:pt x="38315" y="282041"/>
                  <a:pt x="26136" y="269862"/>
                </a:cubicBezTo>
                <a:cubicBezTo>
                  <a:pt x="13957" y="259194"/>
                  <a:pt x="9385" y="242443"/>
                  <a:pt x="9385" y="219595"/>
                </a:cubicBezTo>
                <a:lnTo>
                  <a:pt x="9385" y="187604"/>
                </a:lnTo>
                <a:lnTo>
                  <a:pt x="59626" y="187604"/>
                </a:lnTo>
                <a:lnTo>
                  <a:pt x="59626" y="218071"/>
                </a:lnTo>
                <a:cubicBezTo>
                  <a:pt x="59626" y="228727"/>
                  <a:pt x="61150" y="236347"/>
                  <a:pt x="64198" y="240919"/>
                </a:cubicBezTo>
                <a:cubicBezTo>
                  <a:pt x="68757" y="245491"/>
                  <a:pt x="76377" y="247002"/>
                  <a:pt x="87033" y="247002"/>
                </a:cubicBezTo>
                <a:cubicBezTo>
                  <a:pt x="100736" y="247002"/>
                  <a:pt x="109867" y="245491"/>
                  <a:pt x="114426" y="239394"/>
                </a:cubicBezTo>
                <a:cubicBezTo>
                  <a:pt x="118998" y="234822"/>
                  <a:pt x="120522" y="227202"/>
                  <a:pt x="120522" y="218071"/>
                </a:cubicBezTo>
                <a:cubicBezTo>
                  <a:pt x="120522" y="205879"/>
                  <a:pt x="117475" y="196748"/>
                  <a:pt x="111391" y="189128"/>
                </a:cubicBezTo>
                <a:cubicBezTo>
                  <a:pt x="108343" y="183032"/>
                  <a:pt x="102247" y="178460"/>
                  <a:pt x="94640" y="173901"/>
                </a:cubicBezTo>
                <a:cubicBezTo>
                  <a:pt x="88556" y="167805"/>
                  <a:pt x="79412" y="161709"/>
                  <a:pt x="67246" y="155613"/>
                </a:cubicBezTo>
                <a:cubicBezTo>
                  <a:pt x="55067" y="148005"/>
                  <a:pt x="47447" y="143433"/>
                  <a:pt x="45923" y="143433"/>
                </a:cubicBezTo>
                <a:cubicBezTo>
                  <a:pt x="32232" y="134289"/>
                  <a:pt x="21564" y="125158"/>
                  <a:pt x="15481" y="114490"/>
                </a:cubicBezTo>
                <a:cubicBezTo>
                  <a:pt x="9385" y="105346"/>
                  <a:pt x="6350" y="93167"/>
                  <a:pt x="6350" y="74891"/>
                </a:cubicBezTo>
                <a:cubicBezTo>
                  <a:pt x="6350" y="52044"/>
                  <a:pt x="13957" y="35280"/>
                  <a:pt x="27660" y="23101"/>
                </a:cubicBezTo>
                <a:cubicBezTo>
                  <a:pt x="39839" y="12433"/>
                  <a:pt x="59626" y="6350"/>
                  <a:pt x="83984" y="6350"/>
                </a:cubicBez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6" name="Freeform 3"/>
          <p:cNvSpPr/>
          <p:nvPr/>
        </p:nvSpPr>
        <p:spPr>
          <a:xfrm>
            <a:off x="5012791" y="1300543"/>
            <a:ext cx="178625" cy="292963"/>
          </a:xfrm>
          <a:custGeom>
            <a:avLst/>
            <a:gdLst>
              <a:gd name="connsiteX0" fmla="*/ 88556 w 178625"/>
              <a:gd name="connsiteY0" fmla="*/ 6350 h 292963"/>
              <a:gd name="connsiteX1" fmla="*/ 152488 w 178625"/>
              <a:gd name="connsiteY1" fmla="*/ 29197 h 292963"/>
              <a:gd name="connsiteX2" fmla="*/ 172275 w 178625"/>
              <a:gd name="connsiteY2" fmla="*/ 96215 h 292963"/>
              <a:gd name="connsiteX3" fmla="*/ 172275 w 178625"/>
              <a:gd name="connsiteY3" fmla="*/ 193700 h 292963"/>
              <a:gd name="connsiteX4" fmla="*/ 152488 w 178625"/>
              <a:gd name="connsiteY4" fmla="*/ 262242 h 292963"/>
              <a:gd name="connsiteX5" fmla="*/ 88556 w 178625"/>
              <a:gd name="connsiteY5" fmla="*/ 286613 h 292963"/>
              <a:gd name="connsiteX6" fmla="*/ 24612 w 178625"/>
              <a:gd name="connsiteY6" fmla="*/ 263766 h 292963"/>
              <a:gd name="connsiteX7" fmla="*/ 6350 w 178625"/>
              <a:gd name="connsiteY7" fmla="*/ 193700 h 292963"/>
              <a:gd name="connsiteX8" fmla="*/ 6350 w 178625"/>
              <a:gd name="connsiteY8" fmla="*/ 96215 h 292963"/>
              <a:gd name="connsiteX9" fmla="*/ 24612 w 178625"/>
              <a:gd name="connsiteY9" fmla="*/ 29197 h 292963"/>
              <a:gd name="connsiteX10" fmla="*/ 88556 w 178625"/>
              <a:gd name="connsiteY10" fmla="*/ 6350 h 29296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</a:cxnLst>
            <a:rect l="l" t="t" r="r" b="b"/>
            <a:pathLst>
              <a:path w="178625" h="292963">
                <a:moveTo>
                  <a:pt x="88556" y="6350"/>
                </a:moveTo>
                <a:cubicBezTo>
                  <a:pt x="118998" y="6350"/>
                  <a:pt x="140309" y="13957"/>
                  <a:pt x="152488" y="29197"/>
                </a:cubicBezTo>
                <a:cubicBezTo>
                  <a:pt x="166192" y="44424"/>
                  <a:pt x="172275" y="67271"/>
                  <a:pt x="172275" y="96215"/>
                </a:cubicBezTo>
                <a:lnTo>
                  <a:pt x="172275" y="193700"/>
                </a:lnTo>
                <a:cubicBezTo>
                  <a:pt x="172275" y="222630"/>
                  <a:pt x="166192" y="247002"/>
                  <a:pt x="152488" y="262242"/>
                </a:cubicBezTo>
                <a:cubicBezTo>
                  <a:pt x="140309" y="278993"/>
                  <a:pt x="118998" y="286613"/>
                  <a:pt x="88556" y="286613"/>
                </a:cubicBezTo>
                <a:cubicBezTo>
                  <a:pt x="58102" y="286613"/>
                  <a:pt x="36791" y="278993"/>
                  <a:pt x="24612" y="263766"/>
                </a:cubicBezTo>
                <a:cubicBezTo>
                  <a:pt x="12433" y="247002"/>
                  <a:pt x="6350" y="224155"/>
                  <a:pt x="6350" y="193700"/>
                </a:cubicBezTo>
                <a:lnTo>
                  <a:pt x="6350" y="96215"/>
                </a:lnTo>
                <a:cubicBezTo>
                  <a:pt x="6350" y="67271"/>
                  <a:pt x="12433" y="45948"/>
                  <a:pt x="24612" y="29197"/>
                </a:cubicBezTo>
                <a:cubicBezTo>
                  <a:pt x="36791" y="13957"/>
                  <a:pt x="58102" y="6350"/>
                  <a:pt x="88556" y="6350"/>
                </a:cubicBez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7" name="Freeform 3"/>
          <p:cNvSpPr/>
          <p:nvPr/>
        </p:nvSpPr>
        <p:spPr>
          <a:xfrm>
            <a:off x="4817922" y="1300543"/>
            <a:ext cx="181686" cy="292963"/>
          </a:xfrm>
          <a:custGeom>
            <a:avLst/>
            <a:gdLst>
              <a:gd name="connsiteX0" fmla="*/ 90080 w 181686"/>
              <a:gd name="connsiteY0" fmla="*/ 6350 h 292963"/>
              <a:gd name="connsiteX1" fmla="*/ 175336 w 181686"/>
              <a:gd name="connsiteY1" fmla="*/ 84023 h 292963"/>
              <a:gd name="connsiteX2" fmla="*/ 175336 w 181686"/>
              <a:gd name="connsiteY2" fmla="*/ 112966 h 292963"/>
              <a:gd name="connsiteX3" fmla="*/ 126619 w 181686"/>
              <a:gd name="connsiteY3" fmla="*/ 112966 h 292963"/>
              <a:gd name="connsiteX4" fmla="*/ 126619 w 181686"/>
              <a:gd name="connsiteY4" fmla="*/ 74891 h 292963"/>
              <a:gd name="connsiteX5" fmla="*/ 117487 w 181686"/>
              <a:gd name="connsiteY5" fmla="*/ 55092 h 292963"/>
              <a:gd name="connsiteX6" fmla="*/ 91604 w 181686"/>
              <a:gd name="connsiteY6" fmla="*/ 47472 h 292963"/>
              <a:gd name="connsiteX7" fmla="*/ 64198 w 181686"/>
              <a:gd name="connsiteY7" fmla="*/ 56616 h 292963"/>
              <a:gd name="connsiteX8" fmla="*/ 55067 w 181686"/>
              <a:gd name="connsiteY8" fmla="*/ 85547 h 292963"/>
              <a:gd name="connsiteX9" fmla="*/ 55067 w 181686"/>
              <a:gd name="connsiteY9" fmla="*/ 208927 h 292963"/>
              <a:gd name="connsiteX10" fmla="*/ 65722 w 181686"/>
              <a:gd name="connsiteY10" fmla="*/ 236347 h 292963"/>
              <a:gd name="connsiteX11" fmla="*/ 91604 w 181686"/>
              <a:gd name="connsiteY11" fmla="*/ 247002 h 292963"/>
              <a:gd name="connsiteX12" fmla="*/ 117487 w 181686"/>
              <a:gd name="connsiteY12" fmla="*/ 236347 h 292963"/>
              <a:gd name="connsiteX13" fmla="*/ 126619 w 181686"/>
              <a:gd name="connsiteY13" fmla="*/ 205879 h 292963"/>
              <a:gd name="connsiteX14" fmla="*/ 126619 w 181686"/>
              <a:gd name="connsiteY14" fmla="*/ 178460 h 292963"/>
              <a:gd name="connsiteX15" fmla="*/ 175336 w 181686"/>
              <a:gd name="connsiteY15" fmla="*/ 178460 h 292963"/>
              <a:gd name="connsiteX16" fmla="*/ 175336 w 181686"/>
              <a:gd name="connsiteY16" fmla="*/ 192176 h 292963"/>
              <a:gd name="connsiteX17" fmla="*/ 155549 w 181686"/>
              <a:gd name="connsiteY17" fmla="*/ 262242 h 292963"/>
              <a:gd name="connsiteX18" fmla="*/ 91604 w 181686"/>
              <a:gd name="connsiteY18" fmla="*/ 286613 h 292963"/>
              <a:gd name="connsiteX19" fmla="*/ 26149 w 181686"/>
              <a:gd name="connsiteY19" fmla="*/ 262242 h 292963"/>
              <a:gd name="connsiteX20" fmla="*/ 6350 w 181686"/>
              <a:gd name="connsiteY20" fmla="*/ 184556 h 292963"/>
              <a:gd name="connsiteX21" fmla="*/ 6350 w 181686"/>
              <a:gd name="connsiteY21" fmla="*/ 106870 h 292963"/>
              <a:gd name="connsiteX22" fmla="*/ 26149 w 181686"/>
              <a:gd name="connsiteY22" fmla="*/ 30721 h 292963"/>
              <a:gd name="connsiteX23" fmla="*/ 90080 w 181686"/>
              <a:gd name="connsiteY23" fmla="*/ 6350 h 29296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  <a:cxn ang="18">
                <a:pos x="connsiteX18" y="connsiteY18"/>
              </a:cxn>
              <a:cxn ang="19">
                <a:pos x="connsiteX19" y="connsiteY19"/>
              </a:cxn>
              <a:cxn ang="20">
                <a:pos x="connsiteX20" y="connsiteY20"/>
              </a:cxn>
              <a:cxn ang="21">
                <a:pos x="connsiteX21" y="connsiteY21"/>
              </a:cxn>
              <a:cxn ang="22">
                <a:pos x="connsiteX22" y="connsiteY22"/>
              </a:cxn>
              <a:cxn ang="23">
                <a:pos x="connsiteX23" y="connsiteY23"/>
              </a:cxn>
            </a:cxnLst>
            <a:rect l="l" t="t" r="r" b="b"/>
            <a:pathLst>
              <a:path w="181686" h="292963">
                <a:moveTo>
                  <a:pt x="90080" y="6350"/>
                </a:moveTo>
                <a:cubicBezTo>
                  <a:pt x="146405" y="6350"/>
                  <a:pt x="175336" y="32245"/>
                  <a:pt x="175336" y="84023"/>
                </a:cubicBezTo>
                <a:lnTo>
                  <a:pt x="175336" y="112966"/>
                </a:lnTo>
                <a:lnTo>
                  <a:pt x="126619" y="112966"/>
                </a:lnTo>
                <a:lnTo>
                  <a:pt x="126619" y="74891"/>
                </a:lnTo>
                <a:cubicBezTo>
                  <a:pt x="126619" y="67271"/>
                  <a:pt x="123570" y="61175"/>
                  <a:pt x="117487" y="55092"/>
                </a:cubicBezTo>
                <a:cubicBezTo>
                  <a:pt x="111391" y="48996"/>
                  <a:pt x="102260" y="47472"/>
                  <a:pt x="91604" y="47472"/>
                </a:cubicBezTo>
                <a:cubicBezTo>
                  <a:pt x="79425" y="47472"/>
                  <a:pt x="71818" y="50520"/>
                  <a:pt x="64198" y="56616"/>
                </a:cubicBezTo>
                <a:cubicBezTo>
                  <a:pt x="58115" y="64223"/>
                  <a:pt x="55067" y="73367"/>
                  <a:pt x="55067" y="85547"/>
                </a:cubicBezTo>
                <a:lnTo>
                  <a:pt x="55067" y="208927"/>
                </a:lnTo>
                <a:cubicBezTo>
                  <a:pt x="55067" y="219595"/>
                  <a:pt x="58115" y="230251"/>
                  <a:pt x="65722" y="236347"/>
                </a:cubicBezTo>
                <a:cubicBezTo>
                  <a:pt x="71818" y="243966"/>
                  <a:pt x="79425" y="247002"/>
                  <a:pt x="91604" y="247002"/>
                </a:cubicBezTo>
                <a:cubicBezTo>
                  <a:pt x="102260" y="247002"/>
                  <a:pt x="109880" y="243966"/>
                  <a:pt x="117487" y="236347"/>
                </a:cubicBezTo>
                <a:cubicBezTo>
                  <a:pt x="123570" y="230251"/>
                  <a:pt x="126619" y="219595"/>
                  <a:pt x="126619" y="205879"/>
                </a:cubicBezTo>
                <a:lnTo>
                  <a:pt x="126619" y="178460"/>
                </a:lnTo>
                <a:lnTo>
                  <a:pt x="175336" y="178460"/>
                </a:lnTo>
                <a:lnTo>
                  <a:pt x="175336" y="192176"/>
                </a:lnTo>
                <a:cubicBezTo>
                  <a:pt x="175336" y="222630"/>
                  <a:pt x="167728" y="247002"/>
                  <a:pt x="155549" y="262242"/>
                </a:cubicBezTo>
                <a:cubicBezTo>
                  <a:pt x="143370" y="278993"/>
                  <a:pt x="122046" y="286613"/>
                  <a:pt x="91604" y="286613"/>
                </a:cubicBezTo>
                <a:cubicBezTo>
                  <a:pt x="59638" y="286613"/>
                  <a:pt x="38328" y="278993"/>
                  <a:pt x="26149" y="262242"/>
                </a:cubicBezTo>
                <a:cubicBezTo>
                  <a:pt x="12445" y="247002"/>
                  <a:pt x="6350" y="221119"/>
                  <a:pt x="6350" y="184556"/>
                </a:cubicBezTo>
                <a:lnTo>
                  <a:pt x="6350" y="106870"/>
                </a:lnTo>
                <a:cubicBezTo>
                  <a:pt x="6350" y="73367"/>
                  <a:pt x="12445" y="47472"/>
                  <a:pt x="26149" y="30721"/>
                </a:cubicBezTo>
                <a:cubicBezTo>
                  <a:pt x="38328" y="13957"/>
                  <a:pt x="59638" y="6350"/>
                  <a:pt x="90080" y="6350"/>
                </a:cubicBez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8" name="Freeform 3"/>
          <p:cNvSpPr/>
          <p:nvPr/>
        </p:nvSpPr>
        <p:spPr>
          <a:xfrm>
            <a:off x="7565999" y="2411196"/>
            <a:ext cx="1729371" cy="1748612"/>
          </a:xfrm>
          <a:custGeom>
            <a:avLst/>
            <a:gdLst>
              <a:gd name="connsiteX0" fmla="*/ 0 w 1729371"/>
              <a:gd name="connsiteY0" fmla="*/ 1748612 h 1748612"/>
              <a:gd name="connsiteX1" fmla="*/ 1729371 w 1729371"/>
              <a:gd name="connsiteY1" fmla="*/ 1748612 h 1748612"/>
              <a:gd name="connsiteX2" fmla="*/ 1729371 w 1729371"/>
              <a:gd name="connsiteY2" fmla="*/ 0 h 1748612"/>
              <a:gd name="connsiteX3" fmla="*/ 0 w 1729371"/>
              <a:gd name="connsiteY3" fmla="*/ 0 h 1748612"/>
              <a:gd name="connsiteX4" fmla="*/ 0 w 1729371"/>
              <a:gd name="connsiteY4" fmla="*/ 1748612 h 174861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729371" h="1748612">
                <a:moveTo>
                  <a:pt x="0" y="1748612"/>
                </a:moveTo>
                <a:lnTo>
                  <a:pt x="1729371" y="1748612"/>
                </a:lnTo>
                <a:lnTo>
                  <a:pt x="1729371" y="0"/>
                </a:lnTo>
                <a:lnTo>
                  <a:pt x="0" y="0"/>
                </a:lnTo>
                <a:lnTo>
                  <a:pt x="0" y="1748612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342900"/>
            <a:ext cx="9156700" cy="68707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9423400" y="6845300"/>
            <a:ext cx="215900" cy="177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  <a:tabLst/>
            </a:pPr>
            <a:r>
              <a:rPr lang="en-US" altLang="zh-CN" sz="1403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29</a:t>
            </a:r>
          </a:p>
        </p:txBody>
      </p:sp>
      <p:sp>
        <p:nvSpPr>
          <p:cNvPr id="1039" name="TextBox 1"/>
          <p:cNvSpPr txBox="1"/>
          <p:nvPr/>
        </p:nvSpPr>
        <p:spPr>
          <a:xfrm>
            <a:off x="977900" y="495300"/>
            <a:ext cx="3009900" cy="342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700"/>
              </a:lnSpc>
              <a:tabLst/>
            </a:pP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1.</a:t>
            </a:r>
            <a:r>
              <a:rPr lang="en-US" altLang="zh-CN" sz="27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설계안전성</a:t>
            </a:r>
            <a:r>
              <a:rPr lang="en-US" altLang="zh-CN" sz="27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검토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797699" y="909345"/>
            <a:ext cx="9082252" cy="6042456"/>
          </a:xfrm>
          <a:custGeom>
            <a:avLst/>
            <a:gdLst>
              <a:gd name="connsiteX0" fmla="*/ 0 w 9082252"/>
              <a:gd name="connsiteY0" fmla="*/ 6042456 h 6042456"/>
              <a:gd name="connsiteX1" fmla="*/ 9082252 w 9082252"/>
              <a:gd name="connsiteY1" fmla="*/ 6042456 h 6042456"/>
              <a:gd name="connsiteX2" fmla="*/ 9082252 w 9082252"/>
              <a:gd name="connsiteY2" fmla="*/ 0 h 6042456"/>
              <a:gd name="connsiteX3" fmla="*/ 0 w 9082252"/>
              <a:gd name="connsiteY3" fmla="*/ 0 h 6042456"/>
              <a:gd name="connsiteX4" fmla="*/ 0 w 9082252"/>
              <a:gd name="connsiteY4" fmla="*/ 6042456 h 604245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082252" h="6042456">
                <a:moveTo>
                  <a:pt x="0" y="6042456"/>
                </a:moveTo>
                <a:lnTo>
                  <a:pt x="9082252" y="6042456"/>
                </a:lnTo>
                <a:lnTo>
                  <a:pt x="9082252" y="0"/>
                </a:lnTo>
                <a:lnTo>
                  <a:pt x="0" y="0"/>
                </a:lnTo>
                <a:lnTo>
                  <a:pt x="0" y="6042456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Freeform 3"/>
          <p:cNvSpPr/>
          <p:nvPr/>
        </p:nvSpPr>
        <p:spPr>
          <a:xfrm>
            <a:off x="1453832" y="2350261"/>
            <a:ext cx="986472" cy="1188084"/>
          </a:xfrm>
          <a:custGeom>
            <a:avLst/>
            <a:gdLst>
              <a:gd name="connsiteX0" fmla="*/ 0 w 986472"/>
              <a:gd name="connsiteY0" fmla="*/ 1188084 h 1188084"/>
              <a:gd name="connsiteX1" fmla="*/ 986472 w 986472"/>
              <a:gd name="connsiteY1" fmla="*/ 1188084 h 1188084"/>
              <a:gd name="connsiteX2" fmla="*/ 986472 w 986472"/>
              <a:gd name="connsiteY2" fmla="*/ 0 h 1188084"/>
              <a:gd name="connsiteX3" fmla="*/ 0 w 986472"/>
              <a:gd name="connsiteY3" fmla="*/ 0 h 1188084"/>
              <a:gd name="connsiteX4" fmla="*/ 0 w 986472"/>
              <a:gd name="connsiteY4" fmla="*/ 1188084 h 118808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86472" h="1188084">
                <a:moveTo>
                  <a:pt x="0" y="1188084"/>
                </a:moveTo>
                <a:lnTo>
                  <a:pt x="986472" y="1188084"/>
                </a:lnTo>
                <a:lnTo>
                  <a:pt x="986472" y="0"/>
                </a:lnTo>
                <a:lnTo>
                  <a:pt x="0" y="0"/>
                </a:lnTo>
                <a:lnTo>
                  <a:pt x="0" y="1188084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Freeform 3"/>
          <p:cNvSpPr/>
          <p:nvPr/>
        </p:nvSpPr>
        <p:spPr>
          <a:xfrm>
            <a:off x="1453832" y="2350261"/>
            <a:ext cx="986472" cy="1188084"/>
          </a:xfrm>
          <a:custGeom>
            <a:avLst/>
            <a:gdLst>
              <a:gd name="connsiteX0" fmla="*/ 0 w 986472"/>
              <a:gd name="connsiteY0" fmla="*/ 1188084 h 1188084"/>
              <a:gd name="connsiteX1" fmla="*/ 986472 w 986472"/>
              <a:gd name="connsiteY1" fmla="*/ 1188084 h 1188084"/>
              <a:gd name="connsiteX2" fmla="*/ 986472 w 986472"/>
              <a:gd name="connsiteY2" fmla="*/ 0 h 1188084"/>
              <a:gd name="connsiteX3" fmla="*/ 0 w 986472"/>
              <a:gd name="connsiteY3" fmla="*/ 0 h 1188084"/>
              <a:gd name="connsiteX4" fmla="*/ 0 w 986472"/>
              <a:gd name="connsiteY4" fmla="*/ 1188084 h 118808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86472" h="1188084">
                <a:moveTo>
                  <a:pt x="0" y="1188084"/>
                </a:moveTo>
                <a:lnTo>
                  <a:pt x="986472" y="1188084"/>
                </a:lnTo>
                <a:lnTo>
                  <a:pt x="986472" y="0"/>
                </a:lnTo>
                <a:lnTo>
                  <a:pt x="0" y="0"/>
                </a:lnTo>
                <a:lnTo>
                  <a:pt x="0" y="1188084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Freeform 3"/>
          <p:cNvSpPr/>
          <p:nvPr/>
        </p:nvSpPr>
        <p:spPr>
          <a:xfrm>
            <a:off x="1452308" y="3753116"/>
            <a:ext cx="986472" cy="1040333"/>
          </a:xfrm>
          <a:custGeom>
            <a:avLst/>
            <a:gdLst>
              <a:gd name="connsiteX0" fmla="*/ 0 w 986472"/>
              <a:gd name="connsiteY0" fmla="*/ 1040333 h 1040333"/>
              <a:gd name="connsiteX1" fmla="*/ 986472 w 986472"/>
              <a:gd name="connsiteY1" fmla="*/ 1040333 h 1040333"/>
              <a:gd name="connsiteX2" fmla="*/ 986472 w 986472"/>
              <a:gd name="connsiteY2" fmla="*/ 0 h 1040333"/>
              <a:gd name="connsiteX3" fmla="*/ 0 w 986472"/>
              <a:gd name="connsiteY3" fmla="*/ 0 h 1040333"/>
              <a:gd name="connsiteX4" fmla="*/ 0 w 986472"/>
              <a:gd name="connsiteY4" fmla="*/ 1040333 h 104033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86472" h="1040333">
                <a:moveTo>
                  <a:pt x="0" y="1040333"/>
                </a:moveTo>
                <a:lnTo>
                  <a:pt x="986472" y="1040333"/>
                </a:lnTo>
                <a:lnTo>
                  <a:pt x="986472" y="0"/>
                </a:lnTo>
                <a:lnTo>
                  <a:pt x="0" y="0"/>
                </a:lnTo>
                <a:lnTo>
                  <a:pt x="0" y="1040333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Freeform 3"/>
          <p:cNvSpPr/>
          <p:nvPr/>
        </p:nvSpPr>
        <p:spPr>
          <a:xfrm>
            <a:off x="1452308" y="3753116"/>
            <a:ext cx="986472" cy="1040333"/>
          </a:xfrm>
          <a:custGeom>
            <a:avLst/>
            <a:gdLst>
              <a:gd name="connsiteX0" fmla="*/ 0 w 986472"/>
              <a:gd name="connsiteY0" fmla="*/ 1040333 h 1040333"/>
              <a:gd name="connsiteX1" fmla="*/ 986472 w 986472"/>
              <a:gd name="connsiteY1" fmla="*/ 1040333 h 1040333"/>
              <a:gd name="connsiteX2" fmla="*/ 986472 w 986472"/>
              <a:gd name="connsiteY2" fmla="*/ 0 h 1040333"/>
              <a:gd name="connsiteX3" fmla="*/ 0 w 986472"/>
              <a:gd name="connsiteY3" fmla="*/ 0 h 1040333"/>
              <a:gd name="connsiteX4" fmla="*/ 0 w 986472"/>
              <a:gd name="connsiteY4" fmla="*/ 1040333 h 104033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86472" h="1040333">
                <a:moveTo>
                  <a:pt x="0" y="1040333"/>
                </a:moveTo>
                <a:lnTo>
                  <a:pt x="986472" y="1040333"/>
                </a:lnTo>
                <a:lnTo>
                  <a:pt x="986472" y="0"/>
                </a:lnTo>
                <a:lnTo>
                  <a:pt x="0" y="0"/>
                </a:lnTo>
                <a:lnTo>
                  <a:pt x="0" y="1040333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Freeform 3"/>
          <p:cNvSpPr/>
          <p:nvPr/>
        </p:nvSpPr>
        <p:spPr>
          <a:xfrm>
            <a:off x="1453832" y="5003647"/>
            <a:ext cx="986472" cy="1023582"/>
          </a:xfrm>
          <a:custGeom>
            <a:avLst/>
            <a:gdLst>
              <a:gd name="connsiteX0" fmla="*/ 0 w 986472"/>
              <a:gd name="connsiteY0" fmla="*/ 1023581 h 1023582"/>
              <a:gd name="connsiteX1" fmla="*/ 986472 w 986472"/>
              <a:gd name="connsiteY1" fmla="*/ 1023581 h 1023582"/>
              <a:gd name="connsiteX2" fmla="*/ 986472 w 986472"/>
              <a:gd name="connsiteY2" fmla="*/ 0 h 1023582"/>
              <a:gd name="connsiteX3" fmla="*/ 0 w 986472"/>
              <a:gd name="connsiteY3" fmla="*/ 0 h 1023582"/>
              <a:gd name="connsiteX4" fmla="*/ 0 w 986472"/>
              <a:gd name="connsiteY4" fmla="*/ 1023581 h 102358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86472" h="1023582">
                <a:moveTo>
                  <a:pt x="0" y="1023581"/>
                </a:moveTo>
                <a:lnTo>
                  <a:pt x="986472" y="1023581"/>
                </a:lnTo>
                <a:lnTo>
                  <a:pt x="986472" y="0"/>
                </a:lnTo>
                <a:lnTo>
                  <a:pt x="0" y="0"/>
                </a:lnTo>
                <a:lnTo>
                  <a:pt x="0" y="1023581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Freeform 3"/>
          <p:cNvSpPr/>
          <p:nvPr/>
        </p:nvSpPr>
        <p:spPr>
          <a:xfrm>
            <a:off x="1453832" y="5003647"/>
            <a:ext cx="986472" cy="1023582"/>
          </a:xfrm>
          <a:custGeom>
            <a:avLst/>
            <a:gdLst>
              <a:gd name="connsiteX0" fmla="*/ 0 w 986472"/>
              <a:gd name="connsiteY0" fmla="*/ 1023581 h 1023582"/>
              <a:gd name="connsiteX1" fmla="*/ 986472 w 986472"/>
              <a:gd name="connsiteY1" fmla="*/ 1023581 h 1023582"/>
              <a:gd name="connsiteX2" fmla="*/ 986472 w 986472"/>
              <a:gd name="connsiteY2" fmla="*/ 0 h 1023582"/>
              <a:gd name="connsiteX3" fmla="*/ 0 w 986472"/>
              <a:gd name="connsiteY3" fmla="*/ 0 h 1023582"/>
              <a:gd name="connsiteX4" fmla="*/ 0 w 986472"/>
              <a:gd name="connsiteY4" fmla="*/ 1023581 h 102358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86472" h="1023582">
                <a:moveTo>
                  <a:pt x="0" y="1023581"/>
                </a:moveTo>
                <a:lnTo>
                  <a:pt x="986472" y="1023581"/>
                </a:lnTo>
                <a:lnTo>
                  <a:pt x="986472" y="0"/>
                </a:lnTo>
                <a:lnTo>
                  <a:pt x="0" y="0"/>
                </a:lnTo>
                <a:lnTo>
                  <a:pt x="0" y="1023581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Freeform 3"/>
          <p:cNvSpPr/>
          <p:nvPr/>
        </p:nvSpPr>
        <p:spPr>
          <a:xfrm>
            <a:off x="2604719" y="2350261"/>
            <a:ext cx="2511856" cy="1213980"/>
          </a:xfrm>
          <a:custGeom>
            <a:avLst/>
            <a:gdLst>
              <a:gd name="connsiteX0" fmla="*/ 0 w 2511856"/>
              <a:gd name="connsiteY0" fmla="*/ 1213980 h 1213980"/>
              <a:gd name="connsiteX1" fmla="*/ 2511856 w 2511856"/>
              <a:gd name="connsiteY1" fmla="*/ 1213980 h 1213980"/>
              <a:gd name="connsiteX2" fmla="*/ 2511856 w 2511856"/>
              <a:gd name="connsiteY2" fmla="*/ 0 h 1213980"/>
              <a:gd name="connsiteX3" fmla="*/ 0 w 2511856"/>
              <a:gd name="connsiteY3" fmla="*/ 0 h 1213980"/>
              <a:gd name="connsiteX4" fmla="*/ 0 w 2511856"/>
              <a:gd name="connsiteY4" fmla="*/ 1213980 h 121398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2511856" h="1213980">
                <a:moveTo>
                  <a:pt x="0" y="1213980"/>
                </a:moveTo>
                <a:lnTo>
                  <a:pt x="2511856" y="1213980"/>
                </a:lnTo>
                <a:lnTo>
                  <a:pt x="2511856" y="0"/>
                </a:lnTo>
                <a:lnTo>
                  <a:pt x="0" y="0"/>
                </a:lnTo>
                <a:lnTo>
                  <a:pt x="0" y="1213980"/>
                </a:lnTo>
              </a:path>
            </a:pathLst>
          </a:custGeom>
          <a:solidFill>
            <a:srgbClr val="D9D9D9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Freeform 3"/>
          <p:cNvSpPr/>
          <p:nvPr/>
        </p:nvSpPr>
        <p:spPr>
          <a:xfrm>
            <a:off x="2604719" y="2350261"/>
            <a:ext cx="2511856" cy="1213980"/>
          </a:xfrm>
          <a:custGeom>
            <a:avLst/>
            <a:gdLst>
              <a:gd name="connsiteX0" fmla="*/ 0 w 2511856"/>
              <a:gd name="connsiteY0" fmla="*/ 1213980 h 1213980"/>
              <a:gd name="connsiteX1" fmla="*/ 2511856 w 2511856"/>
              <a:gd name="connsiteY1" fmla="*/ 1213980 h 1213980"/>
              <a:gd name="connsiteX2" fmla="*/ 2511856 w 2511856"/>
              <a:gd name="connsiteY2" fmla="*/ 0 h 1213980"/>
              <a:gd name="connsiteX3" fmla="*/ 0 w 2511856"/>
              <a:gd name="connsiteY3" fmla="*/ 0 h 1213980"/>
              <a:gd name="connsiteX4" fmla="*/ 0 w 2511856"/>
              <a:gd name="connsiteY4" fmla="*/ 1213980 h 121398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2511856" h="1213980">
                <a:moveTo>
                  <a:pt x="0" y="1213980"/>
                </a:moveTo>
                <a:lnTo>
                  <a:pt x="2511856" y="1213980"/>
                </a:lnTo>
                <a:lnTo>
                  <a:pt x="2511856" y="0"/>
                </a:lnTo>
                <a:lnTo>
                  <a:pt x="0" y="0"/>
                </a:lnTo>
                <a:lnTo>
                  <a:pt x="0" y="1213980"/>
                </a:lnTo>
              </a:path>
            </a:pathLst>
          </a:custGeom>
          <a:solidFill>
            <a:srgbClr val="D9D9D9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Freeform 3"/>
          <p:cNvSpPr/>
          <p:nvPr/>
        </p:nvSpPr>
        <p:spPr>
          <a:xfrm>
            <a:off x="2604719" y="3753116"/>
            <a:ext cx="2511856" cy="1017485"/>
          </a:xfrm>
          <a:custGeom>
            <a:avLst/>
            <a:gdLst>
              <a:gd name="connsiteX0" fmla="*/ 0 w 2511856"/>
              <a:gd name="connsiteY0" fmla="*/ 1017485 h 1017485"/>
              <a:gd name="connsiteX1" fmla="*/ 2511856 w 2511856"/>
              <a:gd name="connsiteY1" fmla="*/ 1017485 h 1017485"/>
              <a:gd name="connsiteX2" fmla="*/ 2511856 w 2511856"/>
              <a:gd name="connsiteY2" fmla="*/ 0 h 1017485"/>
              <a:gd name="connsiteX3" fmla="*/ 0 w 2511856"/>
              <a:gd name="connsiteY3" fmla="*/ 0 h 1017485"/>
              <a:gd name="connsiteX4" fmla="*/ 0 w 2511856"/>
              <a:gd name="connsiteY4" fmla="*/ 1017485 h 101748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2511856" h="1017485">
                <a:moveTo>
                  <a:pt x="0" y="1017485"/>
                </a:moveTo>
                <a:lnTo>
                  <a:pt x="2511856" y="1017485"/>
                </a:lnTo>
                <a:lnTo>
                  <a:pt x="2511856" y="0"/>
                </a:lnTo>
                <a:lnTo>
                  <a:pt x="0" y="0"/>
                </a:lnTo>
                <a:lnTo>
                  <a:pt x="0" y="1017485"/>
                </a:lnTo>
              </a:path>
            </a:pathLst>
          </a:custGeom>
          <a:solidFill>
            <a:srgbClr val="D9D9D9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Freeform 3"/>
          <p:cNvSpPr/>
          <p:nvPr/>
        </p:nvSpPr>
        <p:spPr>
          <a:xfrm>
            <a:off x="2604719" y="3753116"/>
            <a:ext cx="2511856" cy="1017485"/>
          </a:xfrm>
          <a:custGeom>
            <a:avLst/>
            <a:gdLst>
              <a:gd name="connsiteX0" fmla="*/ 0 w 2511856"/>
              <a:gd name="connsiteY0" fmla="*/ 1017485 h 1017485"/>
              <a:gd name="connsiteX1" fmla="*/ 2511856 w 2511856"/>
              <a:gd name="connsiteY1" fmla="*/ 1017485 h 1017485"/>
              <a:gd name="connsiteX2" fmla="*/ 2511856 w 2511856"/>
              <a:gd name="connsiteY2" fmla="*/ 0 h 1017485"/>
              <a:gd name="connsiteX3" fmla="*/ 0 w 2511856"/>
              <a:gd name="connsiteY3" fmla="*/ 0 h 1017485"/>
              <a:gd name="connsiteX4" fmla="*/ 0 w 2511856"/>
              <a:gd name="connsiteY4" fmla="*/ 1017485 h 101748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2511856" h="1017485">
                <a:moveTo>
                  <a:pt x="0" y="1017485"/>
                </a:moveTo>
                <a:lnTo>
                  <a:pt x="2511856" y="1017485"/>
                </a:lnTo>
                <a:lnTo>
                  <a:pt x="2511856" y="0"/>
                </a:lnTo>
                <a:lnTo>
                  <a:pt x="0" y="0"/>
                </a:lnTo>
                <a:lnTo>
                  <a:pt x="0" y="1017485"/>
                </a:lnTo>
              </a:path>
            </a:pathLst>
          </a:custGeom>
          <a:solidFill>
            <a:srgbClr val="D9D9D9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Freeform 3"/>
          <p:cNvSpPr/>
          <p:nvPr/>
        </p:nvSpPr>
        <p:spPr>
          <a:xfrm>
            <a:off x="2612326" y="5003647"/>
            <a:ext cx="2511856" cy="1017485"/>
          </a:xfrm>
          <a:custGeom>
            <a:avLst/>
            <a:gdLst>
              <a:gd name="connsiteX0" fmla="*/ 0 w 2511856"/>
              <a:gd name="connsiteY0" fmla="*/ 1017485 h 1017485"/>
              <a:gd name="connsiteX1" fmla="*/ 2511856 w 2511856"/>
              <a:gd name="connsiteY1" fmla="*/ 1017485 h 1017485"/>
              <a:gd name="connsiteX2" fmla="*/ 2511856 w 2511856"/>
              <a:gd name="connsiteY2" fmla="*/ 0 h 1017485"/>
              <a:gd name="connsiteX3" fmla="*/ 0 w 2511856"/>
              <a:gd name="connsiteY3" fmla="*/ 0 h 1017485"/>
              <a:gd name="connsiteX4" fmla="*/ 0 w 2511856"/>
              <a:gd name="connsiteY4" fmla="*/ 1017485 h 101748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2511856" h="1017485">
                <a:moveTo>
                  <a:pt x="0" y="1017485"/>
                </a:moveTo>
                <a:lnTo>
                  <a:pt x="2511856" y="1017485"/>
                </a:lnTo>
                <a:lnTo>
                  <a:pt x="2511856" y="0"/>
                </a:lnTo>
                <a:lnTo>
                  <a:pt x="0" y="0"/>
                </a:lnTo>
                <a:lnTo>
                  <a:pt x="0" y="1017485"/>
                </a:lnTo>
              </a:path>
            </a:pathLst>
          </a:custGeom>
          <a:solidFill>
            <a:srgbClr val="D9D9D9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Freeform 3"/>
          <p:cNvSpPr/>
          <p:nvPr/>
        </p:nvSpPr>
        <p:spPr>
          <a:xfrm>
            <a:off x="2612326" y="5003647"/>
            <a:ext cx="2511856" cy="1017485"/>
          </a:xfrm>
          <a:custGeom>
            <a:avLst/>
            <a:gdLst>
              <a:gd name="connsiteX0" fmla="*/ 0 w 2511856"/>
              <a:gd name="connsiteY0" fmla="*/ 1017485 h 1017485"/>
              <a:gd name="connsiteX1" fmla="*/ 2511856 w 2511856"/>
              <a:gd name="connsiteY1" fmla="*/ 1017485 h 1017485"/>
              <a:gd name="connsiteX2" fmla="*/ 2511856 w 2511856"/>
              <a:gd name="connsiteY2" fmla="*/ 0 h 1017485"/>
              <a:gd name="connsiteX3" fmla="*/ 0 w 2511856"/>
              <a:gd name="connsiteY3" fmla="*/ 0 h 1017485"/>
              <a:gd name="connsiteX4" fmla="*/ 0 w 2511856"/>
              <a:gd name="connsiteY4" fmla="*/ 1017485 h 101748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2511856" h="1017485">
                <a:moveTo>
                  <a:pt x="0" y="1017485"/>
                </a:moveTo>
                <a:lnTo>
                  <a:pt x="2511856" y="1017485"/>
                </a:lnTo>
                <a:lnTo>
                  <a:pt x="2511856" y="0"/>
                </a:lnTo>
                <a:lnTo>
                  <a:pt x="0" y="0"/>
                </a:lnTo>
                <a:lnTo>
                  <a:pt x="0" y="1017485"/>
                </a:lnTo>
              </a:path>
            </a:pathLst>
          </a:custGeom>
          <a:solidFill>
            <a:srgbClr val="D9D9D9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Freeform 3"/>
          <p:cNvSpPr/>
          <p:nvPr/>
        </p:nvSpPr>
        <p:spPr>
          <a:xfrm>
            <a:off x="1851164" y="3564242"/>
            <a:ext cx="158318" cy="161455"/>
          </a:xfrm>
          <a:custGeom>
            <a:avLst/>
            <a:gdLst>
              <a:gd name="connsiteX0" fmla="*/ 0 w 158318"/>
              <a:gd name="connsiteY0" fmla="*/ 82258 h 161455"/>
              <a:gd name="connsiteX1" fmla="*/ 39573 w 158318"/>
              <a:gd name="connsiteY1" fmla="*/ 82258 h 161455"/>
              <a:gd name="connsiteX2" fmla="*/ 39573 w 158318"/>
              <a:gd name="connsiteY2" fmla="*/ 0 h 161455"/>
              <a:gd name="connsiteX3" fmla="*/ 118732 w 158318"/>
              <a:gd name="connsiteY3" fmla="*/ 0 h 161455"/>
              <a:gd name="connsiteX4" fmla="*/ 118732 w 158318"/>
              <a:gd name="connsiteY4" fmla="*/ 82258 h 161455"/>
              <a:gd name="connsiteX5" fmla="*/ 158318 w 158318"/>
              <a:gd name="connsiteY5" fmla="*/ 82258 h 161455"/>
              <a:gd name="connsiteX6" fmla="*/ 79159 w 158318"/>
              <a:gd name="connsiteY6" fmla="*/ 161455 h 161455"/>
              <a:gd name="connsiteX7" fmla="*/ 0 w 158318"/>
              <a:gd name="connsiteY7" fmla="*/ 82258 h 16145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</a:cxnLst>
            <a:rect l="l" t="t" r="r" b="b"/>
            <a:pathLst>
              <a:path w="158318" h="161455">
                <a:moveTo>
                  <a:pt x="0" y="82258"/>
                </a:moveTo>
                <a:lnTo>
                  <a:pt x="39573" y="82258"/>
                </a:lnTo>
                <a:lnTo>
                  <a:pt x="39573" y="0"/>
                </a:lnTo>
                <a:lnTo>
                  <a:pt x="118732" y="0"/>
                </a:lnTo>
                <a:lnTo>
                  <a:pt x="118732" y="82258"/>
                </a:lnTo>
                <a:lnTo>
                  <a:pt x="158318" y="82258"/>
                </a:lnTo>
                <a:lnTo>
                  <a:pt x="79159" y="161455"/>
                </a:lnTo>
                <a:lnTo>
                  <a:pt x="0" y="82258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Freeform 3"/>
          <p:cNvSpPr/>
          <p:nvPr/>
        </p:nvSpPr>
        <p:spPr>
          <a:xfrm>
            <a:off x="2644292" y="5690603"/>
            <a:ext cx="2504249" cy="287883"/>
          </a:xfrm>
          <a:custGeom>
            <a:avLst/>
            <a:gdLst>
              <a:gd name="connsiteX0" fmla="*/ 0 w 2504249"/>
              <a:gd name="connsiteY0" fmla="*/ 47218 h 287883"/>
              <a:gd name="connsiteX1" fmla="*/ 48717 w 2504249"/>
              <a:gd name="connsiteY1" fmla="*/ 0 h 287883"/>
              <a:gd name="connsiteX2" fmla="*/ 2455532 w 2504249"/>
              <a:gd name="connsiteY2" fmla="*/ 0 h 287883"/>
              <a:gd name="connsiteX3" fmla="*/ 2504249 w 2504249"/>
              <a:gd name="connsiteY3" fmla="*/ 47218 h 287883"/>
              <a:gd name="connsiteX4" fmla="*/ 2504249 w 2504249"/>
              <a:gd name="connsiteY4" fmla="*/ 239140 h 287883"/>
              <a:gd name="connsiteX5" fmla="*/ 2455532 w 2504249"/>
              <a:gd name="connsiteY5" fmla="*/ 287883 h 287883"/>
              <a:gd name="connsiteX6" fmla="*/ 48717 w 2504249"/>
              <a:gd name="connsiteY6" fmla="*/ 287883 h 287883"/>
              <a:gd name="connsiteX7" fmla="*/ 0 w 2504249"/>
              <a:gd name="connsiteY7" fmla="*/ 239140 h 287883"/>
              <a:gd name="connsiteX8" fmla="*/ 0 w 2504249"/>
              <a:gd name="connsiteY8" fmla="*/ 47218 h 28788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</a:cxnLst>
            <a:rect l="l" t="t" r="r" b="b"/>
            <a:pathLst>
              <a:path w="2504249" h="287883">
                <a:moveTo>
                  <a:pt x="0" y="47218"/>
                </a:moveTo>
                <a:cubicBezTo>
                  <a:pt x="0" y="21323"/>
                  <a:pt x="21310" y="0"/>
                  <a:pt x="48717" y="0"/>
                </a:cubicBezTo>
                <a:lnTo>
                  <a:pt x="2455532" y="0"/>
                </a:lnTo>
                <a:cubicBezTo>
                  <a:pt x="2482925" y="0"/>
                  <a:pt x="2504249" y="21323"/>
                  <a:pt x="2504249" y="47218"/>
                </a:cubicBezTo>
                <a:lnTo>
                  <a:pt x="2504249" y="239140"/>
                </a:lnTo>
                <a:cubicBezTo>
                  <a:pt x="2504249" y="266560"/>
                  <a:pt x="2482925" y="287883"/>
                  <a:pt x="2455532" y="287883"/>
                </a:cubicBezTo>
                <a:lnTo>
                  <a:pt x="48717" y="287883"/>
                </a:lnTo>
                <a:cubicBezTo>
                  <a:pt x="21310" y="287883"/>
                  <a:pt x="0" y="266560"/>
                  <a:pt x="0" y="239140"/>
                </a:cubicBezTo>
                <a:lnTo>
                  <a:pt x="0" y="47218"/>
                </a:lnTo>
              </a:path>
            </a:pathLst>
          </a:custGeom>
          <a:solidFill>
            <a:srgbClr val="FFC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Freeform 3"/>
          <p:cNvSpPr/>
          <p:nvPr/>
        </p:nvSpPr>
        <p:spPr>
          <a:xfrm>
            <a:off x="2589491" y="3341852"/>
            <a:ext cx="2534691" cy="231533"/>
          </a:xfrm>
          <a:custGeom>
            <a:avLst/>
            <a:gdLst>
              <a:gd name="connsiteX0" fmla="*/ 0 w 2534691"/>
              <a:gd name="connsiteY0" fmla="*/ 39611 h 231533"/>
              <a:gd name="connsiteX1" fmla="*/ 38061 w 2534691"/>
              <a:gd name="connsiteY1" fmla="*/ 0 h 231533"/>
              <a:gd name="connsiteX2" fmla="*/ 2495105 w 2534691"/>
              <a:gd name="connsiteY2" fmla="*/ 0 h 231533"/>
              <a:gd name="connsiteX3" fmla="*/ 2534691 w 2534691"/>
              <a:gd name="connsiteY3" fmla="*/ 39611 h 231533"/>
              <a:gd name="connsiteX4" fmla="*/ 2534691 w 2534691"/>
              <a:gd name="connsiteY4" fmla="*/ 193446 h 231533"/>
              <a:gd name="connsiteX5" fmla="*/ 2495105 w 2534691"/>
              <a:gd name="connsiteY5" fmla="*/ 231533 h 231533"/>
              <a:gd name="connsiteX6" fmla="*/ 38061 w 2534691"/>
              <a:gd name="connsiteY6" fmla="*/ 231533 h 231533"/>
              <a:gd name="connsiteX7" fmla="*/ 0 w 2534691"/>
              <a:gd name="connsiteY7" fmla="*/ 193446 h 231533"/>
              <a:gd name="connsiteX8" fmla="*/ 0 w 2534691"/>
              <a:gd name="connsiteY8" fmla="*/ 39611 h 23153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</a:cxnLst>
            <a:rect l="l" t="t" r="r" b="b"/>
            <a:pathLst>
              <a:path w="2534691" h="231533">
                <a:moveTo>
                  <a:pt x="0" y="39611"/>
                </a:moveTo>
                <a:cubicBezTo>
                  <a:pt x="0" y="18288"/>
                  <a:pt x="16738" y="0"/>
                  <a:pt x="38061" y="0"/>
                </a:cubicBezTo>
                <a:lnTo>
                  <a:pt x="2495105" y="0"/>
                </a:lnTo>
                <a:cubicBezTo>
                  <a:pt x="2516416" y="0"/>
                  <a:pt x="2534691" y="18288"/>
                  <a:pt x="2534691" y="39611"/>
                </a:cubicBezTo>
                <a:lnTo>
                  <a:pt x="2534691" y="193446"/>
                </a:lnTo>
                <a:cubicBezTo>
                  <a:pt x="2534691" y="214769"/>
                  <a:pt x="2516416" y="231533"/>
                  <a:pt x="2495105" y="231533"/>
                </a:cubicBezTo>
                <a:lnTo>
                  <a:pt x="38061" y="231533"/>
                </a:lnTo>
                <a:cubicBezTo>
                  <a:pt x="16738" y="231533"/>
                  <a:pt x="0" y="214769"/>
                  <a:pt x="0" y="193446"/>
                </a:cubicBezTo>
                <a:lnTo>
                  <a:pt x="0" y="39611"/>
                </a:lnTo>
              </a:path>
            </a:pathLst>
          </a:custGeom>
          <a:solidFill>
            <a:srgbClr val="FFC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Freeform 3"/>
          <p:cNvSpPr/>
          <p:nvPr/>
        </p:nvSpPr>
        <p:spPr>
          <a:xfrm>
            <a:off x="2619933" y="4500994"/>
            <a:ext cx="2504249" cy="269608"/>
          </a:xfrm>
          <a:custGeom>
            <a:avLst/>
            <a:gdLst>
              <a:gd name="connsiteX0" fmla="*/ 0 w 2504249"/>
              <a:gd name="connsiteY0" fmla="*/ 44183 h 269608"/>
              <a:gd name="connsiteX1" fmla="*/ 45669 w 2504249"/>
              <a:gd name="connsiteY1" fmla="*/ 0 h 269608"/>
              <a:gd name="connsiteX2" fmla="*/ 2458580 w 2504249"/>
              <a:gd name="connsiteY2" fmla="*/ 0 h 269608"/>
              <a:gd name="connsiteX3" fmla="*/ 2504249 w 2504249"/>
              <a:gd name="connsiteY3" fmla="*/ 44183 h 269608"/>
              <a:gd name="connsiteX4" fmla="*/ 2504249 w 2504249"/>
              <a:gd name="connsiteY4" fmla="*/ 223913 h 269608"/>
              <a:gd name="connsiteX5" fmla="*/ 2458580 w 2504249"/>
              <a:gd name="connsiteY5" fmla="*/ 269608 h 269608"/>
              <a:gd name="connsiteX6" fmla="*/ 45669 w 2504249"/>
              <a:gd name="connsiteY6" fmla="*/ 269608 h 269608"/>
              <a:gd name="connsiteX7" fmla="*/ 0 w 2504249"/>
              <a:gd name="connsiteY7" fmla="*/ 223913 h 269608"/>
              <a:gd name="connsiteX8" fmla="*/ 0 w 2504249"/>
              <a:gd name="connsiteY8" fmla="*/ 44183 h 26960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</a:cxnLst>
            <a:rect l="l" t="t" r="r" b="b"/>
            <a:pathLst>
              <a:path w="2504249" h="269608">
                <a:moveTo>
                  <a:pt x="0" y="44183"/>
                </a:moveTo>
                <a:cubicBezTo>
                  <a:pt x="0" y="19811"/>
                  <a:pt x="19799" y="0"/>
                  <a:pt x="45669" y="0"/>
                </a:cubicBezTo>
                <a:lnTo>
                  <a:pt x="2458580" y="0"/>
                </a:lnTo>
                <a:cubicBezTo>
                  <a:pt x="2484450" y="0"/>
                  <a:pt x="2504249" y="19811"/>
                  <a:pt x="2504249" y="44183"/>
                </a:cubicBezTo>
                <a:lnTo>
                  <a:pt x="2504249" y="223913"/>
                </a:lnTo>
                <a:cubicBezTo>
                  <a:pt x="2504249" y="248285"/>
                  <a:pt x="2484450" y="269608"/>
                  <a:pt x="2458580" y="269608"/>
                </a:cubicBezTo>
                <a:lnTo>
                  <a:pt x="45669" y="269608"/>
                </a:lnTo>
                <a:cubicBezTo>
                  <a:pt x="19799" y="269608"/>
                  <a:pt x="0" y="248285"/>
                  <a:pt x="0" y="223913"/>
                </a:cubicBezTo>
                <a:lnTo>
                  <a:pt x="0" y="44183"/>
                </a:lnTo>
              </a:path>
            </a:pathLst>
          </a:custGeom>
          <a:solidFill>
            <a:srgbClr val="FFC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Freeform 3"/>
          <p:cNvSpPr/>
          <p:nvPr/>
        </p:nvSpPr>
        <p:spPr>
          <a:xfrm>
            <a:off x="1851164" y="4830000"/>
            <a:ext cx="158318" cy="161467"/>
          </a:xfrm>
          <a:custGeom>
            <a:avLst/>
            <a:gdLst>
              <a:gd name="connsiteX0" fmla="*/ 0 w 158318"/>
              <a:gd name="connsiteY0" fmla="*/ 82257 h 161467"/>
              <a:gd name="connsiteX1" fmla="*/ 39573 w 158318"/>
              <a:gd name="connsiteY1" fmla="*/ 82257 h 161467"/>
              <a:gd name="connsiteX2" fmla="*/ 39573 w 158318"/>
              <a:gd name="connsiteY2" fmla="*/ 0 h 161467"/>
              <a:gd name="connsiteX3" fmla="*/ 118732 w 158318"/>
              <a:gd name="connsiteY3" fmla="*/ 0 h 161467"/>
              <a:gd name="connsiteX4" fmla="*/ 118732 w 158318"/>
              <a:gd name="connsiteY4" fmla="*/ 82257 h 161467"/>
              <a:gd name="connsiteX5" fmla="*/ 158318 w 158318"/>
              <a:gd name="connsiteY5" fmla="*/ 82257 h 161467"/>
              <a:gd name="connsiteX6" fmla="*/ 79159 w 158318"/>
              <a:gd name="connsiteY6" fmla="*/ 161467 h 161467"/>
              <a:gd name="connsiteX7" fmla="*/ 0 w 158318"/>
              <a:gd name="connsiteY7" fmla="*/ 82257 h 16146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</a:cxnLst>
            <a:rect l="l" t="t" r="r" b="b"/>
            <a:pathLst>
              <a:path w="158318" h="161467">
                <a:moveTo>
                  <a:pt x="0" y="82257"/>
                </a:moveTo>
                <a:lnTo>
                  <a:pt x="39573" y="82257"/>
                </a:lnTo>
                <a:lnTo>
                  <a:pt x="39573" y="0"/>
                </a:lnTo>
                <a:lnTo>
                  <a:pt x="118732" y="0"/>
                </a:lnTo>
                <a:lnTo>
                  <a:pt x="118732" y="82257"/>
                </a:lnTo>
                <a:lnTo>
                  <a:pt x="158318" y="82257"/>
                </a:lnTo>
                <a:lnTo>
                  <a:pt x="79159" y="161467"/>
                </a:lnTo>
                <a:lnTo>
                  <a:pt x="0" y="82257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Freeform 3"/>
          <p:cNvSpPr/>
          <p:nvPr/>
        </p:nvSpPr>
        <p:spPr>
          <a:xfrm>
            <a:off x="6317691" y="3213912"/>
            <a:ext cx="1430997" cy="367080"/>
          </a:xfrm>
          <a:custGeom>
            <a:avLst/>
            <a:gdLst>
              <a:gd name="connsiteX0" fmla="*/ 0 w 1430997"/>
              <a:gd name="connsiteY0" fmla="*/ 60921 h 367080"/>
              <a:gd name="connsiteX1" fmla="*/ 60896 w 1430997"/>
              <a:gd name="connsiteY1" fmla="*/ 0 h 367080"/>
              <a:gd name="connsiteX2" fmla="*/ 1370101 w 1430997"/>
              <a:gd name="connsiteY2" fmla="*/ 0 h 367080"/>
              <a:gd name="connsiteX3" fmla="*/ 1430997 w 1430997"/>
              <a:gd name="connsiteY3" fmla="*/ 60921 h 367080"/>
              <a:gd name="connsiteX4" fmla="*/ 1430997 w 1430997"/>
              <a:gd name="connsiteY4" fmla="*/ 306158 h 367080"/>
              <a:gd name="connsiteX5" fmla="*/ 1370101 w 1430997"/>
              <a:gd name="connsiteY5" fmla="*/ 367080 h 367080"/>
              <a:gd name="connsiteX6" fmla="*/ 60896 w 1430997"/>
              <a:gd name="connsiteY6" fmla="*/ 367080 h 367080"/>
              <a:gd name="connsiteX7" fmla="*/ 0 w 1430997"/>
              <a:gd name="connsiteY7" fmla="*/ 306158 h 367080"/>
              <a:gd name="connsiteX8" fmla="*/ 0 w 1430997"/>
              <a:gd name="connsiteY8" fmla="*/ 60921 h 36708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</a:cxnLst>
            <a:rect l="l" t="t" r="r" b="b"/>
            <a:pathLst>
              <a:path w="1430997" h="367080">
                <a:moveTo>
                  <a:pt x="0" y="60921"/>
                </a:moveTo>
                <a:cubicBezTo>
                  <a:pt x="0" y="27419"/>
                  <a:pt x="27394" y="0"/>
                  <a:pt x="60896" y="0"/>
                </a:cubicBezTo>
                <a:lnTo>
                  <a:pt x="1370101" y="0"/>
                </a:lnTo>
                <a:cubicBezTo>
                  <a:pt x="1403591" y="0"/>
                  <a:pt x="1430997" y="27419"/>
                  <a:pt x="1430997" y="60921"/>
                </a:cubicBezTo>
                <a:lnTo>
                  <a:pt x="1430997" y="306158"/>
                </a:lnTo>
                <a:cubicBezTo>
                  <a:pt x="1430997" y="339674"/>
                  <a:pt x="1403591" y="367080"/>
                  <a:pt x="1370101" y="367080"/>
                </a:cubicBezTo>
                <a:lnTo>
                  <a:pt x="60896" y="367080"/>
                </a:lnTo>
                <a:cubicBezTo>
                  <a:pt x="27394" y="367080"/>
                  <a:pt x="0" y="339674"/>
                  <a:pt x="0" y="306158"/>
                </a:cubicBezTo>
                <a:lnTo>
                  <a:pt x="0" y="60921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Freeform 3"/>
          <p:cNvSpPr/>
          <p:nvPr/>
        </p:nvSpPr>
        <p:spPr>
          <a:xfrm>
            <a:off x="5781827" y="4112590"/>
            <a:ext cx="1140231" cy="540728"/>
          </a:xfrm>
          <a:custGeom>
            <a:avLst/>
            <a:gdLst>
              <a:gd name="connsiteX0" fmla="*/ 0 w 1140231"/>
              <a:gd name="connsiteY0" fmla="*/ 89865 h 540728"/>
              <a:gd name="connsiteX1" fmla="*/ 89814 w 1140231"/>
              <a:gd name="connsiteY1" fmla="*/ 0 h 540728"/>
              <a:gd name="connsiteX2" fmla="*/ 1050404 w 1140231"/>
              <a:gd name="connsiteY2" fmla="*/ 0 h 540728"/>
              <a:gd name="connsiteX3" fmla="*/ 1140231 w 1140231"/>
              <a:gd name="connsiteY3" fmla="*/ 89865 h 540728"/>
              <a:gd name="connsiteX4" fmla="*/ 1140231 w 1140231"/>
              <a:gd name="connsiteY4" fmla="*/ 450862 h 540728"/>
              <a:gd name="connsiteX5" fmla="*/ 1050404 w 1140231"/>
              <a:gd name="connsiteY5" fmla="*/ 540728 h 540728"/>
              <a:gd name="connsiteX6" fmla="*/ 89814 w 1140231"/>
              <a:gd name="connsiteY6" fmla="*/ 540728 h 540728"/>
              <a:gd name="connsiteX7" fmla="*/ 0 w 1140231"/>
              <a:gd name="connsiteY7" fmla="*/ 450862 h 540728"/>
              <a:gd name="connsiteX8" fmla="*/ 0 w 1140231"/>
              <a:gd name="connsiteY8" fmla="*/ 89865 h 54072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</a:cxnLst>
            <a:rect l="l" t="t" r="r" b="b"/>
            <a:pathLst>
              <a:path w="1140231" h="540728">
                <a:moveTo>
                  <a:pt x="0" y="89865"/>
                </a:moveTo>
                <a:cubicBezTo>
                  <a:pt x="0" y="41122"/>
                  <a:pt x="39585" y="0"/>
                  <a:pt x="89814" y="0"/>
                </a:cubicBezTo>
                <a:lnTo>
                  <a:pt x="1050404" y="0"/>
                </a:lnTo>
                <a:cubicBezTo>
                  <a:pt x="1100645" y="0"/>
                  <a:pt x="1140231" y="41122"/>
                  <a:pt x="1140231" y="89865"/>
                </a:cubicBezTo>
                <a:lnTo>
                  <a:pt x="1140231" y="450862"/>
                </a:lnTo>
                <a:cubicBezTo>
                  <a:pt x="1140231" y="499605"/>
                  <a:pt x="1100645" y="540728"/>
                  <a:pt x="1050404" y="540728"/>
                </a:cubicBezTo>
                <a:lnTo>
                  <a:pt x="89814" y="540728"/>
                </a:lnTo>
                <a:cubicBezTo>
                  <a:pt x="39585" y="540728"/>
                  <a:pt x="0" y="499605"/>
                  <a:pt x="0" y="450862"/>
                </a:cubicBezTo>
                <a:lnTo>
                  <a:pt x="0" y="89865"/>
                </a:lnTo>
              </a:path>
            </a:pathLst>
          </a:custGeom>
          <a:solidFill>
            <a:srgbClr val="00B0F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Freeform 3"/>
          <p:cNvSpPr/>
          <p:nvPr/>
        </p:nvSpPr>
        <p:spPr>
          <a:xfrm>
            <a:off x="5771172" y="4793450"/>
            <a:ext cx="1150886" cy="578802"/>
          </a:xfrm>
          <a:custGeom>
            <a:avLst/>
            <a:gdLst>
              <a:gd name="connsiteX0" fmla="*/ 0 w 1150886"/>
              <a:gd name="connsiteY0" fmla="*/ 95961 h 578802"/>
              <a:gd name="connsiteX1" fmla="*/ 95910 w 1150886"/>
              <a:gd name="connsiteY1" fmla="*/ 0 h 578802"/>
              <a:gd name="connsiteX2" fmla="*/ 1054976 w 1150886"/>
              <a:gd name="connsiteY2" fmla="*/ 0 h 578802"/>
              <a:gd name="connsiteX3" fmla="*/ 1150886 w 1150886"/>
              <a:gd name="connsiteY3" fmla="*/ 95961 h 578802"/>
              <a:gd name="connsiteX4" fmla="*/ 1150886 w 1150886"/>
              <a:gd name="connsiteY4" fmla="*/ 482853 h 578802"/>
              <a:gd name="connsiteX5" fmla="*/ 1054976 w 1150886"/>
              <a:gd name="connsiteY5" fmla="*/ 578802 h 578802"/>
              <a:gd name="connsiteX6" fmla="*/ 95910 w 1150886"/>
              <a:gd name="connsiteY6" fmla="*/ 578802 h 578802"/>
              <a:gd name="connsiteX7" fmla="*/ 0 w 1150886"/>
              <a:gd name="connsiteY7" fmla="*/ 482853 h 578802"/>
              <a:gd name="connsiteX8" fmla="*/ 0 w 1150886"/>
              <a:gd name="connsiteY8" fmla="*/ 95961 h 57880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</a:cxnLst>
            <a:rect l="l" t="t" r="r" b="b"/>
            <a:pathLst>
              <a:path w="1150886" h="578802">
                <a:moveTo>
                  <a:pt x="0" y="95961"/>
                </a:moveTo>
                <a:cubicBezTo>
                  <a:pt x="0" y="42646"/>
                  <a:pt x="42621" y="0"/>
                  <a:pt x="95910" y="0"/>
                </a:cubicBezTo>
                <a:lnTo>
                  <a:pt x="1054976" y="0"/>
                </a:lnTo>
                <a:cubicBezTo>
                  <a:pt x="1108252" y="0"/>
                  <a:pt x="1150886" y="42646"/>
                  <a:pt x="1150886" y="95961"/>
                </a:cubicBezTo>
                <a:lnTo>
                  <a:pt x="1150886" y="482853"/>
                </a:lnTo>
                <a:cubicBezTo>
                  <a:pt x="1150886" y="536155"/>
                  <a:pt x="1108252" y="578802"/>
                  <a:pt x="1054976" y="578802"/>
                </a:cubicBezTo>
                <a:lnTo>
                  <a:pt x="95910" y="578802"/>
                </a:lnTo>
                <a:cubicBezTo>
                  <a:pt x="42621" y="578802"/>
                  <a:pt x="0" y="536155"/>
                  <a:pt x="0" y="482853"/>
                </a:cubicBezTo>
                <a:lnTo>
                  <a:pt x="0" y="95961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Freeform 3"/>
          <p:cNvSpPr/>
          <p:nvPr/>
        </p:nvSpPr>
        <p:spPr>
          <a:xfrm>
            <a:off x="7209776" y="4793450"/>
            <a:ext cx="1061072" cy="542251"/>
          </a:xfrm>
          <a:custGeom>
            <a:avLst/>
            <a:gdLst>
              <a:gd name="connsiteX0" fmla="*/ 0 w 1061072"/>
              <a:gd name="connsiteY0" fmla="*/ 89865 h 542251"/>
              <a:gd name="connsiteX1" fmla="*/ 89814 w 1061072"/>
              <a:gd name="connsiteY1" fmla="*/ 0 h 542251"/>
              <a:gd name="connsiteX2" fmla="*/ 971245 w 1061072"/>
              <a:gd name="connsiteY2" fmla="*/ 0 h 542251"/>
              <a:gd name="connsiteX3" fmla="*/ 1061072 w 1061072"/>
              <a:gd name="connsiteY3" fmla="*/ 89865 h 542251"/>
              <a:gd name="connsiteX4" fmla="*/ 1061072 w 1061072"/>
              <a:gd name="connsiteY4" fmla="*/ 452386 h 542251"/>
              <a:gd name="connsiteX5" fmla="*/ 971245 w 1061072"/>
              <a:gd name="connsiteY5" fmla="*/ 542251 h 542251"/>
              <a:gd name="connsiteX6" fmla="*/ 89814 w 1061072"/>
              <a:gd name="connsiteY6" fmla="*/ 542251 h 542251"/>
              <a:gd name="connsiteX7" fmla="*/ 0 w 1061072"/>
              <a:gd name="connsiteY7" fmla="*/ 452386 h 542251"/>
              <a:gd name="connsiteX8" fmla="*/ 0 w 1061072"/>
              <a:gd name="connsiteY8" fmla="*/ 89865 h 54225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</a:cxnLst>
            <a:rect l="l" t="t" r="r" b="b"/>
            <a:pathLst>
              <a:path w="1061072" h="542251">
                <a:moveTo>
                  <a:pt x="0" y="89865"/>
                </a:moveTo>
                <a:cubicBezTo>
                  <a:pt x="0" y="41122"/>
                  <a:pt x="41097" y="0"/>
                  <a:pt x="89814" y="0"/>
                </a:cubicBezTo>
                <a:lnTo>
                  <a:pt x="971245" y="0"/>
                </a:lnTo>
                <a:cubicBezTo>
                  <a:pt x="1021486" y="0"/>
                  <a:pt x="1061072" y="41122"/>
                  <a:pt x="1061072" y="89865"/>
                </a:cubicBezTo>
                <a:lnTo>
                  <a:pt x="1061072" y="452386"/>
                </a:lnTo>
                <a:cubicBezTo>
                  <a:pt x="1061072" y="501129"/>
                  <a:pt x="1021486" y="542251"/>
                  <a:pt x="971245" y="542251"/>
                </a:cubicBezTo>
                <a:lnTo>
                  <a:pt x="89814" y="542251"/>
                </a:lnTo>
                <a:cubicBezTo>
                  <a:pt x="41097" y="542251"/>
                  <a:pt x="0" y="501129"/>
                  <a:pt x="0" y="452386"/>
                </a:cubicBezTo>
                <a:lnTo>
                  <a:pt x="0" y="89865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Freeform 3"/>
          <p:cNvSpPr/>
          <p:nvPr/>
        </p:nvSpPr>
        <p:spPr>
          <a:xfrm>
            <a:off x="8356092" y="4120210"/>
            <a:ext cx="1502550" cy="400596"/>
          </a:xfrm>
          <a:custGeom>
            <a:avLst/>
            <a:gdLst>
              <a:gd name="connsiteX0" fmla="*/ 0 w 1502550"/>
              <a:gd name="connsiteY0" fmla="*/ 67018 h 400596"/>
              <a:gd name="connsiteX1" fmla="*/ 65468 w 1502550"/>
              <a:gd name="connsiteY1" fmla="*/ 0 h 400596"/>
              <a:gd name="connsiteX2" fmla="*/ 1437081 w 1502550"/>
              <a:gd name="connsiteY2" fmla="*/ 0 h 400596"/>
              <a:gd name="connsiteX3" fmla="*/ 1502549 w 1502550"/>
              <a:gd name="connsiteY3" fmla="*/ 67018 h 400596"/>
              <a:gd name="connsiteX4" fmla="*/ 1502549 w 1502550"/>
              <a:gd name="connsiteY4" fmla="*/ 333565 h 400596"/>
              <a:gd name="connsiteX5" fmla="*/ 1437081 w 1502550"/>
              <a:gd name="connsiteY5" fmla="*/ 400596 h 400596"/>
              <a:gd name="connsiteX6" fmla="*/ 65468 w 1502550"/>
              <a:gd name="connsiteY6" fmla="*/ 400596 h 400596"/>
              <a:gd name="connsiteX7" fmla="*/ 0 w 1502550"/>
              <a:gd name="connsiteY7" fmla="*/ 333565 h 400596"/>
              <a:gd name="connsiteX8" fmla="*/ 0 w 1502550"/>
              <a:gd name="connsiteY8" fmla="*/ 67018 h 40059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</a:cxnLst>
            <a:rect l="l" t="t" r="r" b="b"/>
            <a:pathLst>
              <a:path w="1502550" h="400596">
                <a:moveTo>
                  <a:pt x="0" y="67018"/>
                </a:moveTo>
                <a:cubicBezTo>
                  <a:pt x="0" y="30454"/>
                  <a:pt x="28930" y="0"/>
                  <a:pt x="65468" y="0"/>
                </a:cubicBezTo>
                <a:lnTo>
                  <a:pt x="1437081" y="0"/>
                </a:lnTo>
                <a:cubicBezTo>
                  <a:pt x="1473618" y="0"/>
                  <a:pt x="1502549" y="30454"/>
                  <a:pt x="1502549" y="67018"/>
                </a:cubicBezTo>
                <a:lnTo>
                  <a:pt x="1502549" y="333565"/>
                </a:lnTo>
                <a:cubicBezTo>
                  <a:pt x="1502549" y="370128"/>
                  <a:pt x="1473618" y="400596"/>
                  <a:pt x="1437081" y="400596"/>
                </a:cubicBezTo>
                <a:lnTo>
                  <a:pt x="65468" y="400596"/>
                </a:lnTo>
                <a:cubicBezTo>
                  <a:pt x="28930" y="400596"/>
                  <a:pt x="0" y="370128"/>
                  <a:pt x="0" y="333565"/>
                </a:cubicBezTo>
                <a:lnTo>
                  <a:pt x="0" y="67018"/>
                </a:lnTo>
              </a:path>
            </a:pathLst>
          </a:custGeom>
          <a:solidFill>
            <a:srgbClr val="D9D9D9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Freeform 3"/>
          <p:cNvSpPr/>
          <p:nvPr/>
        </p:nvSpPr>
        <p:spPr>
          <a:xfrm>
            <a:off x="8356092" y="4770602"/>
            <a:ext cx="1549742" cy="546823"/>
          </a:xfrm>
          <a:custGeom>
            <a:avLst/>
            <a:gdLst>
              <a:gd name="connsiteX0" fmla="*/ 0 w 1549742"/>
              <a:gd name="connsiteY0" fmla="*/ 89865 h 546823"/>
              <a:gd name="connsiteX1" fmla="*/ 91337 w 1549742"/>
              <a:gd name="connsiteY1" fmla="*/ 0 h 546823"/>
              <a:gd name="connsiteX2" fmla="*/ 1459915 w 1549742"/>
              <a:gd name="connsiteY2" fmla="*/ 0 h 546823"/>
              <a:gd name="connsiteX3" fmla="*/ 1549742 w 1549742"/>
              <a:gd name="connsiteY3" fmla="*/ 89865 h 546823"/>
              <a:gd name="connsiteX4" fmla="*/ 1549742 w 1549742"/>
              <a:gd name="connsiteY4" fmla="*/ 455434 h 546823"/>
              <a:gd name="connsiteX5" fmla="*/ 1459915 w 1549742"/>
              <a:gd name="connsiteY5" fmla="*/ 546823 h 546823"/>
              <a:gd name="connsiteX6" fmla="*/ 91337 w 1549742"/>
              <a:gd name="connsiteY6" fmla="*/ 546823 h 546823"/>
              <a:gd name="connsiteX7" fmla="*/ 0 w 1549742"/>
              <a:gd name="connsiteY7" fmla="*/ 455434 h 546823"/>
              <a:gd name="connsiteX8" fmla="*/ 0 w 1549742"/>
              <a:gd name="connsiteY8" fmla="*/ 89865 h 54682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</a:cxnLst>
            <a:rect l="l" t="t" r="r" b="b"/>
            <a:pathLst>
              <a:path w="1549742" h="546823">
                <a:moveTo>
                  <a:pt x="0" y="89865"/>
                </a:moveTo>
                <a:cubicBezTo>
                  <a:pt x="0" y="39598"/>
                  <a:pt x="41109" y="0"/>
                  <a:pt x="91337" y="0"/>
                </a:cubicBezTo>
                <a:lnTo>
                  <a:pt x="1459915" y="0"/>
                </a:lnTo>
                <a:cubicBezTo>
                  <a:pt x="1510156" y="0"/>
                  <a:pt x="1549742" y="39598"/>
                  <a:pt x="1549742" y="89865"/>
                </a:cubicBezTo>
                <a:lnTo>
                  <a:pt x="1549742" y="455434"/>
                </a:lnTo>
                <a:cubicBezTo>
                  <a:pt x="1549742" y="505701"/>
                  <a:pt x="1510156" y="546823"/>
                  <a:pt x="1459915" y="546823"/>
                </a:cubicBezTo>
                <a:lnTo>
                  <a:pt x="91337" y="546823"/>
                </a:lnTo>
                <a:cubicBezTo>
                  <a:pt x="41109" y="546823"/>
                  <a:pt x="0" y="505701"/>
                  <a:pt x="0" y="455434"/>
                </a:cubicBezTo>
                <a:lnTo>
                  <a:pt x="0" y="89865"/>
                </a:lnTo>
              </a:path>
            </a:pathLst>
          </a:custGeom>
          <a:solidFill>
            <a:srgbClr val="D9D9D9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Freeform 3"/>
          <p:cNvSpPr/>
          <p:nvPr/>
        </p:nvSpPr>
        <p:spPr>
          <a:xfrm>
            <a:off x="7814144" y="3130130"/>
            <a:ext cx="1889214" cy="467626"/>
          </a:xfrm>
          <a:custGeom>
            <a:avLst/>
            <a:gdLst>
              <a:gd name="connsiteX0" fmla="*/ 0 w 1889214"/>
              <a:gd name="connsiteY0" fmla="*/ 77685 h 467626"/>
              <a:gd name="connsiteX1" fmla="*/ 77635 w 1889214"/>
              <a:gd name="connsiteY1" fmla="*/ 0 h 467626"/>
              <a:gd name="connsiteX2" fmla="*/ 1811579 w 1889214"/>
              <a:gd name="connsiteY2" fmla="*/ 0 h 467626"/>
              <a:gd name="connsiteX3" fmla="*/ 1889214 w 1889214"/>
              <a:gd name="connsiteY3" fmla="*/ 77685 h 467626"/>
              <a:gd name="connsiteX4" fmla="*/ 1889214 w 1889214"/>
              <a:gd name="connsiteY4" fmla="*/ 389940 h 467626"/>
              <a:gd name="connsiteX5" fmla="*/ 1811579 w 1889214"/>
              <a:gd name="connsiteY5" fmla="*/ 467626 h 467626"/>
              <a:gd name="connsiteX6" fmla="*/ 77635 w 1889214"/>
              <a:gd name="connsiteY6" fmla="*/ 467626 h 467626"/>
              <a:gd name="connsiteX7" fmla="*/ 0 w 1889214"/>
              <a:gd name="connsiteY7" fmla="*/ 389940 h 467626"/>
              <a:gd name="connsiteX8" fmla="*/ 0 w 1889214"/>
              <a:gd name="connsiteY8" fmla="*/ 77685 h 46762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</a:cxnLst>
            <a:rect l="l" t="t" r="r" b="b"/>
            <a:pathLst>
              <a:path w="1889214" h="467626">
                <a:moveTo>
                  <a:pt x="0" y="77685"/>
                </a:moveTo>
                <a:cubicBezTo>
                  <a:pt x="0" y="35039"/>
                  <a:pt x="35014" y="0"/>
                  <a:pt x="77635" y="0"/>
                </a:cubicBezTo>
                <a:lnTo>
                  <a:pt x="1811579" y="0"/>
                </a:lnTo>
                <a:cubicBezTo>
                  <a:pt x="1854200" y="0"/>
                  <a:pt x="1889214" y="35039"/>
                  <a:pt x="1889214" y="77685"/>
                </a:cubicBezTo>
                <a:lnTo>
                  <a:pt x="1889214" y="389940"/>
                </a:lnTo>
                <a:cubicBezTo>
                  <a:pt x="1889214" y="432587"/>
                  <a:pt x="1854200" y="467626"/>
                  <a:pt x="1811579" y="467626"/>
                </a:cubicBezTo>
                <a:lnTo>
                  <a:pt x="77635" y="467626"/>
                </a:lnTo>
                <a:cubicBezTo>
                  <a:pt x="35014" y="467626"/>
                  <a:pt x="0" y="432587"/>
                  <a:pt x="0" y="389940"/>
                </a:cubicBezTo>
                <a:lnTo>
                  <a:pt x="0" y="77685"/>
                </a:lnTo>
              </a:path>
            </a:pathLst>
          </a:custGeom>
          <a:solidFill>
            <a:srgbClr val="D9D9D9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Freeform 3"/>
          <p:cNvSpPr/>
          <p:nvPr/>
        </p:nvSpPr>
        <p:spPr>
          <a:xfrm>
            <a:off x="6340525" y="4653318"/>
            <a:ext cx="18262" cy="140131"/>
          </a:xfrm>
          <a:custGeom>
            <a:avLst/>
            <a:gdLst>
              <a:gd name="connsiteX0" fmla="*/ 9131 w 18262"/>
              <a:gd name="connsiteY0" fmla="*/ 0 h 140131"/>
              <a:gd name="connsiteX1" fmla="*/ 9131 w 18262"/>
              <a:gd name="connsiteY1" fmla="*/ 140131 h 14013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8262" h="140131">
                <a:moveTo>
                  <a:pt x="9131" y="0"/>
                </a:moveTo>
                <a:lnTo>
                  <a:pt x="9131" y="140131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Freeform 3"/>
          <p:cNvSpPr/>
          <p:nvPr/>
        </p:nvSpPr>
        <p:spPr>
          <a:xfrm>
            <a:off x="7730413" y="4653318"/>
            <a:ext cx="16751" cy="140131"/>
          </a:xfrm>
          <a:custGeom>
            <a:avLst/>
            <a:gdLst>
              <a:gd name="connsiteX0" fmla="*/ 8376 w 16751"/>
              <a:gd name="connsiteY0" fmla="*/ 0 h 140131"/>
              <a:gd name="connsiteX1" fmla="*/ 8376 w 16751"/>
              <a:gd name="connsiteY1" fmla="*/ 140131 h 14013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6751" h="140131">
                <a:moveTo>
                  <a:pt x="8376" y="0"/>
                </a:moveTo>
                <a:lnTo>
                  <a:pt x="8376" y="140131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Freeform 3"/>
          <p:cNvSpPr/>
          <p:nvPr/>
        </p:nvSpPr>
        <p:spPr>
          <a:xfrm>
            <a:off x="6201994" y="2266492"/>
            <a:ext cx="1870950" cy="551395"/>
          </a:xfrm>
          <a:custGeom>
            <a:avLst/>
            <a:gdLst>
              <a:gd name="connsiteX0" fmla="*/ 0 w 1870950"/>
              <a:gd name="connsiteY0" fmla="*/ 92913 h 551395"/>
              <a:gd name="connsiteX1" fmla="*/ 92862 w 1870950"/>
              <a:gd name="connsiteY1" fmla="*/ 0 h 551395"/>
              <a:gd name="connsiteX2" fmla="*/ 1779599 w 1870950"/>
              <a:gd name="connsiteY2" fmla="*/ 0 h 551395"/>
              <a:gd name="connsiteX3" fmla="*/ 1870950 w 1870950"/>
              <a:gd name="connsiteY3" fmla="*/ 92913 h 551395"/>
              <a:gd name="connsiteX4" fmla="*/ 1870950 w 1870950"/>
              <a:gd name="connsiteY4" fmla="*/ 460006 h 551395"/>
              <a:gd name="connsiteX5" fmla="*/ 1779599 w 1870950"/>
              <a:gd name="connsiteY5" fmla="*/ 551395 h 551395"/>
              <a:gd name="connsiteX6" fmla="*/ 92862 w 1870950"/>
              <a:gd name="connsiteY6" fmla="*/ 551395 h 551395"/>
              <a:gd name="connsiteX7" fmla="*/ 0 w 1870950"/>
              <a:gd name="connsiteY7" fmla="*/ 460006 h 551395"/>
              <a:gd name="connsiteX8" fmla="*/ 0 w 1870950"/>
              <a:gd name="connsiteY8" fmla="*/ 92913 h 55139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</a:cxnLst>
            <a:rect l="l" t="t" r="r" b="b"/>
            <a:pathLst>
              <a:path w="1870950" h="551395">
                <a:moveTo>
                  <a:pt x="0" y="92913"/>
                </a:moveTo>
                <a:cubicBezTo>
                  <a:pt x="0" y="41122"/>
                  <a:pt x="41097" y="0"/>
                  <a:pt x="92862" y="0"/>
                </a:cubicBezTo>
                <a:lnTo>
                  <a:pt x="1779599" y="0"/>
                </a:lnTo>
                <a:cubicBezTo>
                  <a:pt x="1829841" y="0"/>
                  <a:pt x="1870950" y="41122"/>
                  <a:pt x="1870950" y="92913"/>
                </a:cubicBezTo>
                <a:lnTo>
                  <a:pt x="1870950" y="460006"/>
                </a:lnTo>
                <a:cubicBezTo>
                  <a:pt x="1870950" y="510260"/>
                  <a:pt x="1829841" y="551395"/>
                  <a:pt x="1779599" y="551395"/>
                </a:cubicBezTo>
                <a:lnTo>
                  <a:pt x="92862" y="551395"/>
                </a:lnTo>
                <a:cubicBezTo>
                  <a:pt x="41097" y="551395"/>
                  <a:pt x="0" y="510260"/>
                  <a:pt x="0" y="460006"/>
                </a:cubicBezTo>
                <a:lnTo>
                  <a:pt x="0" y="92913"/>
                </a:lnTo>
              </a:path>
            </a:pathLst>
          </a:custGeom>
          <a:solidFill>
            <a:srgbClr val="7F7F7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Freeform 3"/>
          <p:cNvSpPr/>
          <p:nvPr/>
        </p:nvSpPr>
        <p:spPr>
          <a:xfrm>
            <a:off x="7209776" y="4112590"/>
            <a:ext cx="1053452" cy="540728"/>
          </a:xfrm>
          <a:custGeom>
            <a:avLst/>
            <a:gdLst>
              <a:gd name="connsiteX0" fmla="*/ 0 w 1053452"/>
              <a:gd name="connsiteY0" fmla="*/ 89865 h 540728"/>
              <a:gd name="connsiteX1" fmla="*/ 89814 w 1053452"/>
              <a:gd name="connsiteY1" fmla="*/ 0 h 540728"/>
              <a:gd name="connsiteX2" fmla="*/ 963638 w 1053452"/>
              <a:gd name="connsiteY2" fmla="*/ 0 h 540728"/>
              <a:gd name="connsiteX3" fmla="*/ 1053452 w 1053452"/>
              <a:gd name="connsiteY3" fmla="*/ 89865 h 540728"/>
              <a:gd name="connsiteX4" fmla="*/ 1053452 w 1053452"/>
              <a:gd name="connsiteY4" fmla="*/ 450862 h 540728"/>
              <a:gd name="connsiteX5" fmla="*/ 963638 w 1053452"/>
              <a:gd name="connsiteY5" fmla="*/ 540728 h 540728"/>
              <a:gd name="connsiteX6" fmla="*/ 89814 w 1053452"/>
              <a:gd name="connsiteY6" fmla="*/ 540728 h 540728"/>
              <a:gd name="connsiteX7" fmla="*/ 0 w 1053452"/>
              <a:gd name="connsiteY7" fmla="*/ 450862 h 540728"/>
              <a:gd name="connsiteX8" fmla="*/ 0 w 1053452"/>
              <a:gd name="connsiteY8" fmla="*/ 89865 h 54072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</a:cxnLst>
            <a:rect l="l" t="t" r="r" b="b"/>
            <a:pathLst>
              <a:path w="1053452" h="540728">
                <a:moveTo>
                  <a:pt x="0" y="89865"/>
                </a:moveTo>
                <a:cubicBezTo>
                  <a:pt x="0" y="41122"/>
                  <a:pt x="39585" y="0"/>
                  <a:pt x="89814" y="0"/>
                </a:cubicBezTo>
                <a:lnTo>
                  <a:pt x="963638" y="0"/>
                </a:lnTo>
                <a:cubicBezTo>
                  <a:pt x="1013879" y="0"/>
                  <a:pt x="1053452" y="41122"/>
                  <a:pt x="1053452" y="89865"/>
                </a:cubicBezTo>
                <a:lnTo>
                  <a:pt x="1053452" y="450862"/>
                </a:lnTo>
                <a:cubicBezTo>
                  <a:pt x="1053452" y="499605"/>
                  <a:pt x="1013879" y="540728"/>
                  <a:pt x="963638" y="540728"/>
                </a:cubicBezTo>
                <a:lnTo>
                  <a:pt x="89814" y="540728"/>
                </a:lnTo>
                <a:cubicBezTo>
                  <a:pt x="39585" y="540728"/>
                  <a:pt x="0" y="499605"/>
                  <a:pt x="0" y="450862"/>
                </a:cubicBezTo>
                <a:lnTo>
                  <a:pt x="0" y="89865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24" name="Freeform 3"/>
          <p:cNvSpPr/>
          <p:nvPr/>
        </p:nvSpPr>
        <p:spPr>
          <a:xfrm>
            <a:off x="6345085" y="3580993"/>
            <a:ext cx="694194" cy="531597"/>
          </a:xfrm>
          <a:custGeom>
            <a:avLst/>
            <a:gdLst>
              <a:gd name="connsiteX0" fmla="*/ 694194 w 694194"/>
              <a:gd name="connsiteY0" fmla="*/ 0 h 531597"/>
              <a:gd name="connsiteX1" fmla="*/ 694194 w 694194"/>
              <a:gd name="connsiteY1" fmla="*/ 265036 h 531597"/>
              <a:gd name="connsiteX2" fmla="*/ 688098 w 694194"/>
              <a:gd name="connsiteY2" fmla="*/ 272656 h 531597"/>
              <a:gd name="connsiteX3" fmla="*/ 6095 w 694194"/>
              <a:gd name="connsiteY3" fmla="*/ 272656 h 531597"/>
              <a:gd name="connsiteX4" fmla="*/ 13703 w 694194"/>
              <a:gd name="connsiteY4" fmla="*/ 265036 h 531597"/>
              <a:gd name="connsiteX5" fmla="*/ 13703 w 694194"/>
              <a:gd name="connsiteY5" fmla="*/ 531596 h 531597"/>
              <a:gd name="connsiteX6" fmla="*/ 0 w 694194"/>
              <a:gd name="connsiteY6" fmla="*/ 531596 h 531597"/>
              <a:gd name="connsiteX7" fmla="*/ 0 w 694194"/>
              <a:gd name="connsiteY7" fmla="*/ 265036 h 531597"/>
              <a:gd name="connsiteX8" fmla="*/ 6095 w 694194"/>
              <a:gd name="connsiteY8" fmla="*/ 258940 h 531597"/>
              <a:gd name="connsiteX9" fmla="*/ 688098 w 694194"/>
              <a:gd name="connsiteY9" fmla="*/ 258940 h 531597"/>
              <a:gd name="connsiteX10" fmla="*/ 682015 w 694194"/>
              <a:gd name="connsiteY10" fmla="*/ 265036 h 531597"/>
              <a:gd name="connsiteX11" fmla="*/ 682015 w 694194"/>
              <a:gd name="connsiteY11" fmla="*/ 0 h 531597"/>
              <a:gd name="connsiteX12" fmla="*/ 694194 w 694194"/>
              <a:gd name="connsiteY12" fmla="*/ 0 h 53159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</a:cxnLst>
            <a:rect l="l" t="t" r="r" b="b"/>
            <a:pathLst>
              <a:path w="694194" h="531597">
                <a:moveTo>
                  <a:pt x="694194" y="0"/>
                </a:moveTo>
                <a:lnTo>
                  <a:pt x="694194" y="265036"/>
                </a:lnTo>
                <a:cubicBezTo>
                  <a:pt x="694194" y="269608"/>
                  <a:pt x="692670" y="272656"/>
                  <a:pt x="688098" y="272656"/>
                </a:cubicBezTo>
                <a:lnTo>
                  <a:pt x="6095" y="272656"/>
                </a:lnTo>
                <a:lnTo>
                  <a:pt x="13703" y="265036"/>
                </a:lnTo>
                <a:lnTo>
                  <a:pt x="13703" y="531596"/>
                </a:lnTo>
                <a:lnTo>
                  <a:pt x="0" y="531596"/>
                </a:lnTo>
                <a:lnTo>
                  <a:pt x="0" y="265036"/>
                </a:lnTo>
                <a:cubicBezTo>
                  <a:pt x="0" y="261988"/>
                  <a:pt x="3047" y="258940"/>
                  <a:pt x="6095" y="258940"/>
                </a:cubicBezTo>
                <a:lnTo>
                  <a:pt x="688098" y="258940"/>
                </a:lnTo>
                <a:lnTo>
                  <a:pt x="682015" y="265036"/>
                </a:lnTo>
                <a:lnTo>
                  <a:pt x="682015" y="0"/>
                </a:lnTo>
                <a:lnTo>
                  <a:pt x="694194" y="0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25" name="Freeform 3"/>
          <p:cNvSpPr/>
          <p:nvPr/>
        </p:nvSpPr>
        <p:spPr>
          <a:xfrm>
            <a:off x="7027100" y="3580993"/>
            <a:ext cx="715492" cy="531597"/>
          </a:xfrm>
          <a:custGeom>
            <a:avLst/>
            <a:gdLst>
              <a:gd name="connsiteX0" fmla="*/ 0 w 715492"/>
              <a:gd name="connsiteY0" fmla="*/ 0 h 531597"/>
              <a:gd name="connsiteX1" fmla="*/ 0 w 715492"/>
              <a:gd name="connsiteY1" fmla="*/ 265036 h 531597"/>
              <a:gd name="connsiteX2" fmla="*/ 6083 w 715492"/>
              <a:gd name="connsiteY2" fmla="*/ 272656 h 531597"/>
              <a:gd name="connsiteX3" fmla="*/ 709409 w 715492"/>
              <a:gd name="connsiteY3" fmla="*/ 272656 h 531597"/>
              <a:gd name="connsiteX4" fmla="*/ 703312 w 715492"/>
              <a:gd name="connsiteY4" fmla="*/ 265036 h 531597"/>
              <a:gd name="connsiteX5" fmla="*/ 703312 w 715492"/>
              <a:gd name="connsiteY5" fmla="*/ 531596 h 531597"/>
              <a:gd name="connsiteX6" fmla="*/ 715492 w 715492"/>
              <a:gd name="connsiteY6" fmla="*/ 531596 h 531597"/>
              <a:gd name="connsiteX7" fmla="*/ 715492 w 715492"/>
              <a:gd name="connsiteY7" fmla="*/ 265036 h 531597"/>
              <a:gd name="connsiteX8" fmla="*/ 709409 w 715492"/>
              <a:gd name="connsiteY8" fmla="*/ 258940 h 531597"/>
              <a:gd name="connsiteX9" fmla="*/ 6083 w 715492"/>
              <a:gd name="connsiteY9" fmla="*/ 258940 h 531597"/>
              <a:gd name="connsiteX10" fmla="*/ 12179 w 715492"/>
              <a:gd name="connsiteY10" fmla="*/ 265036 h 531597"/>
              <a:gd name="connsiteX11" fmla="*/ 12179 w 715492"/>
              <a:gd name="connsiteY11" fmla="*/ 0 h 531597"/>
              <a:gd name="connsiteX12" fmla="*/ 0 w 715492"/>
              <a:gd name="connsiteY12" fmla="*/ 0 h 53159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</a:cxnLst>
            <a:rect l="l" t="t" r="r" b="b"/>
            <a:pathLst>
              <a:path w="715492" h="531597">
                <a:moveTo>
                  <a:pt x="0" y="0"/>
                </a:moveTo>
                <a:lnTo>
                  <a:pt x="0" y="265036"/>
                </a:lnTo>
                <a:cubicBezTo>
                  <a:pt x="0" y="269608"/>
                  <a:pt x="3035" y="272656"/>
                  <a:pt x="6083" y="272656"/>
                </a:cubicBezTo>
                <a:lnTo>
                  <a:pt x="709409" y="272656"/>
                </a:lnTo>
                <a:lnTo>
                  <a:pt x="703312" y="265036"/>
                </a:lnTo>
                <a:lnTo>
                  <a:pt x="703312" y="531596"/>
                </a:lnTo>
                <a:lnTo>
                  <a:pt x="715492" y="531596"/>
                </a:lnTo>
                <a:lnTo>
                  <a:pt x="715492" y="265036"/>
                </a:lnTo>
                <a:cubicBezTo>
                  <a:pt x="715492" y="261988"/>
                  <a:pt x="712444" y="258940"/>
                  <a:pt x="709409" y="258940"/>
                </a:cubicBezTo>
                <a:lnTo>
                  <a:pt x="6083" y="258940"/>
                </a:lnTo>
                <a:lnTo>
                  <a:pt x="12179" y="265036"/>
                </a:lnTo>
                <a:lnTo>
                  <a:pt x="12179" y="0"/>
                </a:lnTo>
                <a:lnTo>
                  <a:pt x="0" y="0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26" name="Freeform 3"/>
          <p:cNvSpPr/>
          <p:nvPr/>
        </p:nvSpPr>
        <p:spPr>
          <a:xfrm>
            <a:off x="5591530" y="5372252"/>
            <a:ext cx="1437093" cy="781393"/>
          </a:xfrm>
          <a:custGeom>
            <a:avLst/>
            <a:gdLst>
              <a:gd name="connsiteX0" fmla="*/ 0 w 1437093"/>
              <a:gd name="connsiteY0" fmla="*/ 274180 h 781393"/>
              <a:gd name="connsiteX1" fmla="*/ 621118 w 1437093"/>
              <a:gd name="connsiteY1" fmla="*/ 274180 h 781393"/>
              <a:gd name="connsiteX2" fmla="*/ 621118 w 1437093"/>
              <a:gd name="connsiteY2" fmla="*/ 194970 h 781393"/>
              <a:gd name="connsiteX3" fmla="*/ 523684 w 1437093"/>
              <a:gd name="connsiteY3" fmla="*/ 194970 h 781393"/>
              <a:gd name="connsiteX4" fmla="*/ 718540 w 1437093"/>
              <a:gd name="connsiteY4" fmla="*/ 0 h 781393"/>
              <a:gd name="connsiteX5" fmla="*/ 913409 w 1437093"/>
              <a:gd name="connsiteY5" fmla="*/ 194970 h 781393"/>
              <a:gd name="connsiteX6" fmla="*/ 815975 w 1437093"/>
              <a:gd name="connsiteY6" fmla="*/ 194970 h 781393"/>
              <a:gd name="connsiteX7" fmla="*/ 815975 w 1437093"/>
              <a:gd name="connsiteY7" fmla="*/ 274180 h 781393"/>
              <a:gd name="connsiteX8" fmla="*/ 1437093 w 1437093"/>
              <a:gd name="connsiteY8" fmla="*/ 274180 h 781393"/>
              <a:gd name="connsiteX9" fmla="*/ 1437093 w 1437093"/>
              <a:gd name="connsiteY9" fmla="*/ 781393 h 781393"/>
              <a:gd name="connsiteX10" fmla="*/ 0 w 1437093"/>
              <a:gd name="connsiteY10" fmla="*/ 781393 h 781393"/>
              <a:gd name="connsiteX11" fmla="*/ 0 w 1437093"/>
              <a:gd name="connsiteY11" fmla="*/ 274180 h 78139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</a:cxnLst>
            <a:rect l="l" t="t" r="r" b="b"/>
            <a:pathLst>
              <a:path w="1437093" h="781393">
                <a:moveTo>
                  <a:pt x="0" y="274180"/>
                </a:moveTo>
                <a:lnTo>
                  <a:pt x="621118" y="274180"/>
                </a:lnTo>
                <a:lnTo>
                  <a:pt x="621118" y="194970"/>
                </a:lnTo>
                <a:lnTo>
                  <a:pt x="523684" y="194970"/>
                </a:lnTo>
                <a:lnTo>
                  <a:pt x="718540" y="0"/>
                </a:lnTo>
                <a:lnTo>
                  <a:pt x="913409" y="194970"/>
                </a:lnTo>
                <a:lnTo>
                  <a:pt x="815975" y="194970"/>
                </a:lnTo>
                <a:lnTo>
                  <a:pt x="815975" y="274180"/>
                </a:lnTo>
                <a:lnTo>
                  <a:pt x="1437093" y="274180"/>
                </a:lnTo>
                <a:lnTo>
                  <a:pt x="1437093" y="781393"/>
                </a:lnTo>
                <a:lnTo>
                  <a:pt x="0" y="781393"/>
                </a:lnTo>
                <a:lnTo>
                  <a:pt x="0" y="274180"/>
                </a:lnTo>
              </a:path>
            </a:pathLst>
          </a:custGeom>
          <a:solidFill>
            <a:srgbClr val="FFC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342900"/>
            <a:ext cx="9156700" cy="68707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9423400" y="6845300"/>
            <a:ext cx="215900" cy="177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  <a:tabLst/>
            </a:pPr>
            <a:r>
              <a:rPr lang="en-US" altLang="zh-CN" sz="1403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30</a:t>
            </a:r>
          </a:p>
        </p:txBody>
      </p:sp>
      <p:sp>
        <p:nvSpPr>
          <p:cNvPr id="1028" name="TextBox 1"/>
          <p:cNvSpPr txBox="1"/>
          <p:nvPr/>
        </p:nvSpPr>
        <p:spPr>
          <a:xfrm>
            <a:off x="1549400" y="2578100"/>
            <a:ext cx="762000" cy="520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>
                <a:tab pos="165100" algn="l"/>
              </a:tabLst>
            </a:pPr>
            <a:r>
              <a:rPr lang="en-US" altLang="zh-CN" sz="2002" dirty="0" smtClean="0">
                <a:solidFill>
                  <a:srgbClr val="FFFFFF"/>
                </a:solidFill>
                <a:latin typeface="굴림" pitchFamily="18" charset="0"/>
                <a:cs typeface="굴림" pitchFamily="18" charset="0"/>
              </a:rPr>
              <a:t>STEP1</a:t>
            </a:r>
          </a:p>
          <a:p>
            <a:pPr>
              <a:lnSpc>
                <a:spcPts val="2100"/>
              </a:lnSpc>
              <a:tabLst>
                <a:tab pos="165100" algn="l"/>
              </a:tabLst>
            </a:pPr>
            <a:r>
              <a:rPr lang="en-US" altLang="zh-CN" dirty="0" smtClean="0"/>
              <a:t>	</a:t>
            </a:r>
            <a:r>
              <a:rPr lang="en-US" altLang="zh-CN" sz="1799" dirty="0" smtClean="0">
                <a:solidFill>
                  <a:srgbClr val="FFFFFF"/>
                </a:solidFill>
                <a:latin typeface="굴림" pitchFamily="18" charset="0"/>
                <a:cs typeface="굴림" pitchFamily="18" charset="0"/>
              </a:rPr>
              <a:t>기획</a:t>
            </a:r>
          </a:p>
        </p:txBody>
      </p:sp>
      <p:sp>
        <p:nvSpPr>
          <p:cNvPr id="1029" name="TextBox 1"/>
          <p:cNvSpPr txBox="1"/>
          <p:nvPr/>
        </p:nvSpPr>
        <p:spPr>
          <a:xfrm>
            <a:off x="1714500" y="3136900"/>
            <a:ext cx="444500" cy="215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700"/>
              </a:lnSpc>
              <a:tabLst/>
            </a:pPr>
            <a:r>
              <a:rPr lang="en-US" altLang="zh-CN" sz="1799" dirty="0" smtClean="0">
                <a:solidFill>
                  <a:srgbClr val="FFFFFF"/>
                </a:solidFill>
                <a:latin typeface="굴림" pitchFamily="18" charset="0"/>
                <a:cs typeface="굴림" pitchFamily="18" charset="0"/>
              </a:rPr>
              <a:t>설계</a:t>
            </a:r>
          </a:p>
        </p:txBody>
      </p:sp>
      <p:sp>
        <p:nvSpPr>
          <p:cNvPr id="1030" name="TextBox 1"/>
          <p:cNvSpPr txBox="1"/>
          <p:nvPr/>
        </p:nvSpPr>
        <p:spPr>
          <a:xfrm>
            <a:off x="1524000" y="4114800"/>
            <a:ext cx="838200" cy="1701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>
                <a:tab pos="25400" algn="l"/>
                <a:tab pos="50800" algn="l"/>
              </a:tabLst>
            </a:pPr>
            <a:r>
              <a:rPr lang="en-US" altLang="zh-CN" dirty="0" smtClean="0"/>
              <a:t>	</a:t>
            </a:r>
            <a:r>
              <a:rPr lang="en-US" altLang="zh-CN" sz="2002" dirty="0" smtClean="0">
                <a:solidFill>
                  <a:srgbClr val="FFFFFF"/>
                </a:solidFill>
                <a:latin typeface="굴림" pitchFamily="18" charset="0"/>
                <a:cs typeface="굴림" pitchFamily="18" charset="0"/>
              </a:rPr>
              <a:t>STEP2</a:t>
            </a:r>
          </a:p>
          <a:p>
            <a:pPr>
              <a:lnSpc>
                <a:spcPts val="1600"/>
              </a:lnSpc>
              <a:tabLst>
                <a:tab pos="25400" algn="l"/>
                <a:tab pos="50800" algn="l"/>
              </a:tabLst>
            </a:pPr>
            <a:r>
              <a:rPr lang="en-US" altLang="zh-CN" dirty="0" smtClean="0"/>
              <a:t>		</a:t>
            </a:r>
            <a:r>
              <a:rPr lang="en-US" altLang="zh-CN" sz="1403" dirty="0" smtClean="0">
                <a:solidFill>
                  <a:srgbClr val="FFFFFF"/>
                </a:solidFill>
                <a:latin typeface="굴림" pitchFamily="18" charset="0"/>
                <a:cs typeface="굴림" pitchFamily="18" charset="0"/>
              </a:rPr>
              <a:t>실시설계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000"/>
              </a:lnSpc>
              <a:tabLst>
                <a:tab pos="25400" algn="l"/>
                <a:tab pos="50800" algn="l"/>
              </a:tabLst>
            </a:pPr>
            <a:r>
              <a:rPr lang="en-US" altLang="zh-CN" sz="2002" dirty="0" smtClean="0">
                <a:solidFill>
                  <a:srgbClr val="FFFFFF"/>
                </a:solidFill>
                <a:latin typeface="굴림" pitchFamily="18" charset="0"/>
                <a:cs typeface="굴림" pitchFamily="18" charset="0"/>
              </a:rPr>
              <a:t>STEP3</a:t>
            </a:r>
          </a:p>
          <a:p>
            <a:pPr>
              <a:lnSpc>
                <a:spcPts val="1600"/>
              </a:lnSpc>
              <a:tabLst>
                <a:tab pos="25400" algn="l"/>
                <a:tab pos="50800" algn="l"/>
              </a:tabLst>
            </a:pPr>
            <a:r>
              <a:rPr lang="en-US" altLang="zh-CN" sz="1403" dirty="0" smtClean="0">
                <a:solidFill>
                  <a:srgbClr val="FFFFFF"/>
                </a:solidFill>
                <a:latin typeface="굴림" pitchFamily="18" charset="0"/>
                <a:cs typeface="굴림" pitchFamily="18" charset="0"/>
              </a:rPr>
              <a:t>시공(발주)</a:t>
            </a:r>
          </a:p>
        </p:txBody>
      </p:sp>
      <p:sp>
        <p:nvSpPr>
          <p:cNvPr id="1031" name="TextBox 1"/>
          <p:cNvSpPr txBox="1"/>
          <p:nvPr/>
        </p:nvSpPr>
        <p:spPr>
          <a:xfrm>
            <a:off x="2692400" y="2425700"/>
            <a:ext cx="1930400" cy="622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                <a:tab pos="203200" algn="l"/>
              </a:tabLst>
            </a:pPr>
            <a:r>
              <a:rPr lang="en-US" altLang="zh-CN" sz="11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·</a:t>
            </a:r>
            <a:r>
              <a:rPr lang="en-US" altLang="zh-CN" sz="11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Concept</a:t>
            </a:r>
            <a:r>
              <a:rPr lang="en-US" altLang="zh-CN" sz="11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Design</a:t>
            </a:r>
            <a:r>
              <a:rPr lang="en-US" altLang="zh-CN" sz="11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Review</a:t>
            </a:r>
          </a:p>
          <a:p>
            <a:pPr>
              <a:lnSpc>
                <a:spcPts val="1800"/>
              </a:lnSpc>
              <a:tabLst>
                <a:tab pos="203200" algn="l"/>
              </a:tabLst>
            </a:pPr>
            <a:r>
              <a:rPr lang="en-US" altLang="zh-CN" dirty="0" smtClean="0"/>
              <a:t>	</a:t>
            </a:r>
            <a:r>
              <a:rPr lang="en-US" altLang="zh-CN" sz="11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(위험요소</a:t>
            </a:r>
            <a:r>
              <a:rPr lang="en-US" altLang="zh-CN" sz="11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확인)</a:t>
            </a:r>
          </a:p>
          <a:p>
            <a:pPr>
              <a:lnSpc>
                <a:spcPts val="1800"/>
              </a:lnSpc>
              <a:tabLst>
                <a:tab pos="203200" algn="l"/>
              </a:tabLst>
            </a:pPr>
            <a:r>
              <a:rPr lang="en-US" altLang="zh-CN" sz="11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·</a:t>
            </a:r>
            <a:r>
              <a:rPr lang="en-US" altLang="zh-CN" sz="11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Review</a:t>
            </a:r>
            <a:r>
              <a:rPr lang="en-US" altLang="zh-CN" sz="11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Team</a:t>
            </a:r>
            <a:r>
              <a:rPr lang="en-US" altLang="zh-CN" sz="11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워크샵</a:t>
            </a:r>
          </a:p>
        </p:txBody>
      </p:sp>
      <p:sp>
        <p:nvSpPr>
          <p:cNvPr id="1032" name="TextBox 1"/>
          <p:cNvSpPr txBox="1"/>
          <p:nvPr/>
        </p:nvSpPr>
        <p:spPr>
          <a:xfrm>
            <a:off x="2692400" y="3708400"/>
            <a:ext cx="17399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/>
            </a:pPr>
            <a:r>
              <a:rPr lang="en-US" altLang="zh-CN" sz="11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·</a:t>
            </a:r>
            <a:r>
              <a:rPr lang="en-US" altLang="zh-CN" sz="11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Detail</a:t>
            </a:r>
            <a:r>
              <a:rPr lang="en-US" altLang="zh-CN" sz="11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Design</a:t>
            </a:r>
            <a:r>
              <a:rPr lang="en-US" altLang="zh-CN" sz="11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Review</a:t>
            </a:r>
          </a:p>
        </p:txBody>
      </p:sp>
      <p:sp>
        <p:nvSpPr>
          <p:cNvPr id="1033" name="TextBox 1"/>
          <p:cNvSpPr txBox="1"/>
          <p:nvPr/>
        </p:nvSpPr>
        <p:spPr>
          <a:xfrm>
            <a:off x="1371600" y="1866900"/>
            <a:ext cx="774700" cy="215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700"/>
              </a:lnSpc>
              <a:tabLst/>
            </a:pPr>
            <a:r>
              <a:rPr lang="en-US" altLang="zh-CN" sz="1199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·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단계별</a:t>
            </a:r>
          </a:p>
        </p:txBody>
      </p:sp>
      <p:sp>
        <p:nvSpPr>
          <p:cNvPr id="1034" name="TextBox 1"/>
          <p:cNvSpPr txBox="1"/>
          <p:nvPr/>
        </p:nvSpPr>
        <p:spPr>
          <a:xfrm>
            <a:off x="2209800" y="1866900"/>
            <a:ext cx="2298700" cy="241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900"/>
              </a:lnSpc>
              <a:tabLst/>
            </a:pPr>
            <a:r>
              <a:rPr lang="en-US" altLang="zh-CN" sz="1799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Principal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Design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역할</a:t>
            </a:r>
          </a:p>
        </p:txBody>
      </p:sp>
      <p:sp>
        <p:nvSpPr>
          <p:cNvPr id="1035" name="TextBox 1"/>
          <p:cNvSpPr txBox="1"/>
          <p:nvPr/>
        </p:nvSpPr>
        <p:spPr>
          <a:xfrm>
            <a:off x="2679700" y="3136900"/>
            <a:ext cx="1333500" cy="431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/>
            </a:pPr>
            <a:r>
              <a:rPr lang="en-US" altLang="zh-CN" sz="11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·</a:t>
            </a:r>
            <a:r>
              <a:rPr lang="en-US" altLang="zh-CN" sz="11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HRA</a:t>
            </a:r>
            <a:r>
              <a:rPr lang="en-US" altLang="zh-CN" sz="11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검토서</a:t>
            </a:r>
            <a:r>
              <a:rPr lang="en-US" altLang="zh-CN" sz="11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작성</a:t>
            </a:r>
          </a:p>
          <a:p>
            <a:pPr>
              <a:lnSpc>
                <a:spcPts val="2200"/>
              </a:lnSpc>
              <a:tabLst/>
            </a:pPr>
            <a:r>
              <a:rPr lang="en-US" altLang="zh-CN" sz="1403" dirty="0" smtClean="0">
                <a:solidFill>
                  <a:srgbClr val="000000"/>
                </a:solidFill>
                <a:latin typeface="굴림" pitchFamily="18" charset="0"/>
                <a:cs typeface="굴림" pitchFamily="18" charset="0"/>
              </a:rPr>
              <a:t>·</a:t>
            </a:r>
            <a:r>
              <a:rPr lang="en-US" altLang="zh-CN" sz="14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3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부지,</a:t>
            </a:r>
            <a:r>
              <a:rPr lang="en-US" altLang="zh-CN" sz="14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3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환경요소</a:t>
            </a:r>
          </a:p>
        </p:txBody>
      </p:sp>
      <p:sp>
        <p:nvSpPr>
          <p:cNvPr id="1036" name="TextBox 1"/>
          <p:cNvSpPr txBox="1"/>
          <p:nvPr/>
        </p:nvSpPr>
        <p:spPr>
          <a:xfrm>
            <a:off x="2692400" y="4013200"/>
            <a:ext cx="2374900" cy="1981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                <a:tab pos="25400" algn="l"/>
                <a:tab pos="50800" algn="l"/>
                <a:tab pos="88900" algn="l"/>
              </a:tabLst>
            </a:pPr>
            <a:r>
              <a:rPr lang="en-US" altLang="zh-CN" sz="11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·</a:t>
            </a:r>
            <a:r>
              <a:rPr lang="en-US" altLang="zh-CN" sz="11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Step1의</a:t>
            </a:r>
            <a:r>
              <a:rPr lang="en-US" altLang="zh-CN" sz="11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위험요소를</a:t>
            </a:r>
            <a:r>
              <a:rPr lang="en-US" altLang="zh-CN" sz="11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경감하고</a:t>
            </a:r>
          </a:p>
          <a:p>
            <a:pPr>
              <a:lnSpc>
                <a:spcPts val="1800"/>
              </a:lnSpc>
              <a:tabLst>
                <a:tab pos="25400" algn="l"/>
                <a:tab pos="50800" algn="l"/>
                <a:tab pos="88900" algn="l"/>
              </a:tabLst>
            </a:pPr>
            <a:r>
              <a:rPr lang="en-US" altLang="zh-CN" dirty="0" smtClean="0"/>
              <a:t>			</a:t>
            </a:r>
            <a:r>
              <a:rPr lang="en-US" altLang="zh-CN" sz="11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새로운</a:t>
            </a:r>
            <a:r>
              <a:rPr lang="en-US" altLang="zh-CN" sz="11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위험요소를</a:t>
            </a:r>
            <a:r>
              <a:rPr lang="en-US" altLang="zh-CN" sz="11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명확히</a:t>
            </a:r>
            <a:r>
              <a:rPr lang="en-US" altLang="zh-CN" sz="11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한다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200"/>
              </a:lnSpc>
              <a:tabLst>
                <a:tab pos="25400" algn="l"/>
                <a:tab pos="50800" algn="l"/>
                <a:tab pos="88900" algn="l"/>
              </a:tabLst>
            </a:pPr>
            <a:r>
              <a:rPr lang="en-US" altLang="zh-CN" dirty="0" smtClean="0"/>
              <a:t>	</a:t>
            </a:r>
            <a:r>
              <a:rPr lang="en-US" altLang="zh-CN" sz="1595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공법,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재료,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가설계획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900"/>
              </a:lnSpc>
              <a:tabLst>
                <a:tab pos="25400" algn="l"/>
                <a:tab pos="50800" algn="l"/>
                <a:tab pos="88900" algn="l"/>
              </a:tabLst>
            </a:pPr>
            <a:r>
              <a:rPr lang="en-US" altLang="zh-CN" sz="11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·</a:t>
            </a:r>
            <a:r>
              <a:rPr lang="en-US" altLang="zh-CN" sz="11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Pre-construction</a:t>
            </a:r>
            <a:r>
              <a:rPr lang="en-US" altLang="zh-CN" sz="11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Review</a:t>
            </a:r>
          </a:p>
          <a:p>
            <a:pPr>
              <a:lnSpc>
                <a:spcPts val="1800"/>
              </a:lnSpc>
              <a:tabLst>
                <a:tab pos="25400" algn="l"/>
                <a:tab pos="50800" algn="l"/>
                <a:tab pos="88900" algn="l"/>
              </a:tabLst>
            </a:pPr>
            <a:r>
              <a:rPr lang="en-US" altLang="zh-CN" sz="11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·</a:t>
            </a:r>
            <a:r>
              <a:rPr lang="en-US" altLang="zh-CN" sz="11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시공사</a:t>
            </a:r>
            <a:r>
              <a:rPr lang="en-US" altLang="zh-CN" sz="11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참여(안전관리계획</a:t>
            </a:r>
            <a:r>
              <a:rPr lang="en-US" altLang="zh-CN" sz="11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수립)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400"/>
              </a:lnSpc>
              <a:tabLst>
                <a:tab pos="25400" algn="l"/>
                <a:tab pos="50800" algn="l"/>
                <a:tab pos="88900" algn="l"/>
              </a:tabLst>
            </a:pPr>
            <a:r>
              <a:rPr lang="en-US" altLang="zh-CN" dirty="0" smtClean="0"/>
              <a:t>		</a:t>
            </a:r>
            <a:r>
              <a:rPr lang="en-US" altLang="zh-CN" sz="1403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시공계획</a:t>
            </a:r>
            <a:r>
              <a:rPr lang="en-US" altLang="zh-CN" sz="14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3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및</a:t>
            </a:r>
            <a:r>
              <a:rPr lang="en-US" altLang="zh-CN" sz="14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3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설계안전</a:t>
            </a:r>
            <a:r>
              <a:rPr lang="en-US" altLang="zh-CN" sz="14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3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미결</a:t>
            </a:r>
            <a:r>
              <a:rPr lang="en-US" altLang="zh-CN" sz="14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3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사항</a:t>
            </a:r>
          </a:p>
        </p:txBody>
      </p:sp>
      <p:sp>
        <p:nvSpPr>
          <p:cNvPr id="1037" name="TextBox 1"/>
          <p:cNvSpPr txBox="1"/>
          <p:nvPr/>
        </p:nvSpPr>
        <p:spPr>
          <a:xfrm>
            <a:off x="6680200" y="3302000"/>
            <a:ext cx="673100" cy="215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700"/>
              </a:lnSpc>
              <a:tabLst/>
            </a:pPr>
            <a:r>
              <a:rPr lang="en-US" altLang="zh-CN" sz="1799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발주자</a:t>
            </a:r>
          </a:p>
        </p:txBody>
      </p:sp>
      <p:sp>
        <p:nvSpPr>
          <p:cNvPr id="1038" name="TextBox 1"/>
          <p:cNvSpPr txBox="1"/>
          <p:nvPr/>
        </p:nvSpPr>
        <p:spPr>
          <a:xfrm>
            <a:off x="8458200" y="4191000"/>
            <a:ext cx="1257300" cy="1054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                <a:tab pos="101600" algn="l"/>
              </a:tabLst>
            </a:pPr>
            <a:r>
              <a:rPr lang="en-US" altLang="zh-CN" sz="11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기획</a:t>
            </a:r>
            <a:r>
              <a:rPr lang="en-US" altLang="zh-CN" sz="11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설계,</a:t>
            </a:r>
            <a:r>
              <a:rPr lang="en-US" altLang="zh-CN" sz="11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시공</a:t>
            </a:r>
          </a:p>
          <a:p>
            <a:pPr>
              <a:lnSpc>
                <a:spcPts val="1400"/>
              </a:lnSpc>
              <a:tabLst>
                <a:tab pos="101600" algn="l"/>
              </a:tabLst>
            </a:pPr>
            <a:r>
              <a:rPr lang="en-US" altLang="zh-CN" dirty="0" smtClean="0"/>
              <a:t>	</a:t>
            </a:r>
            <a:r>
              <a:rPr lang="en-US" altLang="zh-CN" sz="11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준공까지</a:t>
            </a:r>
            <a:r>
              <a:rPr lang="en-US" altLang="zh-CN" sz="11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서비스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200"/>
              </a:lnSpc>
              <a:tabLst>
                <a:tab pos="101600" algn="l"/>
              </a:tabLst>
            </a:pPr>
            <a:r>
              <a:rPr lang="en-US" altLang="zh-CN" sz="11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·</a:t>
            </a:r>
            <a:r>
              <a:rPr lang="en-US" altLang="zh-CN" sz="11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설계</a:t>
            </a:r>
          </a:p>
          <a:p>
            <a:pPr>
              <a:lnSpc>
                <a:spcPts val="1400"/>
              </a:lnSpc>
              <a:tabLst>
                <a:tab pos="101600" algn="l"/>
              </a:tabLst>
            </a:pPr>
            <a:r>
              <a:rPr lang="en-US" altLang="zh-CN" sz="11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·</a:t>
            </a:r>
            <a:r>
              <a:rPr lang="en-US" altLang="zh-CN" sz="11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시공</a:t>
            </a:r>
            <a:r>
              <a:rPr lang="en-US" altLang="zh-CN" sz="11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/</a:t>
            </a:r>
            <a:r>
              <a:rPr lang="en-US" altLang="zh-CN" sz="11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유지관리</a:t>
            </a:r>
          </a:p>
        </p:txBody>
      </p:sp>
      <p:sp>
        <p:nvSpPr>
          <p:cNvPr id="1039" name="TextBox 1"/>
          <p:cNvSpPr txBox="1"/>
          <p:nvPr/>
        </p:nvSpPr>
        <p:spPr>
          <a:xfrm>
            <a:off x="7924800" y="3149600"/>
            <a:ext cx="1676400" cy="469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700"/>
              </a:lnSpc>
              <a:tabLst>
                <a:tab pos="419100" algn="l"/>
              </a:tabLst>
            </a:pPr>
            <a:r>
              <a:rPr lang="en-US" altLang="zh-CN" sz="1799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Coordinator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임명</a:t>
            </a:r>
          </a:p>
          <a:p>
            <a:pPr>
              <a:lnSpc>
                <a:spcPts val="1900"/>
              </a:lnSpc>
              <a:tabLst>
                <a:tab pos="419100" algn="l"/>
              </a:tabLst>
            </a:pPr>
            <a:r>
              <a:rPr lang="en-US" altLang="zh-CN" dirty="0" smtClean="0"/>
              <a:t>	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(기획단계</a:t>
            </a:r>
          </a:p>
        </p:txBody>
      </p:sp>
      <p:sp>
        <p:nvSpPr>
          <p:cNvPr id="1040" name="TextBox 1"/>
          <p:cNvSpPr txBox="1"/>
          <p:nvPr/>
        </p:nvSpPr>
        <p:spPr>
          <a:xfrm>
            <a:off x="9131300" y="3479800"/>
            <a:ext cx="38100" cy="101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800"/>
              </a:lnSpc>
              <a:tabLst/>
            </a:pPr>
            <a:r>
              <a:rPr lang="en-US" altLang="zh-CN" sz="8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p:sp>
        <p:nvSpPr>
          <p:cNvPr id="1041" name="TextBox 1"/>
          <p:cNvSpPr txBox="1"/>
          <p:nvPr/>
        </p:nvSpPr>
        <p:spPr>
          <a:xfrm>
            <a:off x="6311900" y="2362200"/>
            <a:ext cx="1638300" cy="381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  <a:tabLst>
                <a:tab pos="368300" algn="l"/>
              </a:tabLst>
            </a:pPr>
            <a:r>
              <a:rPr lang="en-US" altLang="zh-CN" dirty="0" smtClean="0"/>
              <a:t>	</a:t>
            </a:r>
            <a:r>
              <a:rPr lang="en-US" altLang="zh-CN" sz="1403" dirty="0" smtClean="0">
                <a:solidFill>
                  <a:srgbClr val="FFFFFF"/>
                </a:solidFill>
                <a:latin typeface="HY헤드라인M" pitchFamily="18" charset="0"/>
                <a:cs typeface="HY헤드라인M" pitchFamily="18" charset="0"/>
              </a:rPr>
              <a:t>DFS의</a:t>
            </a:r>
            <a:r>
              <a:rPr lang="en-US" altLang="zh-CN" sz="14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3" dirty="0" smtClean="0">
                <a:solidFill>
                  <a:srgbClr val="FFFFFF"/>
                </a:solidFill>
                <a:latin typeface="HY헤드라인M" pitchFamily="18" charset="0"/>
                <a:cs typeface="HY헤드라인M" pitchFamily="18" charset="0"/>
              </a:rPr>
              <a:t>중심</a:t>
            </a:r>
          </a:p>
          <a:p>
            <a:pPr>
              <a:lnSpc>
                <a:spcPts val="1600"/>
              </a:lnSpc>
              <a:tabLst>
                <a:tab pos="368300" algn="l"/>
              </a:tabLst>
            </a:pPr>
            <a:r>
              <a:rPr lang="en-US" altLang="zh-CN" sz="1403" dirty="0" smtClean="0">
                <a:solidFill>
                  <a:srgbClr val="FFFFFF"/>
                </a:solidFill>
                <a:latin typeface="HY헤드라인M" pitchFamily="18" charset="0"/>
                <a:cs typeface="HY헤드라인M" pitchFamily="18" charset="0"/>
              </a:rPr>
              <a:t>(Key</a:t>
            </a:r>
            <a:r>
              <a:rPr lang="en-US" altLang="zh-CN" sz="14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3" dirty="0" smtClean="0">
                <a:solidFill>
                  <a:srgbClr val="FFFFFF"/>
                </a:solidFill>
                <a:latin typeface="HY헤드라인M" pitchFamily="18" charset="0"/>
                <a:cs typeface="HY헤드라인M" pitchFamily="18" charset="0"/>
              </a:rPr>
              <a:t>stake</a:t>
            </a:r>
            <a:r>
              <a:rPr lang="en-US" altLang="zh-CN" sz="14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3" dirty="0" smtClean="0">
                <a:solidFill>
                  <a:srgbClr val="FFFFFF"/>
                </a:solidFill>
                <a:latin typeface="HY헤드라인M" pitchFamily="18" charset="0"/>
                <a:cs typeface="HY헤드라인M" pitchFamily="18" charset="0"/>
              </a:rPr>
              <a:t>holders)</a:t>
            </a:r>
          </a:p>
        </p:txBody>
      </p:sp>
      <p:sp>
        <p:nvSpPr>
          <p:cNvPr id="1042" name="TextBox 1"/>
          <p:cNvSpPr txBox="1"/>
          <p:nvPr/>
        </p:nvSpPr>
        <p:spPr>
          <a:xfrm>
            <a:off x="7327900" y="4254500"/>
            <a:ext cx="800100" cy="1016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                <a:tab pos="88900" algn="l"/>
                <a:tab pos="114300" algn="l"/>
              </a:tabLst>
            </a:pPr>
            <a:r>
              <a:rPr lang="en-US" altLang="zh-CN" dirty="0" smtClean="0"/>
              <a:t>	</a:t>
            </a:r>
            <a:r>
              <a:rPr lang="en-US" altLang="zh-CN" sz="1199" dirty="0" smtClean="0">
                <a:solidFill>
                  <a:srgbClr val="FFFFFF"/>
                </a:solidFill>
                <a:latin typeface="HY헤드라인M" pitchFamily="18" charset="0"/>
                <a:cs typeface="HY헤드라인M" pitchFamily="18" charset="0"/>
              </a:rPr>
              <a:t>Principal</a:t>
            </a:r>
          </a:p>
          <a:p>
            <a:pPr>
              <a:lnSpc>
                <a:spcPts val="1400"/>
              </a:lnSpc>
              <a:tabLst>
                <a:tab pos="88900" algn="l"/>
                <a:tab pos="114300" algn="l"/>
              </a:tabLst>
            </a:pPr>
            <a:r>
              <a:rPr lang="en-US" altLang="zh-CN" sz="1199" dirty="0" smtClean="0">
                <a:solidFill>
                  <a:srgbClr val="FFFFFF"/>
                </a:solidFill>
                <a:latin typeface="HY헤드라인M" pitchFamily="18" charset="0"/>
                <a:cs typeface="HY헤드라인M" pitchFamily="18" charset="0"/>
              </a:rPr>
              <a:t>contractor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900"/>
              </a:lnSpc>
              <a:tabLst>
                <a:tab pos="88900" algn="l"/>
                <a:tab pos="114300" algn="l"/>
              </a:tabLst>
            </a:pPr>
            <a:r>
              <a:rPr lang="en-US" altLang="zh-CN" sz="1199" dirty="0" smtClean="0">
                <a:solidFill>
                  <a:srgbClr val="FFFFFF"/>
                </a:solidFill>
                <a:latin typeface="HY헤드라인M" pitchFamily="18" charset="0"/>
                <a:cs typeface="HY헤드라인M" pitchFamily="18" charset="0"/>
              </a:rPr>
              <a:t>Contractor</a:t>
            </a:r>
          </a:p>
          <a:p>
            <a:pPr>
              <a:lnSpc>
                <a:spcPts val="1400"/>
              </a:lnSpc>
              <a:tabLst>
                <a:tab pos="88900" algn="l"/>
                <a:tab pos="114300" algn="l"/>
              </a:tabLst>
            </a:pPr>
            <a:r>
              <a:rPr lang="en-US" altLang="zh-CN" dirty="0" smtClean="0"/>
              <a:t>		</a:t>
            </a:r>
            <a:r>
              <a:rPr lang="en-US" altLang="zh-CN" sz="1199" dirty="0" smtClean="0">
                <a:solidFill>
                  <a:srgbClr val="FFFFFF"/>
                </a:solidFill>
                <a:latin typeface="굴림" pitchFamily="18" charset="0"/>
                <a:cs typeface="굴림" pitchFamily="18" charset="0"/>
              </a:rPr>
              <a:t>(시공자)</a:t>
            </a:r>
          </a:p>
        </p:txBody>
      </p:sp>
      <p:sp>
        <p:nvSpPr>
          <p:cNvPr id="1043" name="TextBox 1"/>
          <p:cNvSpPr txBox="1"/>
          <p:nvPr/>
        </p:nvSpPr>
        <p:spPr>
          <a:xfrm>
            <a:off x="5676900" y="4254500"/>
            <a:ext cx="1104900" cy="1892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  <a:tabLst>
                <a:tab pos="292100" algn="l"/>
                <a:tab pos="317500" algn="l"/>
                <a:tab pos="330200" algn="l"/>
                <a:tab pos="368300" algn="l"/>
              </a:tabLst>
            </a:pPr>
            <a:r>
              <a:rPr lang="en-US" altLang="zh-CN" dirty="0" smtClean="0"/>
              <a:t>	</a:t>
            </a:r>
            <a:r>
              <a:rPr lang="en-US" altLang="zh-CN" sz="1403" dirty="0" smtClean="0">
                <a:solidFill>
                  <a:srgbClr val="FF0000"/>
                </a:solidFill>
                <a:latin typeface="HY헤드라인M" pitchFamily="18" charset="0"/>
                <a:cs typeface="HY헤드라인M" pitchFamily="18" charset="0"/>
              </a:rPr>
              <a:t>Principal</a:t>
            </a:r>
          </a:p>
          <a:p>
            <a:pPr>
              <a:lnSpc>
                <a:spcPts val="1600"/>
              </a:lnSpc>
              <a:tabLst>
                <a:tab pos="292100" algn="l"/>
                <a:tab pos="317500" algn="l"/>
                <a:tab pos="330200" algn="l"/>
                <a:tab pos="368300" algn="l"/>
              </a:tabLst>
            </a:pPr>
            <a:r>
              <a:rPr lang="en-US" altLang="zh-CN" dirty="0" smtClean="0"/>
              <a:t>	</a:t>
            </a:r>
            <a:r>
              <a:rPr lang="en-US" altLang="zh-CN" sz="1403" dirty="0" smtClean="0">
                <a:solidFill>
                  <a:srgbClr val="FF0000"/>
                </a:solidFill>
                <a:latin typeface="HY헤드라인M" pitchFamily="18" charset="0"/>
                <a:cs typeface="HY헤드라인M" pitchFamily="18" charset="0"/>
              </a:rPr>
              <a:t>Designer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100"/>
              </a:lnSpc>
              <a:tabLst>
                <a:tab pos="292100" algn="l"/>
                <a:tab pos="317500" algn="l"/>
                <a:tab pos="330200" algn="l"/>
                <a:tab pos="368300" algn="l"/>
              </a:tabLst>
            </a:pPr>
            <a:r>
              <a:rPr lang="en-US" altLang="zh-CN" dirty="0" smtClean="0"/>
              <a:t>				</a:t>
            </a:r>
            <a:r>
              <a:rPr lang="en-US" altLang="zh-CN" sz="1103" dirty="0" smtClean="0">
                <a:solidFill>
                  <a:srgbClr val="FFFFFF"/>
                </a:solidFill>
                <a:latin typeface="HY헤드라인M" pitchFamily="18" charset="0"/>
                <a:cs typeface="HY헤드라인M" pitchFamily="18" charset="0"/>
              </a:rPr>
              <a:t>Designer</a:t>
            </a:r>
          </a:p>
          <a:p>
            <a:pPr>
              <a:lnSpc>
                <a:spcPts val="1300"/>
              </a:lnSpc>
              <a:tabLst>
                <a:tab pos="292100" algn="l"/>
                <a:tab pos="317500" algn="l"/>
                <a:tab pos="330200" algn="l"/>
                <a:tab pos="368300" algn="l"/>
              </a:tabLst>
            </a:pPr>
            <a:r>
              <a:rPr lang="en-US" altLang="zh-CN" dirty="0" smtClean="0"/>
              <a:t>		</a:t>
            </a:r>
            <a:r>
              <a:rPr lang="en-US" altLang="zh-CN" sz="1103" dirty="0" smtClean="0">
                <a:solidFill>
                  <a:srgbClr val="FFFFFF"/>
                </a:solidFill>
                <a:latin typeface="굴림" pitchFamily="18" charset="0"/>
                <a:cs typeface="굴림" pitchFamily="18" charset="0"/>
              </a:rPr>
              <a:t>·</a:t>
            </a:r>
            <a:r>
              <a:rPr lang="en-US" altLang="zh-CN" sz="11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3" dirty="0" smtClean="0">
                <a:solidFill>
                  <a:srgbClr val="FFFFFF"/>
                </a:solidFill>
                <a:latin typeface="굴림" pitchFamily="18" charset="0"/>
                <a:cs typeface="굴림" pitchFamily="18" charset="0"/>
              </a:rPr>
              <a:t>Architect</a:t>
            </a:r>
          </a:p>
          <a:p>
            <a:pPr>
              <a:lnSpc>
                <a:spcPts val="1300"/>
              </a:lnSpc>
              <a:tabLst>
                <a:tab pos="292100" algn="l"/>
                <a:tab pos="317500" algn="l"/>
                <a:tab pos="330200" algn="l"/>
                <a:tab pos="368300" algn="l"/>
              </a:tabLst>
            </a:pPr>
            <a:r>
              <a:rPr lang="en-US" altLang="zh-CN" dirty="0" smtClean="0"/>
              <a:t>			</a:t>
            </a:r>
            <a:r>
              <a:rPr lang="en-US" altLang="zh-CN" sz="1103" dirty="0" smtClean="0">
                <a:solidFill>
                  <a:srgbClr val="FFFFFF"/>
                </a:solidFill>
                <a:latin typeface="굴림" pitchFamily="18" charset="0"/>
                <a:cs typeface="굴림" pitchFamily="18" charset="0"/>
              </a:rPr>
              <a:t>·</a:t>
            </a:r>
            <a:r>
              <a:rPr lang="en-US" altLang="zh-CN" sz="11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3" dirty="0" smtClean="0">
                <a:solidFill>
                  <a:srgbClr val="FFFFFF"/>
                </a:solidFill>
                <a:latin typeface="굴림" pitchFamily="18" charset="0"/>
                <a:cs typeface="굴림" pitchFamily="18" charset="0"/>
              </a:rPr>
              <a:t>Engineer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300"/>
              </a:lnSpc>
              <a:tabLst>
                <a:tab pos="292100" algn="l"/>
                <a:tab pos="317500" algn="l"/>
                <a:tab pos="330200" algn="l"/>
                <a:tab pos="368300" algn="l"/>
              </a:tabLst>
            </a:pPr>
            <a:r>
              <a:rPr lang="en-US" altLang="zh-CN" sz="1403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설계단계</a:t>
            </a:r>
          </a:p>
          <a:p>
            <a:pPr>
              <a:lnSpc>
                <a:spcPts val="1600"/>
              </a:lnSpc>
              <a:tabLst>
                <a:tab pos="292100" algn="l"/>
                <a:tab pos="317500" algn="l"/>
                <a:tab pos="330200" algn="l"/>
                <a:tab pos="368300" algn="l"/>
              </a:tabLst>
            </a:pPr>
            <a:r>
              <a:rPr lang="en-US" altLang="zh-CN" sz="1403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엔지니어</a:t>
            </a:r>
            <a:r>
              <a:rPr lang="en-US" altLang="zh-CN" sz="14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3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참여</a:t>
            </a:r>
          </a:p>
        </p:txBody>
      </p:sp>
      <p:sp>
        <p:nvSpPr>
          <p:cNvPr id="1044" name="TextBox 1"/>
          <p:cNvSpPr txBox="1"/>
          <p:nvPr/>
        </p:nvSpPr>
        <p:spPr>
          <a:xfrm>
            <a:off x="977900" y="520700"/>
            <a:ext cx="5181600" cy="1003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700"/>
              </a:lnSpc>
              <a:tabLst>
                <a:tab pos="368300" algn="l"/>
              </a:tabLst>
            </a:pP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1.</a:t>
            </a:r>
            <a:r>
              <a:rPr lang="en-US" altLang="zh-CN" sz="27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설계안전성</a:t>
            </a:r>
            <a:r>
              <a:rPr lang="en-US" altLang="zh-CN" sz="27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검토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100"/>
              </a:lnSpc>
              <a:tabLst>
                <a:tab pos="368300" algn="l"/>
              </a:tabLst>
            </a:pPr>
            <a:r>
              <a:rPr lang="en-US" altLang="zh-CN" dirty="0" smtClean="0"/>
              <a:t>	</a:t>
            </a:r>
            <a:r>
              <a:rPr lang="en-US" altLang="zh-CN" sz="1799" dirty="0" smtClean="0">
                <a:solidFill>
                  <a:srgbClr val="FFFFFF"/>
                </a:solidFill>
                <a:latin typeface="HY헤드라인M" pitchFamily="18" charset="0"/>
                <a:cs typeface="HY헤드라인M" pitchFamily="18" charset="0"/>
              </a:rPr>
              <a:t>CDM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FFFFFF"/>
                </a:solidFill>
                <a:latin typeface="HY헤드라인M" pitchFamily="18" charset="0"/>
                <a:cs typeface="HY헤드라인M" pitchFamily="18" charset="0"/>
              </a:rPr>
              <a:t>(Construction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FFFFFF"/>
                </a:solidFill>
                <a:latin typeface="HY헤드라인M" pitchFamily="18" charset="0"/>
                <a:cs typeface="HY헤드라인M" pitchFamily="18" charset="0"/>
              </a:rPr>
              <a:t>and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FFFFFF"/>
                </a:solidFill>
                <a:latin typeface="HY헤드라인M" pitchFamily="18" charset="0"/>
                <a:cs typeface="HY헤드라인M" pitchFamily="18" charset="0"/>
              </a:rPr>
              <a:t>Design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FFFFFF"/>
                </a:solidFill>
                <a:latin typeface="HY헤드라인M" pitchFamily="18" charset="0"/>
                <a:cs typeface="HY헤드라인M" pitchFamily="18" charset="0"/>
              </a:rPr>
              <a:t>Management)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797699" y="909345"/>
            <a:ext cx="9082252" cy="6042456"/>
          </a:xfrm>
          <a:custGeom>
            <a:avLst/>
            <a:gdLst>
              <a:gd name="connsiteX0" fmla="*/ 0 w 9082252"/>
              <a:gd name="connsiteY0" fmla="*/ 6042456 h 6042456"/>
              <a:gd name="connsiteX1" fmla="*/ 9082252 w 9082252"/>
              <a:gd name="connsiteY1" fmla="*/ 6042456 h 6042456"/>
              <a:gd name="connsiteX2" fmla="*/ 9082252 w 9082252"/>
              <a:gd name="connsiteY2" fmla="*/ 0 h 6042456"/>
              <a:gd name="connsiteX3" fmla="*/ 0 w 9082252"/>
              <a:gd name="connsiteY3" fmla="*/ 0 h 6042456"/>
              <a:gd name="connsiteX4" fmla="*/ 0 w 9082252"/>
              <a:gd name="connsiteY4" fmla="*/ 6042456 h 604245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082252" h="6042456">
                <a:moveTo>
                  <a:pt x="0" y="6042456"/>
                </a:moveTo>
                <a:lnTo>
                  <a:pt x="9082252" y="6042456"/>
                </a:lnTo>
                <a:lnTo>
                  <a:pt x="9082252" y="0"/>
                </a:lnTo>
                <a:lnTo>
                  <a:pt x="0" y="0"/>
                </a:lnTo>
                <a:lnTo>
                  <a:pt x="0" y="6042456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342900"/>
            <a:ext cx="9156700" cy="68707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9423400" y="6845300"/>
            <a:ext cx="215900" cy="177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  <a:tabLst/>
            </a:pPr>
            <a:r>
              <a:rPr lang="en-US" altLang="zh-CN" sz="1403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31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1257300" y="2006600"/>
            <a:ext cx="8242300" cy="495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700"/>
              </a:lnSpc>
              <a:tabLst>
                <a:tab pos="152400" algn="l"/>
              </a:tabLst>
            </a:pP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◈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1027FE"/>
                </a:solidFill>
                <a:latin typeface="Times New Roman" pitchFamily="18" charset="0"/>
                <a:cs typeface="Times New Roman" pitchFamily="18" charset="0"/>
              </a:rPr>
              <a:t>설계안전검토보고서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란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재해발생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가능성을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미연에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방지하기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위해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설계단계에서</a:t>
            </a:r>
          </a:p>
          <a:p>
            <a:pPr>
              <a:lnSpc>
                <a:spcPts val="2100"/>
              </a:lnSpc>
              <a:tabLst>
                <a:tab pos="152400" algn="l"/>
              </a:tabLst>
            </a:pPr>
            <a:r>
              <a:rPr lang="en-US" altLang="zh-CN" dirty="0" smtClean="0"/>
              <a:t>	</a:t>
            </a:r>
            <a:r>
              <a:rPr lang="en-US" altLang="zh-CN" sz="1799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위험요소(Hazard)를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사전에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발굴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하고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사업추진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단계별로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위험요인을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제거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FF0000"/>
                </a:solidFill>
                <a:latin typeface="굴림" pitchFamily="18" charset="0"/>
                <a:cs typeface="굴림" pitchFamily="18" charset="0"/>
              </a:rPr>
              <a:t>·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저감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한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1371600" y="2540000"/>
            <a:ext cx="5638800" cy="215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700"/>
              </a:lnSpc>
              <a:tabLst/>
            </a:pP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체크리스크(위험요소프로파일)를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토대로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작성된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1027FE"/>
                </a:solidFill>
                <a:latin typeface="Times New Roman" pitchFamily="18" charset="0"/>
                <a:cs typeface="Times New Roman" pitchFamily="18" charset="0"/>
              </a:rPr>
              <a:t>보고서</a:t>
            </a:r>
          </a:p>
        </p:txBody>
      </p:sp>
      <p:sp>
        <p:nvSpPr>
          <p:cNvPr id="6" name="TextBox 1"/>
          <p:cNvSpPr txBox="1"/>
          <p:nvPr/>
        </p:nvSpPr>
        <p:spPr>
          <a:xfrm>
            <a:off x="2006600" y="1422400"/>
            <a:ext cx="2540000" cy="254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/>
            </a:pPr>
            <a:r>
              <a:rPr lang="en-US" altLang="zh-CN" sz="2002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설계안전검토보고서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?</a:t>
            </a:r>
          </a:p>
        </p:txBody>
      </p:sp>
      <p:sp>
        <p:nvSpPr>
          <p:cNvPr id="7" name="TextBox 1"/>
          <p:cNvSpPr txBox="1"/>
          <p:nvPr/>
        </p:nvSpPr>
        <p:spPr>
          <a:xfrm>
            <a:off x="2209800" y="3289300"/>
            <a:ext cx="1638300" cy="241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900"/>
              </a:lnSpc>
              <a:tabLst/>
            </a:pPr>
            <a:r>
              <a:rPr lang="en-US" altLang="zh-CN" sz="1954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주요</a:t>
            </a:r>
            <a:r>
              <a:rPr lang="en-US" altLang="zh-CN" sz="195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54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용어</a:t>
            </a:r>
            <a:r>
              <a:rPr lang="en-US" altLang="zh-CN" sz="195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54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설명</a:t>
            </a:r>
          </a:p>
        </p:txBody>
      </p:sp>
      <p:sp>
        <p:nvSpPr>
          <p:cNvPr id="8" name="TextBox 1"/>
          <p:cNvSpPr txBox="1"/>
          <p:nvPr/>
        </p:nvSpPr>
        <p:spPr>
          <a:xfrm>
            <a:off x="1244600" y="3771900"/>
            <a:ext cx="7810500" cy="901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700"/>
              </a:lnSpc>
              <a:tabLst>
                <a:tab pos="342900" algn="l"/>
              </a:tabLst>
            </a:pPr>
            <a:r>
              <a:rPr lang="en-US" altLang="zh-CN" sz="1799" dirty="0" smtClean="0">
                <a:solidFill>
                  <a:srgbClr val="1027FE"/>
                </a:solidFill>
                <a:latin typeface="Times New Roman" pitchFamily="18" charset="0"/>
                <a:cs typeface="Times New Roman" pitchFamily="18" charset="0"/>
              </a:rPr>
              <a:t>◈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1027FE"/>
                </a:solidFill>
                <a:latin typeface="Times New Roman" pitchFamily="18" charset="0"/>
                <a:cs typeface="Times New Roman" pitchFamily="18" charset="0"/>
              </a:rPr>
              <a:t>위험요소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1027FE"/>
                </a:solidFill>
                <a:latin typeface="Times New Roman" pitchFamily="18" charset="0"/>
                <a:cs typeface="Times New Roman" pitchFamily="18" charset="0"/>
              </a:rPr>
              <a:t>프로파일(Hazard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1027FE"/>
                </a:solidFill>
                <a:latin typeface="Times New Roman" pitchFamily="18" charset="0"/>
                <a:cs typeface="Times New Roman" pitchFamily="18" charset="0"/>
              </a:rPr>
              <a:t>Profile)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건설사고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사례분석을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통해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위험요소와</a:t>
            </a:r>
          </a:p>
          <a:p>
            <a:pPr>
              <a:lnSpc>
                <a:spcPts val="2100"/>
              </a:lnSpc>
              <a:tabLst>
                <a:tab pos="342900" algn="l"/>
              </a:tabLst>
            </a:pPr>
            <a:r>
              <a:rPr lang="en-US" altLang="zh-CN" dirty="0" smtClean="0"/>
              <a:t>	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위험성을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공사,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공종,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사고원인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등에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따라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분석하여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저감대책을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제시한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리스트.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200"/>
              </a:lnSpc>
              <a:tabLst>
                <a:tab pos="342900" algn="l"/>
              </a:tabLst>
            </a:pPr>
            <a:r>
              <a:rPr lang="en-US" altLang="zh-CN" sz="1799" dirty="0" smtClean="0">
                <a:solidFill>
                  <a:srgbClr val="1027FE"/>
                </a:solidFill>
                <a:latin typeface="Times New Roman" pitchFamily="18" charset="0"/>
                <a:cs typeface="Times New Roman" pitchFamily="18" charset="0"/>
              </a:rPr>
              <a:t>◈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1027FE"/>
                </a:solidFill>
                <a:latin typeface="Times New Roman" pitchFamily="18" charset="0"/>
                <a:cs typeface="Times New Roman" pitchFamily="18" charset="0"/>
              </a:rPr>
              <a:t>위험요소(Hazard)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대상시설물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고유의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위험요인으로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회피할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수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없지만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저감이</a:t>
            </a:r>
          </a:p>
        </p:txBody>
      </p:sp>
      <p:sp>
        <p:nvSpPr>
          <p:cNvPr id="9" name="TextBox 1"/>
          <p:cNvSpPr txBox="1"/>
          <p:nvPr/>
        </p:nvSpPr>
        <p:spPr>
          <a:xfrm>
            <a:off x="1587500" y="4699000"/>
            <a:ext cx="1168400" cy="215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700"/>
              </a:lnSpc>
              <a:tabLst/>
            </a:pP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가능한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요소.</a:t>
            </a:r>
          </a:p>
        </p:txBody>
      </p:sp>
      <p:sp>
        <p:nvSpPr>
          <p:cNvPr id="10" name="TextBox 1"/>
          <p:cNvSpPr txBox="1"/>
          <p:nvPr/>
        </p:nvSpPr>
        <p:spPr>
          <a:xfrm>
            <a:off x="1244600" y="5118100"/>
            <a:ext cx="7937500" cy="215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700"/>
              </a:lnSpc>
              <a:tabLst/>
            </a:pPr>
            <a:r>
              <a:rPr lang="en-US" altLang="zh-CN" sz="1799" dirty="0" smtClean="0">
                <a:solidFill>
                  <a:srgbClr val="1027FE"/>
                </a:solidFill>
                <a:latin typeface="Times New Roman" pitchFamily="18" charset="0"/>
                <a:cs typeface="Times New Roman" pitchFamily="18" charset="0"/>
              </a:rPr>
              <a:t>◈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1027FE"/>
                </a:solidFill>
                <a:latin typeface="Times New Roman" pitchFamily="18" charset="0"/>
                <a:cs typeface="Times New Roman" pitchFamily="18" charset="0"/>
              </a:rPr>
              <a:t>위험성(Risk)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물적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MS Mincho" pitchFamily="18" charset="0"/>
                <a:cs typeface="MS Mincho" pitchFamily="18" charset="0"/>
              </a:rPr>
              <a:t>․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인적피해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원인의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사고결과와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발생빈도(L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Likelihood)</a:t>
            </a:r>
          </a:p>
        </p:txBody>
      </p:sp>
      <p:sp>
        <p:nvSpPr>
          <p:cNvPr id="11" name="TextBox 1"/>
          <p:cNvSpPr txBox="1"/>
          <p:nvPr/>
        </p:nvSpPr>
        <p:spPr>
          <a:xfrm>
            <a:off x="1625600" y="5384800"/>
            <a:ext cx="3683000" cy="215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700"/>
              </a:lnSpc>
              <a:tabLst/>
            </a:pP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및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심각성(S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Severity)으로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나타냄.</a:t>
            </a:r>
          </a:p>
        </p:txBody>
      </p:sp>
      <p:sp>
        <p:nvSpPr>
          <p:cNvPr id="12" name="TextBox 1"/>
          <p:cNvSpPr txBox="1"/>
          <p:nvPr/>
        </p:nvSpPr>
        <p:spPr>
          <a:xfrm>
            <a:off x="1244600" y="5803900"/>
            <a:ext cx="7899400" cy="215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700"/>
              </a:lnSpc>
              <a:tabLst/>
            </a:pPr>
            <a:r>
              <a:rPr lang="en-US" altLang="zh-CN" sz="1799" dirty="0" smtClean="0">
                <a:solidFill>
                  <a:srgbClr val="1027FE"/>
                </a:solidFill>
                <a:latin typeface="Times New Roman" pitchFamily="18" charset="0"/>
                <a:cs typeface="Times New Roman" pitchFamily="18" charset="0"/>
              </a:rPr>
              <a:t>◈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1027FE"/>
                </a:solidFill>
                <a:latin typeface="Times New Roman" pitchFamily="18" charset="0"/>
                <a:cs typeface="Times New Roman" pitchFamily="18" charset="0"/>
              </a:rPr>
              <a:t>저감대책(Alternative)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설계/발주/시공/사업관리·감독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단계로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구분/제시</a:t>
            </a:r>
          </a:p>
        </p:txBody>
      </p:sp>
      <p:sp>
        <p:nvSpPr>
          <p:cNvPr id="13" name="TextBox 1"/>
          <p:cNvSpPr txBox="1"/>
          <p:nvPr/>
        </p:nvSpPr>
        <p:spPr>
          <a:xfrm>
            <a:off x="1244600" y="6096000"/>
            <a:ext cx="6908800" cy="635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700"/>
              </a:lnSpc>
              <a:tabLst>
                <a:tab pos="304800" algn="l"/>
              </a:tabLst>
            </a:pPr>
            <a:r>
              <a:rPr lang="en-US" altLang="zh-CN" dirty="0" smtClean="0"/>
              <a:t>	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하여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발주자,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설계자,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시공자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및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사업관리·감독자의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조치내용임.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200"/>
              </a:lnSpc>
              <a:tabLst>
                <a:tab pos="304800" algn="l"/>
              </a:tabLst>
            </a:pPr>
            <a:r>
              <a:rPr lang="en-US" altLang="zh-CN" sz="1799" dirty="0" smtClean="0">
                <a:solidFill>
                  <a:srgbClr val="1027FE"/>
                </a:solidFill>
                <a:latin typeface="Times New Roman" pitchFamily="18" charset="0"/>
                <a:cs typeface="Times New Roman" pitchFamily="18" charset="0"/>
              </a:rPr>
              <a:t>◈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1027FE"/>
                </a:solidFill>
                <a:latin typeface="Times New Roman" pitchFamily="18" charset="0"/>
                <a:cs typeface="Times New Roman" pitchFamily="18" charset="0"/>
              </a:rPr>
              <a:t>HRA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위험요소(Hazard),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위험성(Risk),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저감대책(Alternative)</a:t>
            </a:r>
          </a:p>
        </p:txBody>
      </p:sp>
      <p:sp>
        <p:nvSpPr>
          <p:cNvPr id="14" name="TextBox 1"/>
          <p:cNvSpPr txBox="1"/>
          <p:nvPr/>
        </p:nvSpPr>
        <p:spPr>
          <a:xfrm>
            <a:off x="977900" y="495300"/>
            <a:ext cx="3009900" cy="342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700"/>
              </a:lnSpc>
              <a:tabLst/>
            </a:pP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1.</a:t>
            </a:r>
            <a:r>
              <a:rPr lang="en-US" altLang="zh-CN" sz="27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설계안전성</a:t>
            </a:r>
            <a:r>
              <a:rPr lang="en-US" altLang="zh-CN" sz="27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검토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342900"/>
            <a:ext cx="9156700" cy="68707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9423400" y="6845300"/>
            <a:ext cx="215900" cy="177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  <a:tabLst/>
            </a:pPr>
            <a:r>
              <a:rPr lang="en-US" altLang="zh-CN" sz="1403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32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5537200" y="3822700"/>
            <a:ext cx="1016000" cy="495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>
                <a:tab pos="266700" algn="l"/>
              </a:tabLst>
            </a:pPr>
            <a:r>
              <a:rPr lang="en-US" altLang="zh-CN" dirty="0" smtClean="0"/>
              <a:t>	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평가</a:t>
            </a:r>
          </a:p>
          <a:p>
            <a:pPr>
              <a:lnSpc>
                <a:spcPts val="1900"/>
              </a:lnSpc>
              <a:tabLst>
                <a:tab pos="266700" algn="l"/>
              </a:tabLst>
            </a:pP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(Check)</a:t>
            </a:r>
          </a:p>
        </p:txBody>
      </p:sp>
      <p:sp>
        <p:nvSpPr>
          <p:cNvPr id="4" name="TextBox 1"/>
          <p:cNvSpPr txBox="1"/>
          <p:nvPr/>
        </p:nvSpPr>
        <p:spPr>
          <a:xfrm>
            <a:off x="1066800" y="4457700"/>
            <a:ext cx="965200" cy="419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900"/>
              </a:lnSpc>
              <a:tabLst/>
            </a:pPr>
            <a:r>
              <a:rPr lang="en-US" altLang="zh-CN" sz="899" b="1" dirty="0" smtClean="0">
                <a:solidFill>
                  <a:srgbClr val="000000"/>
                </a:solidFill>
                <a:latin typeface="Microsoft JhengHei" pitchFamily="18" charset="0"/>
                <a:cs typeface="Microsoft JhengHei" pitchFamily="18" charset="0"/>
              </a:rPr>
              <a:t>〮</a:t>
            </a:r>
            <a:r>
              <a:rPr lang="en-US" altLang="zh-CN" sz="9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9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HRA</a:t>
            </a:r>
            <a:r>
              <a:rPr lang="en-US" altLang="zh-CN" sz="9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9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발굴</a:t>
            </a:r>
          </a:p>
          <a:p>
            <a:pPr>
              <a:lnSpc>
                <a:spcPts val="1100"/>
              </a:lnSpc>
              <a:tabLst/>
            </a:pPr>
            <a:r>
              <a:rPr lang="en-US" altLang="zh-CN" sz="995" b="1" dirty="0" smtClean="0">
                <a:solidFill>
                  <a:srgbClr val="000000"/>
                </a:solidFill>
                <a:latin typeface="Microsoft JhengHei" pitchFamily="18" charset="0"/>
                <a:cs typeface="Microsoft JhengHei" pitchFamily="18" charset="0"/>
              </a:rPr>
              <a:t>〮</a:t>
            </a:r>
            <a:r>
              <a:rPr lang="en-US" altLang="zh-CN" sz="9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9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DFS</a:t>
            </a:r>
            <a:r>
              <a:rPr lang="en-US" altLang="zh-CN" sz="9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9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보고서</a:t>
            </a:r>
            <a:r>
              <a:rPr lang="en-US" altLang="zh-CN" sz="9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9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작성</a:t>
            </a:r>
          </a:p>
          <a:p>
            <a:pPr>
              <a:lnSpc>
                <a:spcPts val="1100"/>
              </a:lnSpc>
              <a:tabLst/>
            </a:pPr>
            <a:r>
              <a:rPr lang="en-US" altLang="zh-CN" sz="995" b="1" dirty="0" smtClean="0">
                <a:solidFill>
                  <a:srgbClr val="000000"/>
                </a:solidFill>
                <a:latin typeface="Microsoft JhengHei" pitchFamily="18" charset="0"/>
                <a:cs typeface="Microsoft JhengHei" pitchFamily="18" charset="0"/>
              </a:rPr>
              <a:t>〮</a:t>
            </a:r>
            <a:r>
              <a:rPr lang="en-US" altLang="zh-CN" sz="9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9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DFS</a:t>
            </a:r>
            <a:r>
              <a:rPr lang="en-US" altLang="zh-CN" sz="9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9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설계반영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2286000" y="4445000"/>
            <a:ext cx="1257300" cy="279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000"/>
              </a:lnSpc>
              <a:tabLst/>
            </a:pPr>
            <a:r>
              <a:rPr lang="en-US" altLang="zh-CN" sz="899" b="1" dirty="0" smtClean="0">
                <a:solidFill>
                  <a:srgbClr val="000000"/>
                </a:solidFill>
                <a:latin typeface="Microsoft JhengHei" pitchFamily="18" charset="0"/>
                <a:cs typeface="Microsoft JhengHei" pitchFamily="18" charset="0"/>
              </a:rPr>
              <a:t>〮</a:t>
            </a:r>
            <a:r>
              <a:rPr lang="en-US" altLang="zh-CN" sz="105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5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안</a:t>
            </a:r>
            <a:r>
              <a:rPr lang="en-US" altLang="zh-CN" sz="105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5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전관리계획서</a:t>
            </a:r>
            <a:r>
              <a:rPr lang="en-US" altLang="zh-CN" sz="105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5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작성</a:t>
            </a:r>
          </a:p>
          <a:p>
            <a:pPr>
              <a:lnSpc>
                <a:spcPts val="1200"/>
              </a:lnSpc>
              <a:tabLst/>
            </a:pPr>
            <a:r>
              <a:rPr lang="en-US" altLang="zh-CN" sz="1055" b="1" dirty="0" smtClean="0">
                <a:solidFill>
                  <a:srgbClr val="000000"/>
                </a:solidFill>
                <a:latin typeface="Microsoft JhengHei" pitchFamily="18" charset="0"/>
                <a:cs typeface="Microsoft JhengHei" pitchFamily="18" charset="0"/>
              </a:rPr>
              <a:t>〮</a:t>
            </a:r>
            <a:r>
              <a:rPr lang="en-US" altLang="zh-CN" sz="105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5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DFS</a:t>
            </a:r>
            <a:r>
              <a:rPr lang="en-US" altLang="zh-CN" sz="105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5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보고서</a:t>
            </a:r>
            <a:r>
              <a:rPr lang="en-US" altLang="zh-CN" sz="105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5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검토</a:t>
            </a:r>
          </a:p>
        </p:txBody>
      </p:sp>
      <p:sp>
        <p:nvSpPr>
          <p:cNvPr id="6" name="TextBox 1"/>
          <p:cNvSpPr txBox="1"/>
          <p:nvPr/>
        </p:nvSpPr>
        <p:spPr>
          <a:xfrm>
            <a:off x="3695700" y="4470400"/>
            <a:ext cx="1384300" cy="635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/>
            </a:pPr>
            <a:r>
              <a:rPr lang="en-US" altLang="zh-CN" sz="899" b="1" dirty="0" smtClean="0">
                <a:solidFill>
                  <a:srgbClr val="000000"/>
                </a:solidFill>
                <a:latin typeface="Microsoft JhengHei" pitchFamily="18" charset="0"/>
                <a:cs typeface="Microsoft JhengHei" pitchFamily="18" charset="0"/>
              </a:rPr>
              <a:t>〮</a:t>
            </a:r>
            <a:r>
              <a:rPr lang="en-US" altLang="zh-CN" sz="11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3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안</a:t>
            </a:r>
            <a:r>
              <a:rPr lang="en-US" altLang="zh-CN" sz="11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3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전관리비</a:t>
            </a:r>
            <a:r>
              <a:rPr lang="en-US" altLang="zh-CN" sz="11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3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산정</a:t>
            </a:r>
          </a:p>
          <a:p>
            <a:pPr>
              <a:lnSpc>
                <a:spcPts val="1200"/>
              </a:lnSpc>
              <a:tabLst/>
            </a:pPr>
            <a:r>
              <a:rPr lang="en-US" altLang="zh-CN" sz="1103" dirty="0" smtClean="0">
                <a:solidFill>
                  <a:srgbClr val="000000"/>
                </a:solidFill>
                <a:latin typeface="Microsoft JhengHei" pitchFamily="18" charset="0"/>
                <a:cs typeface="Microsoft JhengHei" pitchFamily="18" charset="0"/>
              </a:rPr>
              <a:t>〮</a:t>
            </a:r>
            <a:r>
              <a:rPr lang="en-US" altLang="zh-CN" sz="11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3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안전관리활동</a:t>
            </a:r>
            <a:r>
              <a:rPr lang="en-US" altLang="zh-CN" sz="11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3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수행</a:t>
            </a:r>
          </a:p>
          <a:p>
            <a:pPr>
              <a:lnSpc>
                <a:spcPts val="1300"/>
              </a:lnSpc>
              <a:tabLst/>
            </a:pPr>
            <a:r>
              <a:rPr lang="en-US" altLang="zh-CN" sz="1103" dirty="0" smtClean="0">
                <a:solidFill>
                  <a:srgbClr val="000000"/>
                </a:solidFill>
                <a:latin typeface="Microsoft JhengHei" pitchFamily="18" charset="0"/>
                <a:cs typeface="Microsoft JhengHei" pitchFamily="18" charset="0"/>
              </a:rPr>
              <a:t>〮</a:t>
            </a:r>
            <a:r>
              <a:rPr lang="en-US" altLang="zh-CN" sz="11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3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안전교육</a:t>
            </a:r>
            <a:r>
              <a:rPr lang="en-US" altLang="zh-CN" sz="11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3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실시</a:t>
            </a:r>
          </a:p>
          <a:p>
            <a:pPr>
              <a:lnSpc>
                <a:spcPts val="1300"/>
              </a:lnSpc>
              <a:tabLst/>
            </a:pPr>
            <a:r>
              <a:rPr lang="en-US" altLang="zh-CN" sz="1103" dirty="0" smtClean="0">
                <a:solidFill>
                  <a:srgbClr val="000000"/>
                </a:solidFill>
                <a:latin typeface="Microsoft JhengHei" pitchFamily="18" charset="0"/>
                <a:cs typeface="Microsoft JhengHei" pitchFamily="18" charset="0"/>
              </a:rPr>
              <a:t>〮</a:t>
            </a:r>
            <a:r>
              <a:rPr lang="en-US" altLang="zh-CN" sz="11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3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추가적인</a:t>
            </a:r>
            <a:r>
              <a:rPr lang="en-US" altLang="zh-CN" sz="11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3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HRA</a:t>
            </a:r>
            <a:r>
              <a:rPr lang="en-US" altLang="zh-CN" sz="11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3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도출</a:t>
            </a:r>
          </a:p>
        </p:txBody>
      </p:sp>
      <p:sp>
        <p:nvSpPr>
          <p:cNvPr id="7" name="TextBox 1"/>
          <p:cNvSpPr txBox="1"/>
          <p:nvPr/>
        </p:nvSpPr>
        <p:spPr>
          <a:xfrm>
            <a:off x="5346700" y="4445000"/>
            <a:ext cx="1460500" cy="609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000"/>
              </a:lnSpc>
              <a:tabLst>
                <a:tab pos="88900" algn="l"/>
              </a:tabLst>
            </a:pPr>
            <a:r>
              <a:rPr lang="en-US" altLang="zh-CN" sz="899" b="1" dirty="0" smtClean="0">
                <a:solidFill>
                  <a:srgbClr val="000000"/>
                </a:solidFill>
                <a:latin typeface="Microsoft JhengHei" pitchFamily="18" charset="0"/>
                <a:cs typeface="Microsoft JhengHei" pitchFamily="18" charset="0"/>
              </a:rPr>
              <a:t>〮</a:t>
            </a:r>
            <a:r>
              <a:rPr lang="en-US" altLang="zh-CN" sz="105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5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안</a:t>
            </a:r>
            <a:r>
              <a:rPr lang="en-US" altLang="zh-CN" sz="105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5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전점검</a:t>
            </a:r>
            <a:r>
              <a:rPr lang="en-US" altLang="zh-CN" sz="105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5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및</a:t>
            </a:r>
            <a:r>
              <a:rPr lang="en-US" altLang="zh-CN" sz="105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5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평가</a:t>
            </a:r>
          </a:p>
          <a:p>
            <a:pPr>
              <a:lnSpc>
                <a:spcPts val="1200"/>
              </a:lnSpc>
              <a:tabLst>
                <a:tab pos="88900" algn="l"/>
              </a:tabLst>
            </a:pPr>
            <a:r>
              <a:rPr lang="en-US" altLang="zh-CN" sz="1055" dirty="0" smtClean="0">
                <a:solidFill>
                  <a:srgbClr val="000000"/>
                </a:solidFill>
                <a:latin typeface="Microsoft JhengHei" pitchFamily="18" charset="0"/>
                <a:cs typeface="Microsoft JhengHei" pitchFamily="18" charset="0"/>
              </a:rPr>
              <a:t>〮</a:t>
            </a:r>
            <a:r>
              <a:rPr lang="en-US" altLang="zh-CN" sz="105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5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사고발생시</a:t>
            </a:r>
            <a:r>
              <a:rPr lang="en-US" altLang="zh-CN" sz="105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5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사고조사</a:t>
            </a:r>
          </a:p>
          <a:p>
            <a:pPr>
              <a:lnSpc>
                <a:spcPts val="1200"/>
              </a:lnSpc>
              <a:tabLst>
                <a:tab pos="88900" algn="l"/>
              </a:tabLst>
            </a:pPr>
            <a:r>
              <a:rPr lang="en-US" altLang="zh-CN" sz="1055" dirty="0" smtClean="0">
                <a:solidFill>
                  <a:srgbClr val="000000"/>
                </a:solidFill>
                <a:latin typeface="Microsoft JhengHei" pitchFamily="18" charset="0"/>
                <a:cs typeface="Microsoft JhengHei" pitchFamily="18" charset="0"/>
              </a:rPr>
              <a:t>〮</a:t>
            </a:r>
            <a:r>
              <a:rPr lang="en-US" altLang="zh-CN" sz="105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5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추가적인</a:t>
            </a:r>
            <a:r>
              <a:rPr lang="en-US" altLang="zh-CN" sz="105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5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HRA를</a:t>
            </a:r>
          </a:p>
          <a:p>
            <a:pPr>
              <a:lnSpc>
                <a:spcPts val="1300"/>
              </a:lnSpc>
              <a:tabLst>
                <a:tab pos="88900" algn="l"/>
              </a:tabLst>
            </a:pPr>
            <a:r>
              <a:rPr lang="en-US" altLang="zh-CN" dirty="0" smtClean="0"/>
              <a:t>	</a:t>
            </a:r>
            <a:r>
              <a:rPr lang="en-US" altLang="zh-CN" sz="105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안전관리계획서에</a:t>
            </a:r>
            <a:r>
              <a:rPr lang="en-US" altLang="zh-CN" sz="105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5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반영</a:t>
            </a:r>
          </a:p>
        </p:txBody>
      </p:sp>
      <p:sp>
        <p:nvSpPr>
          <p:cNvPr id="8" name="TextBox 1"/>
          <p:cNvSpPr txBox="1"/>
          <p:nvPr/>
        </p:nvSpPr>
        <p:spPr>
          <a:xfrm>
            <a:off x="6946900" y="4406900"/>
            <a:ext cx="876300" cy="469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/>
            </a:pPr>
            <a:r>
              <a:rPr lang="en-US" altLang="zh-CN" sz="899" b="1" dirty="0" smtClean="0">
                <a:solidFill>
                  <a:srgbClr val="000000"/>
                </a:solidFill>
                <a:latin typeface="Microsoft JhengHei" pitchFamily="18" charset="0"/>
                <a:cs typeface="Microsoft JhengHei" pitchFamily="18" charset="0"/>
              </a:rPr>
              <a:t>〮</a:t>
            </a:r>
            <a:r>
              <a:rPr lang="en-US" altLang="zh-CN" sz="11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3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평</a:t>
            </a:r>
            <a:r>
              <a:rPr lang="en-US" altLang="zh-CN" sz="11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3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가결과에서</a:t>
            </a:r>
          </a:p>
          <a:p>
            <a:pPr>
              <a:lnSpc>
                <a:spcPts val="1300"/>
              </a:lnSpc>
              <a:tabLst/>
            </a:pPr>
            <a:r>
              <a:rPr lang="en-US" altLang="zh-CN" sz="1103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도출된</a:t>
            </a:r>
          </a:p>
          <a:p>
            <a:pPr>
              <a:lnSpc>
                <a:spcPts val="1300"/>
              </a:lnSpc>
              <a:tabLst/>
            </a:pPr>
            <a:r>
              <a:rPr lang="en-US" altLang="zh-CN" sz="1103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안전관리</a:t>
            </a:r>
            <a:r>
              <a:rPr lang="en-US" altLang="zh-CN" sz="11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3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조치</a:t>
            </a:r>
          </a:p>
        </p:txBody>
      </p:sp>
      <p:sp>
        <p:nvSpPr>
          <p:cNvPr id="9" name="TextBox 1"/>
          <p:cNvSpPr txBox="1"/>
          <p:nvPr/>
        </p:nvSpPr>
        <p:spPr>
          <a:xfrm>
            <a:off x="8166100" y="4406900"/>
            <a:ext cx="1130300" cy="584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900"/>
              </a:lnSpc>
              <a:tabLst>
                <a:tab pos="88900" algn="l"/>
              </a:tabLst>
            </a:pPr>
            <a:r>
              <a:rPr lang="en-US" altLang="zh-CN" sz="803" b="1" dirty="0" smtClean="0">
                <a:solidFill>
                  <a:srgbClr val="000000"/>
                </a:solidFill>
                <a:latin typeface="Microsoft JhengHei" pitchFamily="18" charset="0"/>
                <a:cs typeface="Microsoft JhengHei" pitchFamily="18" charset="0"/>
              </a:rPr>
              <a:t>〮</a:t>
            </a:r>
            <a:r>
              <a:rPr lang="en-US" altLang="zh-CN" sz="9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9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시</a:t>
            </a:r>
            <a:r>
              <a:rPr lang="en-US" altLang="zh-CN" sz="9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9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공과정에서</a:t>
            </a:r>
            <a:r>
              <a:rPr lang="en-US" altLang="zh-CN" sz="9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9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수정/</a:t>
            </a:r>
          </a:p>
          <a:p>
            <a:pPr>
              <a:lnSpc>
                <a:spcPts val="1200"/>
              </a:lnSpc>
              <a:tabLst>
                <a:tab pos="88900" algn="l"/>
              </a:tabLst>
            </a:pPr>
            <a:r>
              <a:rPr lang="en-US" altLang="zh-CN" dirty="0" smtClean="0"/>
              <a:t>	</a:t>
            </a:r>
            <a:r>
              <a:rPr lang="en-US" altLang="zh-CN" sz="9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보완된</a:t>
            </a:r>
          </a:p>
          <a:p>
            <a:pPr>
              <a:lnSpc>
                <a:spcPts val="1100"/>
              </a:lnSpc>
              <a:tabLst>
                <a:tab pos="88900" algn="l"/>
              </a:tabLst>
            </a:pPr>
            <a:r>
              <a:rPr lang="en-US" altLang="zh-CN" dirty="0" smtClean="0"/>
              <a:t>	</a:t>
            </a:r>
            <a:r>
              <a:rPr lang="en-US" altLang="zh-CN" sz="9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HRA</a:t>
            </a:r>
            <a:r>
              <a:rPr lang="en-US" altLang="zh-CN" sz="9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9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안전관리계획</a:t>
            </a:r>
          </a:p>
          <a:p>
            <a:pPr>
              <a:lnSpc>
                <a:spcPts val="1100"/>
              </a:lnSpc>
              <a:tabLst>
                <a:tab pos="88900" algn="l"/>
              </a:tabLst>
            </a:pPr>
            <a:r>
              <a:rPr lang="en-US" altLang="zh-CN" sz="9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서를</a:t>
            </a:r>
            <a:r>
              <a:rPr lang="en-US" altLang="zh-CN" sz="9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9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COSMIS</a:t>
            </a:r>
            <a:r>
              <a:rPr lang="en-US" altLang="zh-CN" sz="995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9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등록</a:t>
            </a:r>
          </a:p>
        </p:txBody>
      </p:sp>
      <p:sp>
        <p:nvSpPr>
          <p:cNvPr id="10" name="TextBox 1"/>
          <p:cNvSpPr txBox="1"/>
          <p:nvPr/>
        </p:nvSpPr>
        <p:spPr>
          <a:xfrm>
            <a:off x="1181100" y="2540000"/>
            <a:ext cx="850900" cy="215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700"/>
              </a:lnSpc>
              <a:tabLst/>
            </a:pPr>
            <a:r>
              <a:rPr lang="en-US" altLang="zh-CN" sz="1703" dirty="0" smtClean="0">
                <a:solidFill>
                  <a:srgbClr val="FF0000"/>
                </a:solidFill>
                <a:latin typeface="HY헤드라인M" pitchFamily="18" charset="0"/>
                <a:cs typeface="HY헤드라인M" pitchFamily="18" charset="0"/>
              </a:rPr>
              <a:t>설계단계</a:t>
            </a:r>
          </a:p>
        </p:txBody>
      </p:sp>
      <p:sp>
        <p:nvSpPr>
          <p:cNvPr id="11" name="TextBox 1"/>
          <p:cNvSpPr txBox="1"/>
          <p:nvPr/>
        </p:nvSpPr>
        <p:spPr>
          <a:xfrm>
            <a:off x="4686300" y="2527300"/>
            <a:ext cx="1003300" cy="254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/>
            </a:pPr>
            <a:r>
              <a:rPr lang="en-US" altLang="zh-CN" sz="2002" dirty="0" smtClean="0">
                <a:solidFill>
                  <a:srgbClr val="FF0000"/>
                </a:solidFill>
                <a:latin typeface="HY헤드라인M" pitchFamily="18" charset="0"/>
                <a:cs typeface="HY헤드라인M" pitchFamily="18" charset="0"/>
              </a:rPr>
              <a:t>시공단계</a:t>
            </a:r>
          </a:p>
        </p:txBody>
      </p:sp>
      <p:sp>
        <p:nvSpPr>
          <p:cNvPr id="12" name="TextBox 1"/>
          <p:cNvSpPr txBox="1"/>
          <p:nvPr/>
        </p:nvSpPr>
        <p:spPr>
          <a:xfrm>
            <a:off x="8267700" y="2540000"/>
            <a:ext cx="1003300" cy="254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/>
            </a:pPr>
            <a:r>
              <a:rPr lang="en-US" altLang="zh-CN" sz="2002" dirty="0" smtClean="0">
                <a:solidFill>
                  <a:srgbClr val="FF0000"/>
                </a:solidFill>
                <a:latin typeface="HY헤드라인M" pitchFamily="18" charset="0"/>
                <a:cs typeface="HY헤드라인M" pitchFamily="18" charset="0"/>
              </a:rPr>
              <a:t>준공단계</a:t>
            </a:r>
          </a:p>
        </p:txBody>
      </p:sp>
      <p:sp>
        <p:nvSpPr>
          <p:cNvPr id="13" name="TextBox 1"/>
          <p:cNvSpPr txBox="1"/>
          <p:nvPr/>
        </p:nvSpPr>
        <p:spPr>
          <a:xfrm>
            <a:off x="1625600" y="3149600"/>
            <a:ext cx="1854200" cy="1104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  <a:tabLst>
                <a:tab pos="558800" algn="l"/>
              </a:tabLst>
            </a:pPr>
            <a:r>
              <a:rPr lang="en-US" altLang="zh-CN" dirty="0" smtClean="0"/>
              <a:t>	</a:t>
            </a:r>
            <a:r>
              <a:rPr lang="en-US" altLang="zh-CN" sz="1403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DFS</a:t>
            </a:r>
            <a:r>
              <a:rPr lang="en-US" altLang="zh-CN" sz="14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3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보고서</a:t>
            </a:r>
            <a:r>
              <a:rPr lang="en-US" altLang="zh-CN" sz="14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3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반영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300"/>
              </a:lnSpc>
              <a:tabLst>
                <a:tab pos="558800" algn="l"/>
              </a:tabLst>
            </a:pP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계획(Plan)</a:t>
            </a:r>
          </a:p>
        </p:txBody>
      </p:sp>
      <p:sp>
        <p:nvSpPr>
          <p:cNvPr id="14" name="TextBox 1"/>
          <p:cNvSpPr txBox="1"/>
          <p:nvPr/>
        </p:nvSpPr>
        <p:spPr>
          <a:xfrm>
            <a:off x="3708400" y="2984500"/>
            <a:ext cx="1397000" cy="1270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                <a:tab pos="139700" algn="l"/>
                <a:tab pos="317500" algn="l"/>
              </a:tabLst>
            </a:pPr>
            <a:r>
              <a:rPr lang="en-US" altLang="zh-CN" dirty="0" smtClean="0"/>
              <a:t>		</a:t>
            </a:r>
            <a:r>
              <a:rPr lang="en-US" altLang="zh-CN" sz="11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DFS</a:t>
            </a:r>
            <a:r>
              <a:rPr lang="en-US" altLang="zh-CN" sz="11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반영된</a:t>
            </a:r>
          </a:p>
          <a:p>
            <a:pPr>
              <a:lnSpc>
                <a:spcPts val="1400"/>
              </a:lnSpc>
              <a:tabLst>
                <a:tab pos="139700" algn="l"/>
                <a:tab pos="317500" algn="l"/>
              </a:tabLst>
            </a:pPr>
            <a:r>
              <a:rPr lang="en-US" altLang="zh-CN" sz="11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안전관리계획서</a:t>
            </a:r>
            <a:r>
              <a:rPr lang="en-US" altLang="zh-CN" sz="11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활용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300"/>
              </a:lnSpc>
              <a:tabLst>
                <a:tab pos="139700" algn="l"/>
                <a:tab pos="317500" algn="l"/>
              </a:tabLst>
            </a:pPr>
            <a:r>
              <a:rPr lang="en-US" altLang="zh-CN" dirty="0" smtClean="0"/>
              <a:t>	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실시(Do)</a:t>
            </a:r>
          </a:p>
        </p:txBody>
      </p:sp>
      <p:sp>
        <p:nvSpPr>
          <p:cNvPr id="15" name="TextBox 1"/>
          <p:cNvSpPr txBox="1"/>
          <p:nvPr/>
        </p:nvSpPr>
        <p:spPr>
          <a:xfrm>
            <a:off x="7416800" y="3022600"/>
            <a:ext cx="1993900" cy="1219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  <a:tabLst>
                <a:tab pos="723900" algn="l"/>
                <a:tab pos="1003300" algn="l"/>
              </a:tabLst>
            </a:pPr>
            <a:r>
              <a:rPr lang="en-US" altLang="zh-CN" dirty="0" smtClean="0"/>
              <a:t>	</a:t>
            </a:r>
            <a:r>
              <a:rPr lang="en-US" altLang="zh-CN" sz="1403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위험요소</a:t>
            </a:r>
            <a:r>
              <a:rPr lang="en-US" altLang="zh-CN" sz="14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3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Check</a:t>
            </a:r>
          </a:p>
          <a:p>
            <a:pPr>
              <a:lnSpc>
                <a:spcPts val="1600"/>
              </a:lnSpc>
              <a:tabLst>
                <a:tab pos="723900" algn="l"/>
                <a:tab pos="1003300" algn="l"/>
              </a:tabLst>
            </a:pPr>
            <a:r>
              <a:rPr lang="en-US" altLang="zh-CN" dirty="0" smtClean="0"/>
              <a:t>		</a:t>
            </a:r>
            <a:r>
              <a:rPr lang="en-US" altLang="zh-CN" sz="1403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List</a:t>
            </a:r>
            <a:r>
              <a:rPr lang="en-US" altLang="zh-CN" sz="14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3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갱신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400"/>
              </a:lnSpc>
              <a:tabLst>
                <a:tab pos="723900" algn="l"/>
                <a:tab pos="1003300" algn="l"/>
              </a:tabLst>
            </a:pP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조치(Action)</a:t>
            </a:r>
          </a:p>
        </p:txBody>
      </p:sp>
      <p:sp>
        <p:nvSpPr>
          <p:cNvPr id="16" name="TextBox 1"/>
          <p:cNvSpPr txBox="1"/>
          <p:nvPr/>
        </p:nvSpPr>
        <p:spPr>
          <a:xfrm>
            <a:off x="977900" y="520700"/>
            <a:ext cx="4165600" cy="1104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700"/>
              </a:lnSpc>
              <a:tabLst>
                <a:tab pos="571500" algn="l"/>
              </a:tabLst>
            </a:pP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1.</a:t>
            </a:r>
            <a:r>
              <a:rPr lang="en-US" altLang="zh-CN" sz="27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설계안전성</a:t>
            </a:r>
            <a:r>
              <a:rPr lang="en-US" altLang="zh-CN" sz="27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검토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900"/>
              </a:lnSpc>
              <a:tabLst>
                <a:tab pos="571500" algn="l"/>
              </a:tabLst>
            </a:pPr>
            <a:r>
              <a:rPr lang="en-US" altLang="zh-CN" dirty="0" smtClean="0"/>
              <a:t>	</a:t>
            </a:r>
            <a:r>
              <a:rPr lang="en-US" altLang="zh-CN" sz="2002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공사단계별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FF0000"/>
                </a:solidFill>
                <a:latin typeface="HY견고딕" pitchFamily="18" charset="0"/>
                <a:cs typeface="HY견고딕" pitchFamily="18" charset="0"/>
              </a:rPr>
              <a:t>DFS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안전관리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체계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823582" y="909332"/>
            <a:ext cx="9082252" cy="5983058"/>
          </a:xfrm>
          <a:custGeom>
            <a:avLst/>
            <a:gdLst>
              <a:gd name="connsiteX0" fmla="*/ 0 w 9082252"/>
              <a:gd name="connsiteY0" fmla="*/ 5983059 h 5983058"/>
              <a:gd name="connsiteX1" fmla="*/ 9082252 w 9082252"/>
              <a:gd name="connsiteY1" fmla="*/ 5983059 h 5983058"/>
              <a:gd name="connsiteX2" fmla="*/ 9082252 w 9082252"/>
              <a:gd name="connsiteY2" fmla="*/ 0 h 5983058"/>
              <a:gd name="connsiteX3" fmla="*/ 0 w 9082252"/>
              <a:gd name="connsiteY3" fmla="*/ 0 h 5983058"/>
              <a:gd name="connsiteX4" fmla="*/ 0 w 9082252"/>
              <a:gd name="connsiteY4" fmla="*/ 5983059 h 598305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082252" h="5983058">
                <a:moveTo>
                  <a:pt x="0" y="5983059"/>
                </a:moveTo>
                <a:lnTo>
                  <a:pt x="9082252" y="5983059"/>
                </a:lnTo>
                <a:lnTo>
                  <a:pt x="9082252" y="0"/>
                </a:lnTo>
                <a:lnTo>
                  <a:pt x="0" y="0"/>
                </a:lnTo>
                <a:lnTo>
                  <a:pt x="0" y="5983059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342900"/>
            <a:ext cx="9156700" cy="68707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9423400" y="6845300"/>
            <a:ext cx="215900" cy="177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  <a:tabLst/>
            </a:pPr>
            <a:r>
              <a:rPr lang="en-US" altLang="zh-CN" sz="1403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33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977900" y="533400"/>
            <a:ext cx="3873500" cy="1168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700"/>
              </a:lnSpc>
              <a:tabLst>
                <a:tab pos="635000" algn="l"/>
              </a:tabLst>
            </a:pP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1.</a:t>
            </a:r>
            <a:r>
              <a:rPr lang="en-US" altLang="zh-CN" sz="27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설계안전성</a:t>
            </a:r>
            <a:r>
              <a:rPr lang="en-US" altLang="zh-CN" sz="27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검토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400"/>
              </a:lnSpc>
              <a:tabLst>
                <a:tab pos="635000" algn="l"/>
              </a:tabLst>
            </a:pPr>
            <a:r>
              <a:rPr lang="en-US" altLang="zh-CN" dirty="0" smtClean="0"/>
              <a:t>	</a:t>
            </a:r>
            <a:r>
              <a:rPr lang="en-US" altLang="zh-CN" sz="2398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건설현장</a:t>
            </a:r>
            <a:r>
              <a:rPr lang="en-US" altLang="zh-CN" sz="23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98" dirty="0" smtClean="0">
                <a:solidFill>
                  <a:srgbClr val="0000FF"/>
                </a:solidFill>
                <a:latin typeface="HY견고딕" pitchFamily="18" charset="0"/>
                <a:cs typeface="HY견고딕" pitchFamily="18" charset="0"/>
              </a:rPr>
              <a:t>안전관리</a:t>
            </a:r>
            <a:r>
              <a:rPr lang="en-US" altLang="zh-CN" sz="23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98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체계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797699" y="909345"/>
            <a:ext cx="9082252" cy="6042456"/>
          </a:xfrm>
          <a:custGeom>
            <a:avLst/>
            <a:gdLst>
              <a:gd name="connsiteX0" fmla="*/ 0 w 9082252"/>
              <a:gd name="connsiteY0" fmla="*/ 6042456 h 6042456"/>
              <a:gd name="connsiteX1" fmla="*/ 9082252 w 9082252"/>
              <a:gd name="connsiteY1" fmla="*/ 6042456 h 6042456"/>
              <a:gd name="connsiteX2" fmla="*/ 9082252 w 9082252"/>
              <a:gd name="connsiteY2" fmla="*/ 0 h 6042456"/>
              <a:gd name="connsiteX3" fmla="*/ 0 w 9082252"/>
              <a:gd name="connsiteY3" fmla="*/ 0 h 6042456"/>
              <a:gd name="connsiteX4" fmla="*/ 0 w 9082252"/>
              <a:gd name="connsiteY4" fmla="*/ 6042456 h 604245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082252" h="6042456">
                <a:moveTo>
                  <a:pt x="0" y="6042456"/>
                </a:moveTo>
                <a:lnTo>
                  <a:pt x="9082252" y="6042456"/>
                </a:lnTo>
                <a:lnTo>
                  <a:pt x="9082252" y="0"/>
                </a:lnTo>
                <a:lnTo>
                  <a:pt x="0" y="0"/>
                </a:lnTo>
                <a:lnTo>
                  <a:pt x="0" y="6042456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Freeform 3"/>
          <p:cNvSpPr/>
          <p:nvPr/>
        </p:nvSpPr>
        <p:spPr>
          <a:xfrm>
            <a:off x="5661558" y="4650270"/>
            <a:ext cx="45669" cy="408216"/>
          </a:xfrm>
          <a:custGeom>
            <a:avLst/>
            <a:gdLst>
              <a:gd name="connsiteX0" fmla="*/ 22834 w 45669"/>
              <a:gd name="connsiteY0" fmla="*/ 0 h 408216"/>
              <a:gd name="connsiteX1" fmla="*/ 22834 w 45669"/>
              <a:gd name="connsiteY1" fmla="*/ 408216 h 40821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45669" h="408216">
                <a:moveTo>
                  <a:pt x="22834" y="0"/>
                </a:moveTo>
                <a:lnTo>
                  <a:pt x="22834" y="408216"/>
                </a:lnTo>
              </a:path>
            </a:pathLst>
          </a:custGeom>
          <a:ln w="38100">
            <a:solidFill>
              <a:srgbClr val="FF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Freeform 3"/>
          <p:cNvSpPr/>
          <p:nvPr/>
        </p:nvSpPr>
        <p:spPr>
          <a:xfrm>
            <a:off x="8353043" y="3238284"/>
            <a:ext cx="65468" cy="2085238"/>
          </a:xfrm>
          <a:custGeom>
            <a:avLst/>
            <a:gdLst>
              <a:gd name="connsiteX0" fmla="*/ 0 w 65468"/>
              <a:gd name="connsiteY0" fmla="*/ 2085238 h 2085238"/>
              <a:gd name="connsiteX1" fmla="*/ 0 w 65468"/>
              <a:gd name="connsiteY1" fmla="*/ 0 h 2085238"/>
              <a:gd name="connsiteX2" fmla="*/ 65468 w 65468"/>
              <a:gd name="connsiteY2" fmla="*/ 0 h 2085238"/>
              <a:gd name="connsiteX3" fmla="*/ 65468 w 65468"/>
              <a:gd name="connsiteY3" fmla="*/ 2085238 h 2085238"/>
              <a:gd name="connsiteX4" fmla="*/ 0 w 65468"/>
              <a:gd name="connsiteY4" fmla="*/ 2085238 h 208523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65468" h="2085238">
                <a:moveTo>
                  <a:pt x="0" y="2085238"/>
                </a:moveTo>
                <a:lnTo>
                  <a:pt x="0" y="0"/>
                </a:lnTo>
                <a:lnTo>
                  <a:pt x="65468" y="0"/>
                </a:lnTo>
                <a:lnTo>
                  <a:pt x="65468" y="2085238"/>
                </a:lnTo>
                <a:lnTo>
                  <a:pt x="0" y="2085238"/>
                </a:lnTo>
              </a:path>
            </a:pathLst>
          </a:custGeom>
          <a:solidFill>
            <a:srgbClr val="FF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Freeform 3"/>
          <p:cNvSpPr/>
          <p:nvPr/>
        </p:nvSpPr>
        <p:spPr>
          <a:xfrm>
            <a:off x="1281811" y="5279351"/>
            <a:ext cx="3294329" cy="59397"/>
          </a:xfrm>
          <a:custGeom>
            <a:avLst/>
            <a:gdLst>
              <a:gd name="connsiteX0" fmla="*/ 0 w 3294329"/>
              <a:gd name="connsiteY0" fmla="*/ 59397 h 59397"/>
              <a:gd name="connsiteX1" fmla="*/ 3294329 w 3294329"/>
              <a:gd name="connsiteY1" fmla="*/ 59397 h 59397"/>
              <a:gd name="connsiteX2" fmla="*/ 3294329 w 3294329"/>
              <a:gd name="connsiteY2" fmla="*/ 0 h 59397"/>
              <a:gd name="connsiteX3" fmla="*/ 0 w 3294329"/>
              <a:gd name="connsiteY3" fmla="*/ 0 h 59397"/>
              <a:gd name="connsiteX4" fmla="*/ 0 w 3294329"/>
              <a:gd name="connsiteY4" fmla="*/ 59397 h 5939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3294329" h="59397">
                <a:moveTo>
                  <a:pt x="0" y="59397"/>
                </a:moveTo>
                <a:lnTo>
                  <a:pt x="3294329" y="59397"/>
                </a:lnTo>
                <a:lnTo>
                  <a:pt x="3294329" y="0"/>
                </a:lnTo>
                <a:lnTo>
                  <a:pt x="0" y="0"/>
                </a:lnTo>
                <a:lnTo>
                  <a:pt x="0" y="59397"/>
                </a:lnTo>
              </a:path>
            </a:pathLst>
          </a:custGeom>
          <a:solidFill>
            <a:srgbClr val="FF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Freeform 3"/>
          <p:cNvSpPr/>
          <p:nvPr/>
        </p:nvSpPr>
        <p:spPr>
          <a:xfrm>
            <a:off x="4087469" y="3133178"/>
            <a:ext cx="464311" cy="97485"/>
          </a:xfrm>
          <a:custGeom>
            <a:avLst/>
            <a:gdLst>
              <a:gd name="connsiteX0" fmla="*/ 0 w 464311"/>
              <a:gd name="connsiteY0" fmla="*/ 24371 h 97485"/>
              <a:gd name="connsiteX1" fmla="*/ 415594 w 464311"/>
              <a:gd name="connsiteY1" fmla="*/ 24371 h 97485"/>
              <a:gd name="connsiteX2" fmla="*/ 415594 w 464311"/>
              <a:gd name="connsiteY2" fmla="*/ 0 h 97485"/>
              <a:gd name="connsiteX3" fmla="*/ 464311 w 464311"/>
              <a:gd name="connsiteY3" fmla="*/ 48742 h 97485"/>
              <a:gd name="connsiteX4" fmla="*/ 415594 w 464311"/>
              <a:gd name="connsiteY4" fmla="*/ 97485 h 97485"/>
              <a:gd name="connsiteX5" fmla="*/ 415594 w 464311"/>
              <a:gd name="connsiteY5" fmla="*/ 73113 h 97485"/>
              <a:gd name="connsiteX6" fmla="*/ 0 w 464311"/>
              <a:gd name="connsiteY6" fmla="*/ 73113 h 97485"/>
              <a:gd name="connsiteX7" fmla="*/ 24358 w 464311"/>
              <a:gd name="connsiteY7" fmla="*/ 48742 h 97485"/>
              <a:gd name="connsiteX8" fmla="*/ 0 w 464311"/>
              <a:gd name="connsiteY8" fmla="*/ 24371 h 9748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</a:cxnLst>
            <a:rect l="l" t="t" r="r" b="b"/>
            <a:pathLst>
              <a:path w="464311" h="97485">
                <a:moveTo>
                  <a:pt x="0" y="24371"/>
                </a:moveTo>
                <a:lnTo>
                  <a:pt x="415594" y="24371"/>
                </a:lnTo>
                <a:lnTo>
                  <a:pt x="415594" y="0"/>
                </a:lnTo>
                <a:lnTo>
                  <a:pt x="464311" y="48742"/>
                </a:lnTo>
                <a:lnTo>
                  <a:pt x="415594" y="97485"/>
                </a:lnTo>
                <a:lnTo>
                  <a:pt x="415594" y="73113"/>
                </a:lnTo>
                <a:lnTo>
                  <a:pt x="0" y="73113"/>
                </a:lnTo>
                <a:lnTo>
                  <a:pt x="24358" y="48742"/>
                </a:lnTo>
                <a:lnTo>
                  <a:pt x="0" y="24371"/>
                </a:lnTo>
              </a:path>
            </a:pathLst>
          </a:custGeom>
          <a:solidFill>
            <a:srgbClr val="FF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Freeform 3"/>
          <p:cNvSpPr/>
          <p:nvPr/>
        </p:nvSpPr>
        <p:spPr>
          <a:xfrm>
            <a:off x="1281811" y="3203244"/>
            <a:ext cx="66979" cy="2085238"/>
          </a:xfrm>
          <a:custGeom>
            <a:avLst/>
            <a:gdLst>
              <a:gd name="connsiteX0" fmla="*/ 0 w 66979"/>
              <a:gd name="connsiteY0" fmla="*/ 2085238 h 2085238"/>
              <a:gd name="connsiteX1" fmla="*/ 0 w 66979"/>
              <a:gd name="connsiteY1" fmla="*/ 0 h 2085238"/>
              <a:gd name="connsiteX2" fmla="*/ 66979 w 66979"/>
              <a:gd name="connsiteY2" fmla="*/ 0 h 2085238"/>
              <a:gd name="connsiteX3" fmla="*/ 66979 w 66979"/>
              <a:gd name="connsiteY3" fmla="*/ 2085238 h 2085238"/>
              <a:gd name="connsiteX4" fmla="*/ 0 w 66979"/>
              <a:gd name="connsiteY4" fmla="*/ 2085238 h 208523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66979" h="2085238">
                <a:moveTo>
                  <a:pt x="0" y="2085238"/>
                </a:moveTo>
                <a:lnTo>
                  <a:pt x="0" y="0"/>
                </a:lnTo>
                <a:lnTo>
                  <a:pt x="66979" y="0"/>
                </a:lnTo>
                <a:lnTo>
                  <a:pt x="66979" y="2085238"/>
                </a:lnTo>
                <a:lnTo>
                  <a:pt x="0" y="2085238"/>
                </a:lnTo>
              </a:path>
            </a:pathLst>
          </a:custGeom>
          <a:solidFill>
            <a:srgbClr val="FF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Freeform 3"/>
          <p:cNvSpPr/>
          <p:nvPr/>
        </p:nvSpPr>
        <p:spPr>
          <a:xfrm>
            <a:off x="1286370" y="3168218"/>
            <a:ext cx="257276" cy="111188"/>
          </a:xfrm>
          <a:custGeom>
            <a:avLst/>
            <a:gdLst>
              <a:gd name="connsiteX0" fmla="*/ 0 w 257276"/>
              <a:gd name="connsiteY0" fmla="*/ 27419 h 111188"/>
              <a:gd name="connsiteX1" fmla="*/ 200952 w 257276"/>
              <a:gd name="connsiteY1" fmla="*/ 27419 h 111188"/>
              <a:gd name="connsiteX2" fmla="*/ 200952 w 257276"/>
              <a:gd name="connsiteY2" fmla="*/ 0 h 111188"/>
              <a:gd name="connsiteX3" fmla="*/ 257276 w 257276"/>
              <a:gd name="connsiteY3" fmla="*/ 56349 h 111188"/>
              <a:gd name="connsiteX4" fmla="*/ 200952 w 257276"/>
              <a:gd name="connsiteY4" fmla="*/ 111188 h 111188"/>
              <a:gd name="connsiteX5" fmla="*/ 200952 w 257276"/>
              <a:gd name="connsiteY5" fmla="*/ 83769 h 111188"/>
              <a:gd name="connsiteX6" fmla="*/ 0 w 257276"/>
              <a:gd name="connsiteY6" fmla="*/ 83769 h 111188"/>
              <a:gd name="connsiteX7" fmla="*/ 27406 w 257276"/>
              <a:gd name="connsiteY7" fmla="*/ 56349 h 111188"/>
              <a:gd name="connsiteX8" fmla="*/ 0 w 257276"/>
              <a:gd name="connsiteY8" fmla="*/ 27419 h 11118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</a:cxnLst>
            <a:rect l="l" t="t" r="r" b="b"/>
            <a:pathLst>
              <a:path w="257276" h="111188">
                <a:moveTo>
                  <a:pt x="0" y="27419"/>
                </a:moveTo>
                <a:lnTo>
                  <a:pt x="200952" y="27419"/>
                </a:lnTo>
                <a:lnTo>
                  <a:pt x="200952" y="0"/>
                </a:lnTo>
                <a:lnTo>
                  <a:pt x="257276" y="56349"/>
                </a:lnTo>
                <a:lnTo>
                  <a:pt x="200952" y="111188"/>
                </a:lnTo>
                <a:lnTo>
                  <a:pt x="200952" y="83769"/>
                </a:lnTo>
                <a:lnTo>
                  <a:pt x="0" y="83769"/>
                </a:lnTo>
                <a:lnTo>
                  <a:pt x="27406" y="56349"/>
                </a:lnTo>
                <a:lnTo>
                  <a:pt x="0" y="27419"/>
                </a:lnTo>
              </a:path>
            </a:pathLst>
          </a:custGeom>
          <a:solidFill>
            <a:srgbClr val="FF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Freeform 3"/>
          <p:cNvSpPr/>
          <p:nvPr/>
        </p:nvSpPr>
        <p:spPr>
          <a:xfrm>
            <a:off x="6807886" y="3133178"/>
            <a:ext cx="465823" cy="97485"/>
          </a:xfrm>
          <a:custGeom>
            <a:avLst/>
            <a:gdLst>
              <a:gd name="connsiteX0" fmla="*/ 0 w 465823"/>
              <a:gd name="connsiteY0" fmla="*/ 24371 h 97485"/>
              <a:gd name="connsiteX1" fmla="*/ 417118 w 465823"/>
              <a:gd name="connsiteY1" fmla="*/ 24371 h 97485"/>
              <a:gd name="connsiteX2" fmla="*/ 417118 w 465823"/>
              <a:gd name="connsiteY2" fmla="*/ 0 h 97485"/>
              <a:gd name="connsiteX3" fmla="*/ 465822 w 465823"/>
              <a:gd name="connsiteY3" fmla="*/ 48742 h 97485"/>
              <a:gd name="connsiteX4" fmla="*/ 417118 w 465823"/>
              <a:gd name="connsiteY4" fmla="*/ 97485 h 97485"/>
              <a:gd name="connsiteX5" fmla="*/ 417118 w 465823"/>
              <a:gd name="connsiteY5" fmla="*/ 73113 h 97485"/>
              <a:gd name="connsiteX6" fmla="*/ 0 w 465823"/>
              <a:gd name="connsiteY6" fmla="*/ 73113 h 97485"/>
              <a:gd name="connsiteX7" fmla="*/ 24345 w 465823"/>
              <a:gd name="connsiteY7" fmla="*/ 48742 h 97485"/>
              <a:gd name="connsiteX8" fmla="*/ 0 w 465823"/>
              <a:gd name="connsiteY8" fmla="*/ 24371 h 9748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</a:cxnLst>
            <a:rect l="l" t="t" r="r" b="b"/>
            <a:pathLst>
              <a:path w="465823" h="97485">
                <a:moveTo>
                  <a:pt x="0" y="24371"/>
                </a:moveTo>
                <a:lnTo>
                  <a:pt x="417118" y="24371"/>
                </a:lnTo>
                <a:lnTo>
                  <a:pt x="417118" y="0"/>
                </a:lnTo>
                <a:lnTo>
                  <a:pt x="465822" y="48742"/>
                </a:lnTo>
                <a:lnTo>
                  <a:pt x="417118" y="97485"/>
                </a:lnTo>
                <a:lnTo>
                  <a:pt x="417118" y="73113"/>
                </a:lnTo>
                <a:lnTo>
                  <a:pt x="0" y="73113"/>
                </a:lnTo>
                <a:lnTo>
                  <a:pt x="24345" y="48742"/>
                </a:lnTo>
                <a:lnTo>
                  <a:pt x="0" y="24371"/>
                </a:lnTo>
              </a:path>
            </a:pathLst>
          </a:custGeom>
          <a:solidFill>
            <a:srgbClr val="FF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Freeform 3"/>
          <p:cNvSpPr/>
          <p:nvPr/>
        </p:nvSpPr>
        <p:spPr>
          <a:xfrm>
            <a:off x="5637199" y="3387559"/>
            <a:ext cx="86779" cy="417347"/>
          </a:xfrm>
          <a:custGeom>
            <a:avLst/>
            <a:gdLst>
              <a:gd name="connsiteX0" fmla="*/ 63944 w 86779"/>
              <a:gd name="connsiteY0" fmla="*/ 0 h 417347"/>
              <a:gd name="connsiteX1" fmla="*/ 63944 w 86779"/>
              <a:gd name="connsiteY1" fmla="*/ 373176 h 417347"/>
              <a:gd name="connsiteX2" fmla="*/ 86779 w 86779"/>
              <a:gd name="connsiteY2" fmla="*/ 373176 h 417347"/>
              <a:gd name="connsiteX3" fmla="*/ 42633 w 86779"/>
              <a:gd name="connsiteY3" fmla="*/ 417347 h 417347"/>
              <a:gd name="connsiteX4" fmla="*/ 0 w 86779"/>
              <a:gd name="connsiteY4" fmla="*/ 373176 h 417347"/>
              <a:gd name="connsiteX5" fmla="*/ 21323 w 86779"/>
              <a:gd name="connsiteY5" fmla="*/ 373176 h 417347"/>
              <a:gd name="connsiteX6" fmla="*/ 21323 w 86779"/>
              <a:gd name="connsiteY6" fmla="*/ 0 h 417347"/>
              <a:gd name="connsiteX7" fmla="*/ 42633 w 86779"/>
              <a:gd name="connsiteY7" fmla="*/ 21323 h 417347"/>
              <a:gd name="connsiteX8" fmla="*/ 63944 w 86779"/>
              <a:gd name="connsiteY8" fmla="*/ 0 h 41734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</a:cxnLst>
            <a:rect l="l" t="t" r="r" b="b"/>
            <a:pathLst>
              <a:path w="86779" h="417347">
                <a:moveTo>
                  <a:pt x="63944" y="0"/>
                </a:moveTo>
                <a:lnTo>
                  <a:pt x="63944" y="373176"/>
                </a:lnTo>
                <a:lnTo>
                  <a:pt x="86779" y="373176"/>
                </a:lnTo>
                <a:lnTo>
                  <a:pt x="42633" y="417347"/>
                </a:lnTo>
                <a:lnTo>
                  <a:pt x="0" y="373176"/>
                </a:lnTo>
                <a:lnTo>
                  <a:pt x="21323" y="373176"/>
                </a:lnTo>
                <a:lnTo>
                  <a:pt x="21323" y="0"/>
                </a:lnTo>
                <a:lnTo>
                  <a:pt x="42633" y="21323"/>
                </a:lnTo>
                <a:lnTo>
                  <a:pt x="63944" y="0"/>
                </a:lnTo>
              </a:path>
            </a:pathLst>
          </a:custGeom>
          <a:solidFill>
            <a:srgbClr val="FF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Freeform 3"/>
          <p:cNvSpPr/>
          <p:nvPr/>
        </p:nvSpPr>
        <p:spPr>
          <a:xfrm>
            <a:off x="6791134" y="5232120"/>
            <a:ext cx="1631937" cy="124904"/>
          </a:xfrm>
          <a:custGeom>
            <a:avLst/>
            <a:gdLst>
              <a:gd name="connsiteX0" fmla="*/ 1631937 w 1631937"/>
              <a:gd name="connsiteY0" fmla="*/ 94437 h 124904"/>
              <a:gd name="connsiteX1" fmla="*/ 62420 w 1631937"/>
              <a:gd name="connsiteY1" fmla="*/ 94437 h 124904"/>
              <a:gd name="connsiteX2" fmla="*/ 62420 w 1631937"/>
              <a:gd name="connsiteY2" fmla="*/ 124904 h 124904"/>
              <a:gd name="connsiteX3" fmla="*/ 0 w 1631937"/>
              <a:gd name="connsiteY3" fmla="*/ 62458 h 124904"/>
              <a:gd name="connsiteX4" fmla="*/ 62420 w 1631937"/>
              <a:gd name="connsiteY4" fmla="*/ 0 h 124904"/>
              <a:gd name="connsiteX5" fmla="*/ 62420 w 1631937"/>
              <a:gd name="connsiteY5" fmla="*/ 31991 h 124904"/>
              <a:gd name="connsiteX6" fmla="*/ 1631937 w 1631937"/>
              <a:gd name="connsiteY6" fmla="*/ 31991 h 124904"/>
              <a:gd name="connsiteX7" fmla="*/ 1599971 w 1631937"/>
              <a:gd name="connsiteY7" fmla="*/ 62458 h 124904"/>
              <a:gd name="connsiteX8" fmla="*/ 1631937 w 1631937"/>
              <a:gd name="connsiteY8" fmla="*/ 94437 h 12490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</a:cxnLst>
            <a:rect l="l" t="t" r="r" b="b"/>
            <a:pathLst>
              <a:path w="1631937" h="124904">
                <a:moveTo>
                  <a:pt x="1631937" y="94437"/>
                </a:moveTo>
                <a:lnTo>
                  <a:pt x="62420" y="94437"/>
                </a:lnTo>
                <a:lnTo>
                  <a:pt x="62420" y="124904"/>
                </a:lnTo>
                <a:lnTo>
                  <a:pt x="0" y="62458"/>
                </a:lnTo>
                <a:lnTo>
                  <a:pt x="62420" y="0"/>
                </a:lnTo>
                <a:lnTo>
                  <a:pt x="62420" y="31991"/>
                </a:lnTo>
                <a:lnTo>
                  <a:pt x="1631937" y="31991"/>
                </a:lnTo>
                <a:lnTo>
                  <a:pt x="1599971" y="62458"/>
                </a:lnTo>
                <a:lnTo>
                  <a:pt x="1631937" y="94437"/>
                </a:lnTo>
              </a:path>
            </a:pathLst>
          </a:custGeom>
          <a:solidFill>
            <a:srgbClr val="FF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Freeform 3"/>
          <p:cNvSpPr/>
          <p:nvPr/>
        </p:nvSpPr>
        <p:spPr>
          <a:xfrm>
            <a:off x="5641771" y="5666232"/>
            <a:ext cx="80683" cy="309207"/>
          </a:xfrm>
          <a:custGeom>
            <a:avLst/>
            <a:gdLst>
              <a:gd name="connsiteX0" fmla="*/ 60896 w 80683"/>
              <a:gd name="connsiteY0" fmla="*/ 0 h 309207"/>
              <a:gd name="connsiteX1" fmla="*/ 60896 w 80683"/>
              <a:gd name="connsiteY1" fmla="*/ 269608 h 309207"/>
              <a:gd name="connsiteX2" fmla="*/ 80683 w 80683"/>
              <a:gd name="connsiteY2" fmla="*/ 269608 h 309207"/>
              <a:gd name="connsiteX3" fmla="*/ 41097 w 80683"/>
              <a:gd name="connsiteY3" fmla="*/ 309206 h 309207"/>
              <a:gd name="connsiteX4" fmla="*/ 0 w 80683"/>
              <a:gd name="connsiteY4" fmla="*/ 269608 h 309207"/>
              <a:gd name="connsiteX5" fmla="*/ 21310 w 80683"/>
              <a:gd name="connsiteY5" fmla="*/ 269608 h 309207"/>
              <a:gd name="connsiteX6" fmla="*/ 21310 w 80683"/>
              <a:gd name="connsiteY6" fmla="*/ 0 h 309207"/>
              <a:gd name="connsiteX7" fmla="*/ 41097 w 80683"/>
              <a:gd name="connsiteY7" fmla="*/ 19799 h 309207"/>
              <a:gd name="connsiteX8" fmla="*/ 60896 w 80683"/>
              <a:gd name="connsiteY8" fmla="*/ 0 h 30920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</a:cxnLst>
            <a:rect l="l" t="t" r="r" b="b"/>
            <a:pathLst>
              <a:path w="80683" h="309207">
                <a:moveTo>
                  <a:pt x="60896" y="0"/>
                </a:moveTo>
                <a:lnTo>
                  <a:pt x="60896" y="269608"/>
                </a:lnTo>
                <a:lnTo>
                  <a:pt x="80683" y="269608"/>
                </a:lnTo>
                <a:lnTo>
                  <a:pt x="41097" y="309206"/>
                </a:lnTo>
                <a:lnTo>
                  <a:pt x="0" y="269608"/>
                </a:lnTo>
                <a:lnTo>
                  <a:pt x="21310" y="269608"/>
                </a:lnTo>
                <a:lnTo>
                  <a:pt x="21310" y="0"/>
                </a:lnTo>
                <a:lnTo>
                  <a:pt x="41097" y="19799"/>
                </a:lnTo>
                <a:lnTo>
                  <a:pt x="60896" y="0"/>
                </a:lnTo>
              </a:path>
            </a:pathLst>
          </a:custGeom>
          <a:solidFill>
            <a:srgbClr val="FF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Freeform 3"/>
          <p:cNvSpPr/>
          <p:nvPr/>
        </p:nvSpPr>
        <p:spPr>
          <a:xfrm>
            <a:off x="6635851" y="6220675"/>
            <a:ext cx="395808" cy="97472"/>
          </a:xfrm>
          <a:custGeom>
            <a:avLst/>
            <a:gdLst>
              <a:gd name="connsiteX0" fmla="*/ 0 w 395808"/>
              <a:gd name="connsiteY0" fmla="*/ 24371 h 97472"/>
              <a:gd name="connsiteX1" fmla="*/ 347103 w 395808"/>
              <a:gd name="connsiteY1" fmla="*/ 24371 h 97472"/>
              <a:gd name="connsiteX2" fmla="*/ 347103 w 395808"/>
              <a:gd name="connsiteY2" fmla="*/ 0 h 97472"/>
              <a:gd name="connsiteX3" fmla="*/ 395808 w 395808"/>
              <a:gd name="connsiteY3" fmla="*/ 48742 h 97472"/>
              <a:gd name="connsiteX4" fmla="*/ 347103 w 395808"/>
              <a:gd name="connsiteY4" fmla="*/ 97472 h 97472"/>
              <a:gd name="connsiteX5" fmla="*/ 347103 w 395808"/>
              <a:gd name="connsiteY5" fmla="*/ 73101 h 97472"/>
              <a:gd name="connsiteX6" fmla="*/ 0 w 395808"/>
              <a:gd name="connsiteY6" fmla="*/ 73101 h 97472"/>
              <a:gd name="connsiteX7" fmla="*/ 24358 w 395808"/>
              <a:gd name="connsiteY7" fmla="*/ 48742 h 97472"/>
              <a:gd name="connsiteX8" fmla="*/ 0 w 395808"/>
              <a:gd name="connsiteY8" fmla="*/ 24371 h 9747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</a:cxnLst>
            <a:rect l="l" t="t" r="r" b="b"/>
            <a:pathLst>
              <a:path w="395808" h="97472">
                <a:moveTo>
                  <a:pt x="0" y="24371"/>
                </a:moveTo>
                <a:lnTo>
                  <a:pt x="347103" y="24371"/>
                </a:lnTo>
                <a:lnTo>
                  <a:pt x="347103" y="0"/>
                </a:lnTo>
                <a:lnTo>
                  <a:pt x="395808" y="48742"/>
                </a:lnTo>
                <a:lnTo>
                  <a:pt x="347103" y="97472"/>
                </a:lnTo>
                <a:lnTo>
                  <a:pt x="347103" y="73101"/>
                </a:lnTo>
                <a:lnTo>
                  <a:pt x="0" y="73101"/>
                </a:lnTo>
                <a:lnTo>
                  <a:pt x="24358" y="48742"/>
                </a:lnTo>
                <a:lnTo>
                  <a:pt x="0" y="24371"/>
                </a:lnTo>
              </a:path>
            </a:pathLst>
          </a:custGeom>
          <a:solidFill>
            <a:srgbClr val="FF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342900"/>
            <a:ext cx="9156700" cy="68707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9423400" y="6845300"/>
            <a:ext cx="215900" cy="177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  <a:tabLst/>
            </a:pPr>
            <a:r>
              <a:rPr lang="en-US" altLang="zh-CN" sz="1403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34</a:t>
            </a:r>
          </a:p>
        </p:txBody>
      </p:sp>
      <p:sp>
        <p:nvSpPr>
          <p:cNvPr id="15" name="TextBox 1"/>
          <p:cNvSpPr txBox="1"/>
          <p:nvPr/>
        </p:nvSpPr>
        <p:spPr>
          <a:xfrm>
            <a:off x="2235200" y="1600200"/>
            <a:ext cx="1739900" cy="254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/>
            </a:pPr>
            <a:r>
              <a:rPr lang="en-US" altLang="zh-CN" sz="2002" dirty="0" smtClean="0">
                <a:solidFill>
                  <a:srgbClr val="FF0000"/>
                </a:solidFill>
                <a:latin typeface="HY견고딕" pitchFamily="18" charset="0"/>
                <a:cs typeface="HY견고딕" pitchFamily="18" charset="0"/>
              </a:rPr>
              <a:t>DFS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검토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절차</a:t>
            </a:r>
          </a:p>
        </p:txBody>
      </p:sp>
      <p:sp>
        <p:nvSpPr>
          <p:cNvPr id="16" name="TextBox 1"/>
          <p:cNvSpPr txBox="1"/>
          <p:nvPr/>
        </p:nvSpPr>
        <p:spPr>
          <a:xfrm>
            <a:off x="7848600" y="3073400"/>
            <a:ext cx="1079500" cy="254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/>
            </a:pP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검토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실시</a:t>
            </a:r>
          </a:p>
        </p:txBody>
      </p:sp>
      <p:sp>
        <p:nvSpPr>
          <p:cNvPr id="17" name="TextBox 1"/>
          <p:cNvSpPr txBox="1"/>
          <p:nvPr/>
        </p:nvSpPr>
        <p:spPr>
          <a:xfrm>
            <a:off x="1701800" y="3098800"/>
            <a:ext cx="2197100" cy="254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/>
            </a:pP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DFS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검토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보고서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작성</a:t>
            </a:r>
          </a:p>
        </p:txBody>
      </p:sp>
      <p:sp>
        <p:nvSpPr>
          <p:cNvPr id="18" name="TextBox 1"/>
          <p:cNvSpPr txBox="1"/>
          <p:nvPr/>
        </p:nvSpPr>
        <p:spPr>
          <a:xfrm>
            <a:off x="3949700" y="5041900"/>
            <a:ext cx="393700" cy="177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  <a:tabLst/>
            </a:pPr>
            <a:r>
              <a:rPr lang="en-US" altLang="zh-CN" sz="1595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YES</a:t>
            </a:r>
          </a:p>
        </p:txBody>
      </p:sp>
      <p:sp>
        <p:nvSpPr>
          <p:cNvPr id="19" name="TextBox 1"/>
          <p:cNvSpPr txBox="1"/>
          <p:nvPr/>
        </p:nvSpPr>
        <p:spPr>
          <a:xfrm>
            <a:off x="4114800" y="2908300"/>
            <a:ext cx="393700" cy="190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500"/>
              </a:lnSpc>
              <a:tabLst/>
            </a:pPr>
            <a:r>
              <a:rPr lang="en-US" altLang="zh-CN" sz="1595" dirty="0" smtClean="0">
                <a:solidFill>
                  <a:srgbClr val="1027FE"/>
                </a:solidFill>
                <a:latin typeface="Times New Roman" pitchFamily="18" charset="0"/>
                <a:cs typeface="Times New Roman" pitchFamily="18" charset="0"/>
              </a:rPr>
              <a:t>제출</a:t>
            </a:r>
          </a:p>
        </p:txBody>
      </p:sp>
      <p:sp>
        <p:nvSpPr>
          <p:cNvPr id="20" name="TextBox 1"/>
          <p:cNvSpPr txBox="1"/>
          <p:nvPr/>
        </p:nvSpPr>
        <p:spPr>
          <a:xfrm>
            <a:off x="6845300" y="3556000"/>
            <a:ext cx="355600" cy="177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  <a:tabLst/>
            </a:pPr>
            <a:r>
              <a:rPr lang="en-US" altLang="zh-CN" sz="1403" dirty="0" smtClean="0">
                <a:solidFill>
                  <a:srgbClr val="1027FE"/>
                </a:solidFill>
                <a:latin typeface="Times New Roman" pitchFamily="18" charset="0"/>
                <a:cs typeface="Times New Roman" pitchFamily="18" charset="0"/>
              </a:rPr>
              <a:t>의뢰</a:t>
            </a:r>
          </a:p>
        </p:txBody>
      </p:sp>
      <p:sp>
        <p:nvSpPr>
          <p:cNvPr id="21" name="TextBox 1"/>
          <p:cNvSpPr txBox="1"/>
          <p:nvPr/>
        </p:nvSpPr>
        <p:spPr>
          <a:xfrm>
            <a:off x="5029200" y="6172200"/>
            <a:ext cx="1333500" cy="254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/>
            </a:pP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국토부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제출</a:t>
            </a:r>
          </a:p>
        </p:txBody>
      </p:sp>
      <p:sp>
        <p:nvSpPr>
          <p:cNvPr id="22" name="TextBox 1"/>
          <p:cNvSpPr txBox="1"/>
          <p:nvPr/>
        </p:nvSpPr>
        <p:spPr>
          <a:xfrm>
            <a:off x="7251700" y="6159500"/>
            <a:ext cx="596900" cy="292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300"/>
              </a:lnSpc>
              <a:tabLst/>
            </a:pPr>
            <a:r>
              <a:rPr lang="en-US" altLang="zh-CN" sz="2398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완료</a:t>
            </a:r>
          </a:p>
        </p:txBody>
      </p:sp>
      <p:sp>
        <p:nvSpPr>
          <p:cNvPr id="23" name="TextBox 1"/>
          <p:cNvSpPr txBox="1"/>
          <p:nvPr/>
        </p:nvSpPr>
        <p:spPr>
          <a:xfrm>
            <a:off x="2120900" y="5016500"/>
            <a:ext cx="1409700" cy="190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500"/>
              </a:lnSpc>
              <a:tabLst/>
            </a:pPr>
            <a:r>
              <a:rPr lang="en-US" altLang="zh-CN" sz="1595" dirty="0" smtClean="0">
                <a:solidFill>
                  <a:srgbClr val="1027FE"/>
                </a:solidFill>
                <a:latin typeface="Times New Roman" pitchFamily="18" charset="0"/>
                <a:cs typeface="Times New Roman" pitchFamily="18" charset="0"/>
              </a:rPr>
              <a:t>통보·보완조치</a:t>
            </a:r>
          </a:p>
        </p:txBody>
      </p:sp>
      <p:sp>
        <p:nvSpPr>
          <p:cNvPr id="24" name="TextBox 1"/>
          <p:cNvSpPr txBox="1"/>
          <p:nvPr/>
        </p:nvSpPr>
        <p:spPr>
          <a:xfrm>
            <a:off x="5105400" y="5181600"/>
            <a:ext cx="1092200" cy="774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>
                <a:tab pos="203200" algn="l"/>
              </a:tabLst>
            </a:pP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보완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필요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100"/>
              </a:lnSpc>
              <a:tabLst>
                <a:tab pos="203200" algn="l"/>
              </a:tabLst>
            </a:pPr>
            <a:r>
              <a:rPr lang="en-US" altLang="zh-CN" dirty="0" smtClean="0"/>
              <a:t>	</a:t>
            </a:r>
            <a:r>
              <a:rPr lang="en-US" altLang="zh-CN" sz="1595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NO</a:t>
            </a:r>
          </a:p>
        </p:txBody>
      </p:sp>
      <p:sp>
        <p:nvSpPr>
          <p:cNvPr id="25" name="TextBox 1"/>
          <p:cNvSpPr txBox="1"/>
          <p:nvPr/>
        </p:nvSpPr>
        <p:spPr>
          <a:xfrm>
            <a:off x="5105400" y="3035300"/>
            <a:ext cx="1079500" cy="254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/>
            </a:pP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자체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검토</a:t>
            </a:r>
          </a:p>
        </p:txBody>
      </p:sp>
      <p:sp>
        <p:nvSpPr>
          <p:cNvPr id="26" name="TextBox 1"/>
          <p:cNvSpPr txBox="1"/>
          <p:nvPr/>
        </p:nvSpPr>
        <p:spPr>
          <a:xfrm>
            <a:off x="4775200" y="3632200"/>
            <a:ext cx="1854200" cy="927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  <a:tabLst>
                <a:tab pos="254000" algn="l"/>
                <a:tab pos="419100" algn="l"/>
              </a:tabLst>
            </a:pPr>
            <a:r>
              <a:rPr lang="en-US" altLang="zh-CN" dirty="0" smtClean="0"/>
              <a:t>		</a:t>
            </a:r>
            <a:r>
              <a:rPr lang="en-US" altLang="zh-CN" sz="1595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YES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400"/>
              </a:lnSpc>
              <a:tabLst>
                <a:tab pos="254000" algn="l"/>
                <a:tab pos="419100" algn="l"/>
              </a:tabLst>
            </a:pP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기술위원회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구성</a:t>
            </a:r>
          </a:p>
          <a:p>
            <a:pPr>
              <a:lnSpc>
                <a:spcPts val="2300"/>
              </a:lnSpc>
              <a:tabLst>
                <a:tab pos="254000" algn="l"/>
                <a:tab pos="419100" algn="l"/>
              </a:tabLst>
            </a:pPr>
            <a:r>
              <a:rPr lang="en-US" altLang="zh-CN" dirty="0" smtClean="0"/>
              <a:t>	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및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검토실시</a:t>
            </a:r>
          </a:p>
        </p:txBody>
      </p:sp>
      <p:sp>
        <p:nvSpPr>
          <p:cNvPr id="27" name="TextBox 1"/>
          <p:cNvSpPr txBox="1"/>
          <p:nvPr/>
        </p:nvSpPr>
        <p:spPr>
          <a:xfrm>
            <a:off x="6845300" y="2959100"/>
            <a:ext cx="355600" cy="571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  <a:tabLst/>
            </a:pPr>
            <a:r>
              <a:rPr lang="en-US" altLang="zh-CN" sz="1595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NO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000"/>
              </a:lnSpc>
              <a:tabLst/>
            </a:pPr>
            <a:r>
              <a:rPr lang="en-US" altLang="zh-CN" sz="1403" dirty="0" smtClean="0">
                <a:solidFill>
                  <a:srgbClr val="1027FE"/>
                </a:solidFill>
                <a:latin typeface="Times New Roman" pitchFamily="18" charset="0"/>
                <a:cs typeface="Times New Roman" pitchFamily="18" charset="0"/>
              </a:rPr>
              <a:t>검토</a:t>
            </a:r>
          </a:p>
        </p:txBody>
      </p:sp>
      <p:sp>
        <p:nvSpPr>
          <p:cNvPr id="28" name="TextBox 1"/>
          <p:cNvSpPr txBox="1"/>
          <p:nvPr/>
        </p:nvSpPr>
        <p:spPr>
          <a:xfrm>
            <a:off x="977900" y="495300"/>
            <a:ext cx="3009900" cy="342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700"/>
              </a:lnSpc>
              <a:tabLst/>
            </a:pP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1.</a:t>
            </a:r>
            <a:r>
              <a:rPr lang="en-US" altLang="zh-CN" sz="27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설계안전성</a:t>
            </a:r>
            <a:r>
              <a:rPr lang="en-US" altLang="zh-CN" sz="27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검토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797699" y="909345"/>
            <a:ext cx="9082252" cy="6042456"/>
          </a:xfrm>
          <a:custGeom>
            <a:avLst/>
            <a:gdLst>
              <a:gd name="connsiteX0" fmla="*/ 0 w 9082252"/>
              <a:gd name="connsiteY0" fmla="*/ 6042456 h 6042456"/>
              <a:gd name="connsiteX1" fmla="*/ 9082252 w 9082252"/>
              <a:gd name="connsiteY1" fmla="*/ 6042456 h 6042456"/>
              <a:gd name="connsiteX2" fmla="*/ 9082252 w 9082252"/>
              <a:gd name="connsiteY2" fmla="*/ 0 h 6042456"/>
              <a:gd name="connsiteX3" fmla="*/ 0 w 9082252"/>
              <a:gd name="connsiteY3" fmla="*/ 0 h 6042456"/>
              <a:gd name="connsiteX4" fmla="*/ 0 w 9082252"/>
              <a:gd name="connsiteY4" fmla="*/ 6042456 h 604245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082252" h="6042456">
                <a:moveTo>
                  <a:pt x="0" y="6042456"/>
                </a:moveTo>
                <a:lnTo>
                  <a:pt x="9082252" y="6042456"/>
                </a:lnTo>
                <a:lnTo>
                  <a:pt x="9082252" y="0"/>
                </a:lnTo>
                <a:lnTo>
                  <a:pt x="0" y="0"/>
                </a:lnTo>
                <a:lnTo>
                  <a:pt x="0" y="6042456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342900"/>
            <a:ext cx="9156700" cy="68707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9423400" y="6845300"/>
            <a:ext cx="215900" cy="177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  <a:tabLst/>
            </a:pPr>
            <a:r>
              <a:rPr lang="en-US" altLang="zh-CN" sz="1403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35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1498600" y="2578100"/>
            <a:ext cx="1346200" cy="3492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>
                <a:tab pos="152400" algn="l"/>
                <a:tab pos="165100" algn="l"/>
                <a:tab pos="266700" algn="l"/>
              </a:tabLst>
            </a:pPr>
            <a:r>
              <a:rPr lang="en-US" altLang="zh-CN" dirty="0" smtClean="0"/>
              <a:t>			</a:t>
            </a:r>
            <a:r>
              <a:rPr lang="en-US" altLang="zh-CN" sz="2002" dirty="0" smtClean="0">
                <a:solidFill>
                  <a:srgbClr val="FFFFFF"/>
                </a:solidFill>
                <a:latin typeface="HY헤드라인M" pitchFamily="18" charset="0"/>
                <a:cs typeface="HY헤드라인M" pitchFamily="18" charset="0"/>
              </a:rPr>
              <a:t>법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FFFFFF"/>
                </a:solidFill>
                <a:latin typeface="HY헤드라인M" pitchFamily="18" charset="0"/>
                <a:cs typeface="HY헤드라인M" pitchFamily="18" charset="0"/>
              </a:rPr>
              <a:t>시행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800"/>
              </a:lnSpc>
              <a:tabLst>
                <a:tab pos="152400" algn="l"/>
                <a:tab pos="165100" algn="l"/>
                <a:tab pos="266700" algn="l"/>
              </a:tabLst>
            </a:pPr>
            <a:r>
              <a:rPr lang="en-US" altLang="zh-CN" dirty="0" smtClean="0"/>
              <a:t>	</a:t>
            </a:r>
            <a:r>
              <a:rPr lang="en-US" altLang="zh-CN" sz="2002" dirty="0" smtClean="0">
                <a:solidFill>
                  <a:srgbClr val="FFFFFF"/>
                </a:solidFill>
                <a:latin typeface="HY헤드라인M" pitchFamily="18" charset="0"/>
                <a:cs typeface="HY헤드라인M" pitchFamily="18" charset="0"/>
              </a:rPr>
              <a:t>지침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FFFFFF"/>
                </a:solidFill>
                <a:latin typeface="HY헤드라인M" pitchFamily="18" charset="0"/>
                <a:cs typeface="HY헤드라인M" pitchFamily="18" charset="0"/>
              </a:rPr>
              <a:t>고시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300"/>
              </a:lnSpc>
              <a:tabLst>
                <a:tab pos="152400" algn="l"/>
                <a:tab pos="165100" algn="l"/>
                <a:tab pos="266700" algn="l"/>
              </a:tabLst>
            </a:pPr>
            <a:r>
              <a:rPr lang="en-US" altLang="zh-CN" dirty="0" smtClean="0"/>
              <a:t>		</a:t>
            </a:r>
            <a:r>
              <a:rPr lang="en-US" altLang="zh-CN" sz="2002" dirty="0" smtClean="0">
                <a:solidFill>
                  <a:srgbClr val="FFFFFF"/>
                </a:solidFill>
                <a:latin typeface="HY헤드라인M" pitchFamily="18" charset="0"/>
                <a:cs typeface="HY헤드라인M" pitchFamily="18" charset="0"/>
              </a:rPr>
              <a:t>업무수행</a:t>
            </a:r>
          </a:p>
          <a:p>
            <a:pPr>
              <a:lnSpc>
                <a:spcPts val="2300"/>
              </a:lnSpc>
              <a:tabLst>
                <a:tab pos="152400" algn="l"/>
                <a:tab pos="165100" algn="l"/>
                <a:tab pos="266700" algn="l"/>
              </a:tabLst>
            </a:pPr>
            <a:r>
              <a:rPr lang="en-US" altLang="zh-CN" sz="2002" dirty="0" smtClean="0">
                <a:solidFill>
                  <a:srgbClr val="FFFFFF"/>
                </a:solidFill>
                <a:latin typeface="HY헤드라인M" pitchFamily="18" charset="0"/>
                <a:cs typeface="HY헤드라인M" pitchFamily="18" charset="0"/>
              </a:rPr>
              <a:t>매뉴얼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FFFFFF"/>
                </a:solidFill>
                <a:latin typeface="HY헤드라인M" pitchFamily="18" charset="0"/>
                <a:cs typeface="HY헤드라인M" pitchFamily="18" charset="0"/>
              </a:rPr>
              <a:t>공표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3581400" y="2590800"/>
            <a:ext cx="5676900" cy="3746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700"/>
              </a:lnSpc>
              <a:tabLst>
                <a:tab pos="38100" algn="l"/>
                <a:tab pos="50800" algn="l"/>
                <a:tab pos="127000" algn="l"/>
              </a:tabLst>
            </a:pPr>
            <a:r>
              <a:rPr lang="en-US" altLang="zh-CN" dirty="0" smtClean="0"/>
              <a:t>	</a:t>
            </a:r>
            <a:r>
              <a:rPr lang="en-US" altLang="zh-CN" sz="17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*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2016.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5.19이후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입찰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공고되는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건설공사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실시설계부터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적용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500"/>
              </a:lnSpc>
              <a:tabLst>
                <a:tab pos="38100" algn="l"/>
                <a:tab pos="50800" algn="l"/>
                <a:tab pos="127000" algn="l"/>
              </a:tabLst>
            </a:pPr>
            <a:r>
              <a:rPr lang="en-US" altLang="zh-CN" dirty="0" smtClean="0"/>
              <a:t>		</a:t>
            </a:r>
            <a:r>
              <a:rPr lang="en-US" altLang="zh-CN" sz="2002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건설공사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안전관리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업무수행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지침(고시‘16.10.31)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500"/>
              </a:lnSpc>
              <a:tabLst>
                <a:tab pos="38100" algn="l"/>
                <a:tab pos="50800" algn="l"/>
                <a:tab pos="127000" algn="l"/>
              </a:tabLst>
            </a:pPr>
            <a:r>
              <a:rPr lang="en-US" altLang="zh-CN" dirty="0" smtClean="0"/>
              <a:t>			</a:t>
            </a:r>
            <a:r>
              <a:rPr lang="en-US" altLang="zh-CN" sz="17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*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발주자,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설계자,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시공자,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건설사업관리기술자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안전관리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업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300"/>
              </a:lnSpc>
              <a:tabLst>
                <a:tab pos="38100" algn="l"/>
                <a:tab pos="50800" algn="l"/>
                <a:tab pos="127000" algn="l"/>
              </a:tabLst>
            </a:pPr>
            <a:r>
              <a:rPr lang="en-US" altLang="zh-CN" dirty="0" smtClean="0"/>
              <a:t>		</a:t>
            </a:r>
            <a:r>
              <a:rPr lang="en-US" altLang="zh-CN" sz="17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무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700"/>
              </a:lnSpc>
              <a:tabLst>
                <a:tab pos="38100" algn="l"/>
                <a:tab pos="50800" algn="l"/>
                <a:tab pos="127000" algn="l"/>
              </a:tabLst>
            </a:pPr>
            <a:r>
              <a:rPr lang="en-US" altLang="zh-CN" sz="2002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특별사업관리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모니터링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후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2017.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2002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4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공표예정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300"/>
              </a:lnSpc>
              <a:tabLst>
                <a:tab pos="38100" algn="l"/>
                <a:tab pos="50800" algn="l"/>
                <a:tab pos="127000" algn="l"/>
              </a:tabLst>
            </a:pPr>
            <a:r>
              <a:rPr lang="en-US" altLang="zh-CN" sz="17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-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DFS검토보고서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작성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및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검토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매뉴얼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200"/>
              </a:lnSpc>
              <a:tabLst>
                <a:tab pos="38100" algn="l"/>
                <a:tab pos="50800" algn="l"/>
                <a:tab pos="127000" algn="l"/>
              </a:tabLst>
            </a:pPr>
            <a:r>
              <a:rPr lang="en-US" altLang="zh-CN" sz="17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-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대가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기준</a:t>
            </a:r>
          </a:p>
        </p:txBody>
      </p:sp>
      <p:sp>
        <p:nvSpPr>
          <p:cNvPr id="6" name="TextBox 1"/>
          <p:cNvSpPr txBox="1"/>
          <p:nvPr/>
        </p:nvSpPr>
        <p:spPr>
          <a:xfrm>
            <a:off x="977900" y="546100"/>
            <a:ext cx="8153400" cy="1778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700"/>
              </a:lnSpc>
              <a:tabLst>
                <a:tab pos="1041400" algn="l"/>
                <a:tab pos="2565400" algn="l"/>
              </a:tabLst>
            </a:pP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1.</a:t>
            </a:r>
            <a:r>
              <a:rPr lang="en-US" altLang="zh-CN" sz="27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설계안전성</a:t>
            </a:r>
            <a:r>
              <a:rPr lang="en-US" altLang="zh-CN" sz="27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검토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100"/>
              </a:lnSpc>
              <a:tabLst>
                <a:tab pos="1041400" algn="l"/>
                <a:tab pos="2565400" algn="l"/>
              </a:tabLst>
            </a:pPr>
            <a:r>
              <a:rPr lang="en-US" altLang="zh-CN" dirty="0" smtClean="0"/>
              <a:t>	</a:t>
            </a:r>
            <a:r>
              <a:rPr lang="en-US" altLang="zh-CN" sz="2002" dirty="0" smtClean="0">
                <a:solidFill>
                  <a:srgbClr val="FF0000"/>
                </a:solidFill>
                <a:latin typeface="HY견고딕" pitchFamily="18" charset="0"/>
                <a:cs typeface="HY견고딕" pitchFamily="18" charset="0"/>
              </a:rPr>
              <a:t>DFS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법령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및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지침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100"/>
              </a:lnSpc>
              <a:tabLst>
                <a:tab pos="1041400" algn="l"/>
                <a:tab pos="2565400" algn="l"/>
              </a:tabLst>
            </a:pPr>
            <a:r>
              <a:rPr lang="en-US" altLang="zh-CN" dirty="0" smtClean="0"/>
              <a:t>		</a:t>
            </a:r>
            <a:r>
              <a:rPr lang="en-US" altLang="zh-CN" sz="2002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건설기술진흥법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시행령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제75조의2(설계의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안전성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검토)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797699" y="909345"/>
            <a:ext cx="9082252" cy="6042456"/>
          </a:xfrm>
          <a:custGeom>
            <a:avLst/>
            <a:gdLst>
              <a:gd name="connsiteX0" fmla="*/ 0 w 9082252"/>
              <a:gd name="connsiteY0" fmla="*/ 6042456 h 6042456"/>
              <a:gd name="connsiteX1" fmla="*/ 9082252 w 9082252"/>
              <a:gd name="connsiteY1" fmla="*/ 6042456 h 6042456"/>
              <a:gd name="connsiteX2" fmla="*/ 9082252 w 9082252"/>
              <a:gd name="connsiteY2" fmla="*/ 0 h 6042456"/>
              <a:gd name="connsiteX3" fmla="*/ 0 w 9082252"/>
              <a:gd name="connsiteY3" fmla="*/ 0 h 6042456"/>
              <a:gd name="connsiteX4" fmla="*/ 0 w 9082252"/>
              <a:gd name="connsiteY4" fmla="*/ 6042456 h 604245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082252" h="6042456">
                <a:moveTo>
                  <a:pt x="0" y="6042456"/>
                </a:moveTo>
                <a:lnTo>
                  <a:pt x="9082252" y="6042456"/>
                </a:lnTo>
                <a:lnTo>
                  <a:pt x="9082252" y="0"/>
                </a:lnTo>
                <a:lnTo>
                  <a:pt x="0" y="0"/>
                </a:lnTo>
                <a:lnTo>
                  <a:pt x="0" y="6042456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Freeform 3"/>
          <p:cNvSpPr/>
          <p:nvPr/>
        </p:nvSpPr>
        <p:spPr>
          <a:xfrm>
            <a:off x="6177635" y="1454632"/>
            <a:ext cx="3632288" cy="990066"/>
          </a:xfrm>
          <a:custGeom>
            <a:avLst/>
            <a:gdLst>
              <a:gd name="connsiteX0" fmla="*/ 0 w 3632288"/>
              <a:gd name="connsiteY0" fmla="*/ 129476 h 990066"/>
              <a:gd name="connsiteX1" fmla="*/ 129400 w 3632288"/>
              <a:gd name="connsiteY1" fmla="*/ 0 h 990066"/>
              <a:gd name="connsiteX2" fmla="*/ 605891 w 3632288"/>
              <a:gd name="connsiteY2" fmla="*/ 0 h 990066"/>
              <a:gd name="connsiteX3" fmla="*/ 605891 w 3632288"/>
              <a:gd name="connsiteY3" fmla="*/ 0 h 990066"/>
              <a:gd name="connsiteX4" fmla="*/ 1513204 w 3632288"/>
              <a:gd name="connsiteY4" fmla="*/ 0 h 990066"/>
              <a:gd name="connsiteX5" fmla="*/ 3501364 w 3632288"/>
              <a:gd name="connsiteY5" fmla="*/ 0 h 990066"/>
              <a:gd name="connsiteX6" fmla="*/ 3632288 w 3632288"/>
              <a:gd name="connsiteY6" fmla="*/ 129476 h 990066"/>
              <a:gd name="connsiteX7" fmla="*/ 3632288 w 3632288"/>
              <a:gd name="connsiteY7" fmla="*/ 455434 h 990066"/>
              <a:gd name="connsiteX8" fmla="*/ 3632288 w 3632288"/>
              <a:gd name="connsiteY8" fmla="*/ 455434 h 990066"/>
              <a:gd name="connsiteX9" fmla="*/ 3632288 w 3632288"/>
              <a:gd name="connsiteY9" fmla="*/ 650405 h 990066"/>
              <a:gd name="connsiteX10" fmla="*/ 3632288 w 3632288"/>
              <a:gd name="connsiteY10" fmla="*/ 650405 h 990066"/>
              <a:gd name="connsiteX11" fmla="*/ 3501364 w 3632288"/>
              <a:gd name="connsiteY11" fmla="*/ 781392 h 990066"/>
              <a:gd name="connsiteX12" fmla="*/ 1513204 w 3632288"/>
              <a:gd name="connsiteY12" fmla="*/ 781392 h 990066"/>
              <a:gd name="connsiteX13" fmla="*/ 631761 w 3632288"/>
              <a:gd name="connsiteY13" fmla="*/ 990066 h 990066"/>
              <a:gd name="connsiteX14" fmla="*/ 605891 w 3632288"/>
              <a:gd name="connsiteY14" fmla="*/ 781392 h 990066"/>
              <a:gd name="connsiteX15" fmla="*/ 129400 w 3632288"/>
              <a:gd name="connsiteY15" fmla="*/ 781392 h 990066"/>
              <a:gd name="connsiteX16" fmla="*/ 0 w 3632288"/>
              <a:gd name="connsiteY16" fmla="*/ 650405 h 990066"/>
              <a:gd name="connsiteX17" fmla="*/ 0 w 3632288"/>
              <a:gd name="connsiteY17" fmla="*/ 650405 h 990066"/>
              <a:gd name="connsiteX18" fmla="*/ 0 w 3632288"/>
              <a:gd name="connsiteY18" fmla="*/ 455434 h 990066"/>
              <a:gd name="connsiteX19" fmla="*/ 0 w 3632288"/>
              <a:gd name="connsiteY19" fmla="*/ 455434 h 990066"/>
              <a:gd name="connsiteX20" fmla="*/ 0 w 3632288"/>
              <a:gd name="connsiteY20" fmla="*/ 129476 h 99006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  <a:cxn ang="18">
                <a:pos x="connsiteX18" y="connsiteY18"/>
              </a:cxn>
              <a:cxn ang="19">
                <a:pos x="connsiteX19" y="connsiteY19"/>
              </a:cxn>
              <a:cxn ang="20">
                <a:pos x="connsiteX20" y="connsiteY20"/>
              </a:cxn>
            </a:cxnLst>
            <a:rect l="l" t="t" r="r" b="b"/>
            <a:pathLst>
              <a:path w="3632288" h="990066">
                <a:moveTo>
                  <a:pt x="0" y="129476"/>
                </a:moveTo>
                <a:cubicBezTo>
                  <a:pt x="0" y="57886"/>
                  <a:pt x="57848" y="0"/>
                  <a:pt x="129400" y="0"/>
                </a:cubicBezTo>
                <a:lnTo>
                  <a:pt x="605891" y="0"/>
                </a:lnTo>
                <a:lnTo>
                  <a:pt x="605891" y="0"/>
                </a:lnTo>
                <a:lnTo>
                  <a:pt x="1513204" y="0"/>
                </a:lnTo>
                <a:lnTo>
                  <a:pt x="3501364" y="0"/>
                </a:lnTo>
                <a:cubicBezTo>
                  <a:pt x="3572916" y="0"/>
                  <a:pt x="3632288" y="57886"/>
                  <a:pt x="3632288" y="129476"/>
                </a:cubicBezTo>
                <a:lnTo>
                  <a:pt x="3632288" y="455434"/>
                </a:lnTo>
                <a:lnTo>
                  <a:pt x="3632288" y="455434"/>
                </a:lnTo>
                <a:lnTo>
                  <a:pt x="3632288" y="650405"/>
                </a:lnTo>
                <a:lnTo>
                  <a:pt x="3632288" y="650405"/>
                </a:lnTo>
                <a:cubicBezTo>
                  <a:pt x="3632288" y="721994"/>
                  <a:pt x="3572916" y="781392"/>
                  <a:pt x="3501364" y="781392"/>
                </a:cubicBezTo>
                <a:lnTo>
                  <a:pt x="1513204" y="781392"/>
                </a:lnTo>
                <a:lnTo>
                  <a:pt x="631761" y="990066"/>
                </a:lnTo>
                <a:lnTo>
                  <a:pt x="605891" y="781392"/>
                </a:lnTo>
                <a:lnTo>
                  <a:pt x="129400" y="781392"/>
                </a:lnTo>
                <a:cubicBezTo>
                  <a:pt x="57848" y="781392"/>
                  <a:pt x="0" y="721994"/>
                  <a:pt x="0" y="650405"/>
                </a:cubicBezTo>
                <a:lnTo>
                  <a:pt x="0" y="650405"/>
                </a:lnTo>
                <a:lnTo>
                  <a:pt x="0" y="455434"/>
                </a:lnTo>
                <a:lnTo>
                  <a:pt x="0" y="455434"/>
                </a:lnTo>
                <a:lnTo>
                  <a:pt x="0" y="129476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342900"/>
            <a:ext cx="9156700" cy="68707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9423400" y="6845300"/>
            <a:ext cx="215900" cy="177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  <a:tabLst/>
            </a:pPr>
            <a:r>
              <a:rPr lang="en-US" altLang="zh-CN" sz="1403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36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1193800" y="2082800"/>
            <a:ext cx="139700" cy="1206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500"/>
              </a:lnSpc>
              <a:tabLst/>
            </a:pPr>
            <a:r>
              <a:rPr lang="en-US" altLang="zh-CN" sz="1559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000"/>
              </a:lnSpc>
              <a:tabLst/>
            </a:pPr>
            <a:r>
              <a:rPr lang="en-US" altLang="zh-CN" sz="1199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800"/>
              </a:lnSpc>
              <a:tabLst/>
            </a:pPr>
            <a:r>
              <a:rPr lang="en-US" altLang="zh-CN" sz="1199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</a:t>
            </a:r>
          </a:p>
        </p:txBody>
      </p:sp>
      <p:sp>
        <p:nvSpPr>
          <p:cNvPr id="6" name="TextBox 1"/>
          <p:cNvSpPr txBox="1"/>
          <p:nvPr/>
        </p:nvSpPr>
        <p:spPr>
          <a:xfrm>
            <a:off x="1651000" y="3594100"/>
            <a:ext cx="190500" cy="2184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900"/>
              </a:lnSpc>
              <a:tabLst/>
            </a:pPr>
            <a:r>
              <a:rPr lang="en-US" altLang="zh-CN" sz="2002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Ø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400"/>
              </a:lnSpc>
              <a:tabLst/>
            </a:pPr>
            <a:r>
              <a:rPr lang="en-US" altLang="zh-CN" sz="2002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Ø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800"/>
              </a:lnSpc>
              <a:tabLst/>
            </a:pPr>
            <a:r>
              <a:rPr lang="en-US" altLang="zh-CN" sz="2002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Ø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800"/>
              </a:lnSpc>
              <a:tabLst/>
            </a:pPr>
            <a:r>
              <a:rPr lang="en-US" altLang="zh-CN" sz="2002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Ø</a:t>
            </a:r>
          </a:p>
        </p:txBody>
      </p:sp>
      <p:sp>
        <p:nvSpPr>
          <p:cNvPr id="7" name="TextBox 1"/>
          <p:cNvSpPr txBox="1"/>
          <p:nvPr/>
        </p:nvSpPr>
        <p:spPr>
          <a:xfrm>
            <a:off x="2108200" y="3568700"/>
            <a:ext cx="7175500" cy="2184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/>
            </a:pP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발주자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제4조(사업관리),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제5조(설계발주),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제6조(설계시행),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제7조(설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500"/>
              </a:lnSpc>
              <a:tabLst/>
            </a:pP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계완료),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제10조(공사완료)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800"/>
              </a:lnSpc>
              <a:tabLst/>
            </a:pP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설계자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제12조(설계시행),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제13조(설계완료)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800"/>
              </a:lnSpc>
              <a:tabLst/>
            </a:pP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시공자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제15조(설계의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안전성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검토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대상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공사)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800"/>
              </a:lnSpc>
              <a:tabLst/>
            </a:pP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건설사업관리기술자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제17조(설계의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안전성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검토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대상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공사)</a:t>
            </a:r>
          </a:p>
        </p:txBody>
      </p:sp>
      <p:sp>
        <p:nvSpPr>
          <p:cNvPr id="8" name="TextBox 1"/>
          <p:cNvSpPr txBox="1"/>
          <p:nvPr/>
        </p:nvSpPr>
        <p:spPr>
          <a:xfrm>
            <a:off x="6273800" y="1600200"/>
            <a:ext cx="3251200" cy="241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900"/>
              </a:lnSpc>
              <a:tabLst/>
            </a:pPr>
            <a:r>
              <a:rPr lang="en-US" altLang="zh-CN" sz="17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영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제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98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조제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항에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따른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안전관리</a:t>
            </a:r>
          </a:p>
        </p:txBody>
      </p:sp>
      <p:sp>
        <p:nvSpPr>
          <p:cNvPr id="9" name="TextBox 1"/>
          <p:cNvSpPr txBox="1"/>
          <p:nvPr/>
        </p:nvSpPr>
        <p:spPr>
          <a:xfrm>
            <a:off x="1447800" y="1905000"/>
            <a:ext cx="7924800" cy="1384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700"/>
              </a:lnSpc>
              <a:tabLst>
                <a:tab pos="25400" algn="l"/>
                <a:tab pos="4826000" algn="l"/>
              </a:tabLst>
            </a:pPr>
            <a:r>
              <a:rPr lang="en-US" altLang="zh-CN" dirty="0" smtClean="0"/>
              <a:t>		</a:t>
            </a:r>
            <a:r>
              <a:rPr lang="en-US" altLang="zh-CN" sz="17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계획수립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공사중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공공공사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해당</a:t>
            </a:r>
          </a:p>
          <a:p>
            <a:pPr>
              <a:lnSpc>
                <a:spcPts val="1000"/>
              </a:lnSpc>
              <a:tabLst>
                <a:tab pos="25400" algn="l"/>
                <a:tab pos="4826000" algn="l"/>
              </a:tabLst>
            </a:pPr>
            <a:r>
              <a:rPr lang="en-US" altLang="zh-CN" dirty="0" smtClean="0"/>
              <a:t>	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건설기술진흥법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제62조(건설공사의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안전관리)제9항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100"/>
              </a:lnSpc>
              <a:tabLst>
                <a:tab pos="25400" algn="l"/>
                <a:tab pos="4826000" algn="l"/>
              </a:tabLst>
            </a:pP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건설기술진흥법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시행령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제75조의2(설계의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안전성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검토)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800"/>
              </a:lnSpc>
              <a:tabLst>
                <a:tab pos="25400" algn="l"/>
                <a:tab pos="4826000" algn="l"/>
              </a:tabLst>
            </a:pP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건설공사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안전관리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업무수행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지침</a:t>
            </a:r>
          </a:p>
        </p:txBody>
      </p:sp>
      <p:sp>
        <p:nvSpPr>
          <p:cNvPr id="10" name="TextBox 1"/>
          <p:cNvSpPr txBox="1"/>
          <p:nvPr/>
        </p:nvSpPr>
        <p:spPr>
          <a:xfrm>
            <a:off x="977900" y="533400"/>
            <a:ext cx="3009900" cy="1231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700"/>
              </a:lnSpc>
              <a:tabLst>
                <a:tab pos="431800" algn="l"/>
              </a:tabLst>
            </a:pP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1.</a:t>
            </a:r>
            <a:r>
              <a:rPr lang="en-US" altLang="zh-CN" sz="27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설계안전성</a:t>
            </a:r>
            <a:r>
              <a:rPr lang="en-US" altLang="zh-CN" sz="27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검토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900"/>
              </a:lnSpc>
              <a:tabLst>
                <a:tab pos="431800" algn="l"/>
              </a:tabLst>
            </a:pPr>
            <a:r>
              <a:rPr lang="en-US" altLang="zh-CN" dirty="0" smtClean="0"/>
              <a:t>	</a:t>
            </a:r>
            <a:r>
              <a:rPr lang="en-US" altLang="zh-CN" sz="2398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Ø</a:t>
            </a:r>
            <a:r>
              <a:rPr lang="en-US" altLang="zh-CN" sz="23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98" b="1" dirty="0" smtClean="0">
                <a:solidFill>
                  <a:srgbClr val="000000"/>
                </a:solidFill>
                <a:latin typeface="맑은 고딕" pitchFamily="18" charset="0"/>
                <a:cs typeface="맑은 고딕" pitchFamily="18" charset="0"/>
              </a:rPr>
              <a:t>관련</a:t>
            </a:r>
            <a:r>
              <a:rPr lang="en-US" altLang="zh-CN" sz="23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98" b="1" dirty="0" smtClean="0">
                <a:solidFill>
                  <a:srgbClr val="000000"/>
                </a:solidFill>
                <a:latin typeface="맑은 고딕" pitchFamily="18" charset="0"/>
                <a:cs typeface="맑은 고딕" pitchFamily="18" charset="0"/>
              </a:rPr>
              <a:t>법령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797699" y="909345"/>
            <a:ext cx="9082252" cy="6042456"/>
          </a:xfrm>
          <a:custGeom>
            <a:avLst/>
            <a:gdLst>
              <a:gd name="connsiteX0" fmla="*/ 0 w 9082252"/>
              <a:gd name="connsiteY0" fmla="*/ 6042456 h 6042456"/>
              <a:gd name="connsiteX1" fmla="*/ 9082252 w 9082252"/>
              <a:gd name="connsiteY1" fmla="*/ 6042456 h 6042456"/>
              <a:gd name="connsiteX2" fmla="*/ 9082252 w 9082252"/>
              <a:gd name="connsiteY2" fmla="*/ 0 h 6042456"/>
              <a:gd name="connsiteX3" fmla="*/ 0 w 9082252"/>
              <a:gd name="connsiteY3" fmla="*/ 0 h 6042456"/>
              <a:gd name="connsiteX4" fmla="*/ 0 w 9082252"/>
              <a:gd name="connsiteY4" fmla="*/ 6042456 h 604245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082252" h="6042456">
                <a:moveTo>
                  <a:pt x="0" y="6042456"/>
                </a:moveTo>
                <a:lnTo>
                  <a:pt x="9082252" y="6042456"/>
                </a:lnTo>
                <a:lnTo>
                  <a:pt x="9082252" y="0"/>
                </a:lnTo>
                <a:lnTo>
                  <a:pt x="0" y="0"/>
                </a:lnTo>
                <a:lnTo>
                  <a:pt x="0" y="6042456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342900"/>
            <a:ext cx="9156700" cy="6870700"/>
          </a:xfrm>
          <a:prstGeom prst="rect">
            <a:avLst/>
          </a:prstGeom>
          <a:noFill/>
        </p:spPr>
      </p:pic>
      <p:graphicFrame>
        <p:nvGraphicFramePr>
          <p:cNvPr id="3" name="表格 4"/>
          <p:cNvGraphicFramePr>
            <a:graphicFrameLocks noGrp="1"/>
          </p:cNvGraphicFramePr>
          <p:nvPr/>
        </p:nvGraphicFramePr>
        <p:xfrm>
          <a:off x="1426425" y="1433309"/>
          <a:ext cx="8007477" cy="4883327"/>
        </p:xfrm>
        <a:graphic>
          <a:graphicData uri="http://schemas.openxmlformats.org/drawingml/2006/table">
            <a:tbl>
              <a:tblPr/>
              <a:tblGrid>
                <a:gridCol w="747471"/>
                <a:gridCol w="1007783"/>
                <a:gridCol w="6252223"/>
              </a:tblGrid>
              <a:tr h="36556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99" dirty="0" smtClean="0">
                          <a:solidFill>
                            <a:srgbClr val="FFFFFF"/>
                          </a:solidFill>
                          <a:latin typeface="굴림" pitchFamily="18" charset="0"/>
                          <a:cs typeface="굴림" pitchFamily="18" charset="0"/>
                        </a:rPr>
                        <a:t>구분</a:t>
                      </a:r>
                      <a:endParaRPr lang="zh-CN" altLang="en-US" sz="1799" dirty="0" smtClean="0">
                        <a:solidFill>
                          <a:srgbClr val="FFFFFF"/>
                        </a:solidFill>
                        <a:latin typeface="굴림" pitchFamily="18" charset="0"/>
                        <a:cs typeface="굴림" pitchFamily="18" charset="0"/>
                      </a:endParaRPr>
                    </a:p>
                  </a:txBody>
                  <a:tcPr>
                    <a:lnL w="0" cmpd="sng">
                      <a:solidFill>
                        <a:srgbClr val="000000"/>
                      </a:solidFill>
                      <a:prstDash val="soli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mpd="sng">
                      <a:solidFill>
                        <a:srgbClr val="000000"/>
                      </a:solidFill>
                      <a:prstDash val="soli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39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altLang="zh-CN" sz="1799" dirty="0" smtClean="0">
                          <a:solidFill>
                            <a:srgbClr val="FFFFFF"/>
                          </a:solidFill>
                          <a:latin typeface="굴림" pitchFamily="18" charset="0"/>
                          <a:cs typeface="굴림" pitchFamily="18" charset="0"/>
                        </a:rPr>
                        <a:t>업무</a:t>
                      </a:r>
                      <a:endParaRPr lang="zh-CN" altLang="en-US" sz="1799" dirty="0" smtClean="0">
                        <a:solidFill>
                          <a:srgbClr val="FFFFFF"/>
                        </a:solidFill>
                        <a:latin typeface="굴림" pitchFamily="18" charset="0"/>
                        <a:cs typeface="굴림" pitchFamily="18" charset="0"/>
                      </a:endParaRPr>
                    </a:p>
                  </a:txBody>
                  <a:tcPr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3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mpd="sng">
                      <a:solidFill>
                        <a:srgbClr val="000000"/>
                      </a:solidFill>
                      <a:prstDash val="soli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399"/>
                    </a:solidFill>
                  </a:tcPr>
                </a:tc>
              </a:tr>
              <a:tr h="875830">
                <a:tc rowSpan="5">
                  <a:txBody>
                    <a:bodyPr/>
                    <a:lstStyle/>
                    <a:p>
                      <a:pPr algn="ctr"/>
                      <a:r>
                        <a:rPr lang="en-US" altLang="zh-CN" sz="1799" dirty="0" smtClean="0">
                          <a:solidFill>
                            <a:srgbClr val="000000"/>
                          </a:solidFill>
                          <a:latin typeface="HY헤드라인M" pitchFamily="18" charset="0"/>
                          <a:cs typeface="HY헤드라인M" pitchFamily="18" charset="0"/>
                        </a:rPr>
                        <a:t>발</a:t>
                      </a:r>
                      <a:endParaRPr lang="zh-CN" altLang="en-US" sz="1799" dirty="0" smtClean="0">
                        <a:solidFill>
                          <a:srgbClr val="000000"/>
                        </a:solidFill>
                        <a:latin typeface="HY헤드라인M" pitchFamily="18" charset="0"/>
                        <a:cs typeface="HY헤드라인M" pitchFamily="18" charset="0"/>
                      </a:endParaRPr>
                    </a:p>
                    <a:p>
                      <a:pPr algn="ctr"/>
                      <a:r>
                        <a:rPr lang="en-US" altLang="zh-CN" sz="1799" dirty="0" smtClean="0">
                          <a:solidFill>
                            <a:srgbClr val="000000"/>
                          </a:solidFill>
                          <a:latin typeface="HY헤드라인M" pitchFamily="18" charset="0"/>
                          <a:cs typeface="HY헤드라인M" pitchFamily="18" charset="0"/>
                        </a:rPr>
                        <a:t>주</a:t>
                      </a:r>
                      <a:endParaRPr lang="zh-CN" altLang="en-US" sz="1799" dirty="0" smtClean="0">
                        <a:solidFill>
                          <a:srgbClr val="000000"/>
                        </a:solidFill>
                        <a:latin typeface="HY헤드라인M" pitchFamily="18" charset="0"/>
                        <a:cs typeface="HY헤드라인M" pitchFamily="18" charset="0"/>
                      </a:endParaRPr>
                    </a:p>
                    <a:p>
                      <a:pPr algn="ctr"/>
                      <a:r>
                        <a:rPr lang="en-US" altLang="zh-CN" sz="1799" dirty="0" smtClean="0">
                          <a:solidFill>
                            <a:srgbClr val="000000"/>
                          </a:solidFill>
                          <a:latin typeface="HY헤드라인M" pitchFamily="18" charset="0"/>
                          <a:cs typeface="HY헤드라인M" pitchFamily="18" charset="0"/>
                        </a:rPr>
                        <a:t>자</a:t>
                      </a:r>
                      <a:endParaRPr lang="zh-CN" altLang="en-US" sz="1799" dirty="0" smtClean="0">
                        <a:solidFill>
                          <a:srgbClr val="000000"/>
                        </a:solidFill>
                        <a:latin typeface="HY헤드라인M" pitchFamily="18" charset="0"/>
                        <a:cs typeface="HY헤드라인M" pitchFamily="18" charset="0"/>
                      </a:endParaRPr>
                    </a:p>
                  </a:txBody>
                  <a:tcPr anchor="b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3" dirty="0" smtClean="0">
                          <a:solidFill>
                            <a:srgbClr val="000000"/>
                          </a:solidFill>
                          <a:latin typeface="HY헤드라인M" pitchFamily="18" charset="0"/>
                          <a:cs typeface="HY헤드라인M" pitchFamily="18" charset="0"/>
                        </a:rPr>
                        <a:t>제4조</a:t>
                      </a:r>
                      <a:endParaRPr lang="zh-CN" altLang="en-US" sz="1403" dirty="0" smtClean="0">
                        <a:solidFill>
                          <a:srgbClr val="000000"/>
                        </a:solidFill>
                        <a:latin typeface="HY헤드라인M" pitchFamily="18" charset="0"/>
                        <a:cs typeface="HY헤드라인M" pitchFamily="18" charset="0"/>
                      </a:endParaRPr>
                    </a:p>
                    <a:p>
                      <a:pPr algn="ctr"/>
                      <a:r>
                        <a:rPr lang="en-US" altLang="zh-CN" sz="1403" dirty="0" smtClean="0">
                          <a:solidFill>
                            <a:srgbClr val="000000"/>
                          </a:solidFill>
                          <a:latin typeface="HY헤드라인M" pitchFamily="18" charset="0"/>
                          <a:cs typeface="HY헤드라인M" pitchFamily="18" charset="0"/>
                        </a:rPr>
                        <a:t>(사업관리)</a:t>
                      </a:r>
                      <a:endParaRPr lang="zh-CN" altLang="en-US" sz="1403" dirty="0" smtClean="0">
                        <a:solidFill>
                          <a:srgbClr val="000000"/>
                        </a:solidFill>
                        <a:latin typeface="HY헤드라인M" pitchFamily="18" charset="0"/>
                        <a:cs typeface="HY헤드라인M" pitchFamily="18" charset="0"/>
                      </a:endParaRPr>
                    </a:p>
                  </a:txBody>
                  <a:tcPr anchor="ctr"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595" dirty="0" smtClean="0">
                          <a:solidFill>
                            <a:srgbClr val="000000"/>
                          </a:solidFill>
                          <a:latin typeface="HY헤드라인M" pitchFamily="18" charset="0"/>
                          <a:cs typeface="HY헤드라인M" pitchFamily="18" charset="0"/>
                        </a:rPr>
                        <a:t>①안전관리총괄</a:t>
                      </a:r>
                      <a:endParaRPr lang="zh-CN" altLang="en-US" sz="1595" dirty="0" smtClean="0">
                        <a:solidFill>
                          <a:srgbClr val="000000"/>
                        </a:solidFill>
                        <a:latin typeface="HY헤드라인M" pitchFamily="18" charset="0"/>
                        <a:cs typeface="HY헤드라인M" pitchFamily="18" charset="0"/>
                      </a:endParaRPr>
                    </a:p>
                    <a:p>
                      <a:pPr algn="l"/>
                      <a:r>
                        <a:rPr lang="en-US" altLang="zh-CN" sz="1595" dirty="0" smtClean="0">
                          <a:solidFill>
                            <a:srgbClr val="000000"/>
                          </a:solidFill>
                          <a:latin typeface="HY헤드라인M" pitchFamily="18" charset="0"/>
                          <a:cs typeface="HY헤드라인M" pitchFamily="18" charset="0"/>
                        </a:rPr>
                        <a:t>②위험요소/저감대책사전발굴</a:t>
                      </a:r>
                      <a:endParaRPr lang="zh-CN" altLang="en-US" sz="1595" dirty="0" smtClean="0">
                        <a:solidFill>
                          <a:srgbClr val="000000"/>
                        </a:solidFill>
                        <a:latin typeface="HY헤드라인M" pitchFamily="18" charset="0"/>
                        <a:cs typeface="HY헤드라인M" pitchFamily="18" charset="0"/>
                      </a:endParaRPr>
                    </a:p>
                    <a:p>
                      <a:pPr algn="l"/>
                      <a:r>
                        <a:rPr lang="en-US" altLang="zh-CN" sz="1403" dirty="0" smtClean="0">
                          <a:solidFill>
                            <a:srgbClr val="000000"/>
                          </a:solidFill>
                          <a:latin typeface="HY헤드라인M" pitchFamily="18" charset="0"/>
                          <a:cs typeface="HY헤드라인M" pitchFamily="18" charset="0"/>
                        </a:rPr>
                        <a:t>-전문가자문,안전관리문서,위험요소프로파일</a:t>
                      </a:r>
                      <a:endParaRPr lang="zh-CN" altLang="en-US" sz="1403" dirty="0" smtClean="0">
                        <a:solidFill>
                          <a:srgbClr val="000000"/>
                        </a:solidFill>
                        <a:latin typeface="HY헤드라인M" pitchFamily="18" charset="0"/>
                        <a:cs typeface="HY헤드라인M" pitchFamily="18" charset="0"/>
                      </a:endParaRPr>
                    </a:p>
                  </a:txBody>
                  <a:tcPr anchor="ctr"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CDDE"/>
                    </a:solidFill>
                  </a:tcPr>
                </a:tc>
              </a:tr>
              <a:tr h="720458"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3" dirty="0" smtClean="0">
                          <a:solidFill>
                            <a:srgbClr val="000000"/>
                          </a:solidFill>
                          <a:latin typeface="HY헤드라인M" pitchFamily="18" charset="0"/>
                          <a:cs typeface="HY헤드라인M" pitchFamily="18" charset="0"/>
                        </a:rPr>
                        <a:t>제5조</a:t>
                      </a:r>
                      <a:endParaRPr lang="zh-CN" altLang="en-US" sz="1403" dirty="0" smtClean="0">
                        <a:solidFill>
                          <a:srgbClr val="000000"/>
                        </a:solidFill>
                        <a:latin typeface="HY헤드라인M" pitchFamily="18" charset="0"/>
                        <a:cs typeface="HY헤드라인M" pitchFamily="18" charset="0"/>
                      </a:endParaRPr>
                    </a:p>
                    <a:p>
                      <a:pPr algn="ctr"/>
                      <a:r>
                        <a:rPr lang="en-US" altLang="zh-CN" sz="1403" dirty="0" smtClean="0">
                          <a:solidFill>
                            <a:srgbClr val="000000"/>
                          </a:solidFill>
                          <a:latin typeface="HY헤드라인M" pitchFamily="18" charset="0"/>
                          <a:cs typeface="HY헤드라인M" pitchFamily="18" charset="0"/>
                        </a:rPr>
                        <a:t>(설계발주)</a:t>
                      </a:r>
                      <a:endParaRPr lang="zh-CN" altLang="en-US" sz="1403" dirty="0" smtClean="0">
                        <a:solidFill>
                          <a:srgbClr val="000000"/>
                        </a:solidFill>
                        <a:latin typeface="HY헤드라인M" pitchFamily="18" charset="0"/>
                        <a:cs typeface="HY헤드라인M" pitchFamily="18" charset="0"/>
                      </a:endParaRPr>
                    </a:p>
                  </a:txBody>
                  <a:tcPr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595" dirty="0" smtClean="0">
                          <a:solidFill>
                            <a:srgbClr val="000000"/>
                          </a:solidFill>
                          <a:latin typeface="HY헤드라인M" pitchFamily="18" charset="0"/>
                          <a:cs typeface="HY헤드라인M" pitchFamily="18" charset="0"/>
                        </a:rPr>
                        <a:t>①과업지시서의설계조건작성</a:t>
                      </a:r>
                      <a:r>
                        <a:rPr lang="en-US" altLang="zh-CN" sz="1403" dirty="0" smtClean="0">
                          <a:solidFill>
                            <a:srgbClr val="000000"/>
                          </a:solidFill>
                          <a:latin typeface="HY헤드라인M" pitchFamily="18" charset="0"/>
                          <a:cs typeface="HY헤드라인M" pitchFamily="18" charset="0"/>
                        </a:rPr>
                        <a:t>(필요시외부전문가활용)</a:t>
                      </a:r>
                      <a:endParaRPr lang="zh-CN" altLang="en-US" sz="1403" dirty="0" smtClean="0">
                        <a:solidFill>
                          <a:srgbClr val="000000"/>
                        </a:solidFill>
                        <a:latin typeface="HY헤드라인M" pitchFamily="18" charset="0"/>
                        <a:cs typeface="HY헤드라인M" pitchFamily="18" charset="0"/>
                      </a:endParaRPr>
                    </a:p>
                    <a:p>
                      <a:pPr algn="l"/>
                      <a:r>
                        <a:rPr lang="en-US" altLang="zh-CN" sz="1595" dirty="0" smtClean="0">
                          <a:solidFill>
                            <a:srgbClr val="000000"/>
                          </a:solidFill>
                          <a:latin typeface="HY헤드라인M" pitchFamily="18" charset="0"/>
                          <a:cs typeface="HY헤드라인M" pitchFamily="18" charset="0"/>
                        </a:rPr>
                        <a:t>②설계성과품명시</a:t>
                      </a:r>
                      <a:r>
                        <a:rPr lang="en-US" altLang="zh-CN" sz="1403" dirty="0" smtClean="0">
                          <a:solidFill>
                            <a:srgbClr val="000000"/>
                          </a:solidFill>
                          <a:latin typeface="HY헤드라인M" pitchFamily="18" charset="0"/>
                          <a:cs typeface="HY헤드라인M" pitchFamily="18" charset="0"/>
                        </a:rPr>
                        <a:t>(설계자)</a:t>
                      </a:r>
                      <a:endParaRPr lang="zh-CN" altLang="en-US" sz="1403" dirty="0" smtClean="0">
                        <a:solidFill>
                          <a:srgbClr val="000000"/>
                        </a:solidFill>
                        <a:latin typeface="HY헤드라인M" pitchFamily="18" charset="0"/>
                        <a:cs typeface="HY헤드라인M" pitchFamily="18" charset="0"/>
                      </a:endParaRPr>
                    </a:p>
                  </a:txBody>
                  <a:tcPr anchor="ctr"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8EF"/>
                    </a:solidFill>
                  </a:tcPr>
                </a:tc>
              </a:tr>
              <a:tr h="912393"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3" dirty="0" smtClean="0">
                          <a:solidFill>
                            <a:srgbClr val="000000"/>
                          </a:solidFill>
                          <a:latin typeface="HY헤드라인M" pitchFamily="18" charset="0"/>
                          <a:cs typeface="HY헤드라인M" pitchFamily="18" charset="0"/>
                        </a:rPr>
                        <a:t>제6조</a:t>
                      </a:r>
                      <a:endParaRPr lang="zh-CN" altLang="en-US" sz="1403" dirty="0" smtClean="0">
                        <a:solidFill>
                          <a:srgbClr val="000000"/>
                        </a:solidFill>
                        <a:latin typeface="HY헤드라인M" pitchFamily="18" charset="0"/>
                        <a:cs typeface="HY헤드라인M" pitchFamily="18" charset="0"/>
                      </a:endParaRPr>
                    </a:p>
                    <a:p>
                      <a:pPr algn="ctr"/>
                      <a:r>
                        <a:rPr lang="en-US" altLang="zh-CN" sz="1403" dirty="0" smtClean="0">
                          <a:solidFill>
                            <a:srgbClr val="000000"/>
                          </a:solidFill>
                          <a:latin typeface="HY헤드라인M" pitchFamily="18" charset="0"/>
                          <a:cs typeface="HY헤드라인M" pitchFamily="18" charset="0"/>
                        </a:rPr>
                        <a:t>(설계시행)</a:t>
                      </a:r>
                      <a:endParaRPr lang="zh-CN" altLang="en-US" sz="1403" dirty="0" smtClean="0">
                        <a:solidFill>
                          <a:srgbClr val="000000"/>
                        </a:solidFill>
                        <a:latin typeface="HY헤드라인M" pitchFamily="18" charset="0"/>
                        <a:cs typeface="HY헤드라인M" pitchFamily="18" charset="0"/>
                      </a:endParaRPr>
                    </a:p>
                  </a:txBody>
                  <a:tcPr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595" dirty="0" smtClean="0">
                          <a:solidFill>
                            <a:srgbClr val="000000"/>
                          </a:solidFill>
                          <a:latin typeface="HY헤드라인M" pitchFamily="18" charset="0"/>
                          <a:cs typeface="HY헤드라인M" pitchFamily="18" charset="0"/>
                        </a:rPr>
                        <a:t>①기술자문위원회</a:t>
                      </a:r>
                      <a:r>
                        <a:rPr lang="en-US" altLang="zh-CN" sz="1403" dirty="0" smtClean="0">
                          <a:solidFill>
                            <a:srgbClr val="000000"/>
                          </a:solidFill>
                          <a:latin typeface="HY헤드라인M" pitchFamily="18" charset="0"/>
                          <a:cs typeface="HY헤드라인M" pitchFamily="18" charset="0"/>
                        </a:rPr>
                        <a:t>(법제6조)</a:t>
                      </a:r>
                      <a:r>
                        <a:rPr lang="en-US" altLang="zh-CN" sz="1595" dirty="0" smtClean="0">
                          <a:solidFill>
                            <a:srgbClr val="000000"/>
                          </a:solidFill>
                          <a:latin typeface="HY헤드라인M" pitchFamily="18" charset="0"/>
                          <a:cs typeface="HY헤드라인M" pitchFamily="18" charset="0"/>
                        </a:rPr>
                        <a:t>또는한국시설안전공단에검토의뢰</a:t>
                      </a:r>
                      <a:endParaRPr lang="zh-CN" altLang="en-US" sz="1595" dirty="0" smtClean="0">
                        <a:solidFill>
                          <a:srgbClr val="000000"/>
                        </a:solidFill>
                        <a:latin typeface="HY헤드라인M" pitchFamily="18" charset="0"/>
                        <a:cs typeface="HY헤드라인M" pitchFamily="18" charset="0"/>
                      </a:endParaRPr>
                    </a:p>
                    <a:p>
                      <a:pPr algn="l"/>
                      <a:r>
                        <a:rPr lang="en-US" altLang="zh-CN" sz="1595" dirty="0" smtClean="0">
                          <a:solidFill>
                            <a:srgbClr val="000000"/>
                          </a:solidFill>
                          <a:latin typeface="HY헤드라인M" pitchFamily="18" charset="0"/>
                          <a:cs typeface="HY헤드라인M" pitchFamily="18" charset="0"/>
                        </a:rPr>
                        <a:t>②검토결과국토교통부장관께제출시</a:t>
                      </a:r>
                      <a:r>
                        <a:rPr lang="en-US" altLang="zh-CN" sz="1403" dirty="0" smtClean="0">
                          <a:solidFill>
                            <a:srgbClr val="000000"/>
                          </a:solidFill>
                          <a:latin typeface="HY헤드라인M" pitchFamily="18" charset="0"/>
                          <a:cs typeface="HY헤드라인M" pitchFamily="18" charset="0"/>
                        </a:rPr>
                        <a:t>(cosmis,시설안전공단)</a:t>
                      </a:r>
                      <a:endParaRPr lang="zh-CN" altLang="en-US" sz="1403" dirty="0" smtClean="0">
                        <a:solidFill>
                          <a:srgbClr val="000000"/>
                        </a:solidFill>
                        <a:latin typeface="HY헤드라인M" pitchFamily="18" charset="0"/>
                        <a:cs typeface="HY헤드라인M" pitchFamily="18" charset="0"/>
                      </a:endParaRPr>
                    </a:p>
                    <a:p>
                      <a:pPr algn="l"/>
                      <a:r>
                        <a:rPr lang="en-US" altLang="zh-CN" sz="1595" dirty="0" smtClean="0">
                          <a:solidFill>
                            <a:srgbClr val="000000"/>
                          </a:solidFill>
                          <a:latin typeface="HY헤드라인M" pitchFamily="18" charset="0"/>
                          <a:cs typeface="HY헤드라인M" pitchFamily="18" charset="0"/>
                        </a:rPr>
                        <a:t>③설계안전성검토절차</a:t>
                      </a:r>
                      <a:endParaRPr lang="zh-CN" altLang="en-US" sz="1595" dirty="0" smtClean="0">
                        <a:solidFill>
                          <a:srgbClr val="000000"/>
                        </a:solidFill>
                        <a:latin typeface="HY헤드라인M" pitchFamily="18" charset="0"/>
                        <a:cs typeface="HY헤드라인M" pitchFamily="18" charset="0"/>
                      </a:endParaRPr>
                    </a:p>
                  </a:txBody>
                  <a:tcPr anchor="ctr"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CDDE"/>
                    </a:solidFill>
                  </a:tcPr>
                </a:tc>
              </a:tr>
              <a:tr h="621448"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3" dirty="0" smtClean="0">
                          <a:solidFill>
                            <a:srgbClr val="000000"/>
                          </a:solidFill>
                          <a:latin typeface="HY헤드라인M" pitchFamily="18" charset="0"/>
                          <a:cs typeface="HY헤드라인M" pitchFamily="18" charset="0"/>
                        </a:rPr>
                        <a:t>제7조</a:t>
                      </a:r>
                      <a:endParaRPr lang="zh-CN" altLang="en-US" sz="1403" dirty="0" smtClean="0">
                        <a:solidFill>
                          <a:srgbClr val="000000"/>
                        </a:solidFill>
                        <a:latin typeface="HY헤드라인M" pitchFamily="18" charset="0"/>
                        <a:cs typeface="HY헤드라인M" pitchFamily="18" charset="0"/>
                      </a:endParaRPr>
                    </a:p>
                    <a:p>
                      <a:pPr algn="ctr"/>
                      <a:r>
                        <a:rPr lang="en-US" altLang="zh-CN" sz="1403" dirty="0" smtClean="0">
                          <a:solidFill>
                            <a:srgbClr val="000000"/>
                          </a:solidFill>
                          <a:latin typeface="HY헤드라인M" pitchFamily="18" charset="0"/>
                          <a:cs typeface="HY헤드라인M" pitchFamily="18" charset="0"/>
                        </a:rPr>
                        <a:t>(설계완료)</a:t>
                      </a:r>
                      <a:endParaRPr lang="zh-CN" altLang="en-US" sz="1403" dirty="0" smtClean="0">
                        <a:solidFill>
                          <a:srgbClr val="000000"/>
                        </a:solidFill>
                        <a:latin typeface="HY헤드라인M" pitchFamily="18" charset="0"/>
                        <a:cs typeface="HY헤드라인M" pitchFamily="18" charset="0"/>
                      </a:endParaRPr>
                    </a:p>
                  </a:txBody>
                  <a:tcPr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595" dirty="0" smtClean="0">
                          <a:solidFill>
                            <a:srgbClr val="000000"/>
                          </a:solidFill>
                          <a:latin typeface="HY헤드라인M" pitchFamily="18" charset="0"/>
                          <a:cs typeface="HY헤드라인M" pitchFamily="18" charset="0"/>
                        </a:rPr>
                        <a:t>성과품확인후시공자에게전달</a:t>
                      </a:r>
                      <a:endParaRPr lang="zh-CN" altLang="en-US" sz="1595" dirty="0" smtClean="0">
                        <a:solidFill>
                          <a:srgbClr val="000000"/>
                        </a:solidFill>
                        <a:latin typeface="HY헤드라인M" pitchFamily="18" charset="0"/>
                        <a:cs typeface="HY헤드라인M" pitchFamily="18" charset="0"/>
                      </a:endParaRPr>
                    </a:p>
                    <a:p>
                      <a:pPr algn="l"/>
                      <a:r>
                        <a:rPr lang="en-US" altLang="zh-CN" sz="1403" dirty="0" smtClean="0">
                          <a:solidFill>
                            <a:srgbClr val="000000"/>
                          </a:solidFill>
                          <a:latin typeface="HY헤드라인M" pitchFamily="18" charset="0"/>
                          <a:cs typeface="HY헤드라인M" pitchFamily="18" charset="0"/>
                        </a:rPr>
                        <a:t>(설계안전검토보고서,위험잔여요소,위험성,저감대책(HRA))</a:t>
                      </a:r>
                      <a:endParaRPr lang="zh-CN" altLang="en-US" sz="1403" dirty="0" smtClean="0">
                        <a:solidFill>
                          <a:srgbClr val="000000"/>
                        </a:solidFill>
                        <a:latin typeface="HY헤드라인M" pitchFamily="18" charset="0"/>
                        <a:cs typeface="HY헤드라인M" pitchFamily="18" charset="0"/>
                      </a:endParaRPr>
                    </a:p>
                  </a:txBody>
                  <a:tcPr anchor="ctr"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8EF"/>
                    </a:solidFill>
                  </a:tcPr>
                </a:tc>
              </a:tr>
              <a:tr h="1387627"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mpd="sng">
                      <a:solidFill>
                        <a:srgbClr val="000000"/>
                      </a:solidFill>
                      <a:prstDash val="solid"/>
                    </a:lnB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3" dirty="0" smtClean="0">
                          <a:solidFill>
                            <a:srgbClr val="000000"/>
                          </a:solidFill>
                          <a:latin typeface="HY헤드라인M" pitchFamily="18" charset="0"/>
                          <a:cs typeface="HY헤드라인M" pitchFamily="18" charset="0"/>
                        </a:rPr>
                        <a:t>제10조</a:t>
                      </a:r>
                      <a:endParaRPr lang="zh-CN" altLang="en-US" sz="1403" dirty="0" smtClean="0">
                        <a:solidFill>
                          <a:srgbClr val="000000"/>
                        </a:solidFill>
                        <a:latin typeface="HY헤드라인M" pitchFamily="18" charset="0"/>
                        <a:cs typeface="HY헤드라인M" pitchFamily="18" charset="0"/>
                      </a:endParaRPr>
                    </a:p>
                    <a:p>
                      <a:pPr algn="ctr"/>
                      <a:r>
                        <a:rPr lang="en-US" altLang="zh-CN" sz="1403" dirty="0" smtClean="0">
                          <a:solidFill>
                            <a:srgbClr val="000000"/>
                          </a:solidFill>
                          <a:latin typeface="HY헤드라인M" pitchFamily="18" charset="0"/>
                          <a:cs typeface="HY헤드라인M" pitchFamily="18" charset="0"/>
                        </a:rPr>
                        <a:t>(공사완료)</a:t>
                      </a:r>
                      <a:endParaRPr lang="zh-CN" altLang="en-US" sz="1403" dirty="0" smtClean="0">
                        <a:solidFill>
                          <a:srgbClr val="000000"/>
                        </a:solidFill>
                        <a:latin typeface="HY헤드라인M" pitchFamily="18" charset="0"/>
                        <a:cs typeface="HY헤드라인M" pitchFamily="18" charset="0"/>
                      </a:endParaRPr>
                    </a:p>
                  </a:txBody>
                  <a:tcPr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595" dirty="0" smtClean="0">
                          <a:solidFill>
                            <a:srgbClr val="000000"/>
                          </a:solidFill>
                          <a:latin typeface="HY헤드라인M" pitchFamily="18" charset="0"/>
                          <a:cs typeface="HY헤드라인M" pitchFamily="18" charset="0"/>
                        </a:rPr>
                        <a:t>①안전관리문서취합및일부보관</a:t>
                      </a:r>
                      <a:r>
                        <a:rPr lang="en-US" altLang="zh-CN" sz="1403" dirty="0" smtClean="0">
                          <a:solidFill>
                            <a:srgbClr val="000000"/>
                          </a:solidFill>
                          <a:latin typeface="HY헤드라인M" pitchFamily="18" charset="0"/>
                          <a:cs typeface="HY헤드라인M" pitchFamily="18" charset="0"/>
                        </a:rPr>
                        <a:t>(시특법제17조)</a:t>
                      </a:r>
                      <a:endParaRPr lang="zh-CN" altLang="en-US" sz="1403" dirty="0" smtClean="0">
                        <a:solidFill>
                          <a:srgbClr val="000000"/>
                        </a:solidFill>
                        <a:latin typeface="HY헤드라인M" pitchFamily="18" charset="0"/>
                        <a:cs typeface="HY헤드라인M" pitchFamily="18" charset="0"/>
                      </a:endParaRPr>
                    </a:p>
                    <a:p>
                      <a:pPr algn="l"/>
                      <a:r>
                        <a:rPr lang="en-US" altLang="zh-CN" sz="1595" dirty="0" smtClean="0">
                          <a:solidFill>
                            <a:srgbClr val="000000"/>
                          </a:solidFill>
                          <a:latin typeface="HY헤드라인M" pitchFamily="18" charset="0"/>
                          <a:cs typeface="HY헤드라인M" pitchFamily="18" charset="0"/>
                        </a:rPr>
                        <a:t>②준공시안전관리문서제출</a:t>
                      </a:r>
                      <a:r>
                        <a:rPr lang="en-US" altLang="zh-CN" sz="1403" dirty="0" smtClean="0">
                          <a:solidFill>
                            <a:srgbClr val="000000"/>
                          </a:solidFill>
                          <a:latin typeface="HY헤드라인M" pitchFamily="18" charset="0"/>
                          <a:cs typeface="HY헤드라인M" pitchFamily="18" charset="0"/>
                        </a:rPr>
                        <a:t>(건설안전정보시스템)</a:t>
                      </a:r>
                      <a:endParaRPr lang="zh-CN" altLang="en-US" sz="1403" dirty="0" smtClean="0">
                        <a:solidFill>
                          <a:srgbClr val="000000"/>
                        </a:solidFill>
                        <a:latin typeface="HY헤드라인M" pitchFamily="18" charset="0"/>
                        <a:cs typeface="HY헤드라인M" pitchFamily="18" charset="0"/>
                      </a:endParaRPr>
                    </a:p>
                    <a:p>
                      <a:pPr algn="l"/>
                      <a:r>
                        <a:rPr lang="en-US" altLang="zh-CN" sz="1403" dirty="0" smtClean="0">
                          <a:solidFill>
                            <a:srgbClr val="000000"/>
                          </a:solidFill>
                          <a:latin typeface="HY헤드라인M" pitchFamily="18" charset="0"/>
                          <a:cs typeface="HY헤드라인M" pitchFamily="18" charset="0"/>
                        </a:rPr>
                        <a:t>-HRA</a:t>
                      </a:r>
                      <a:r>
                        <a:rPr lang="en-US" altLang="zh-CN" sz="1199" dirty="0" smtClean="0">
                          <a:solidFill>
                            <a:srgbClr val="000000"/>
                          </a:solidFill>
                          <a:latin typeface="HY헤드라인M" pitchFamily="18" charset="0"/>
                          <a:cs typeface="HY헤드라인M" pitchFamily="18" charset="0"/>
                        </a:rPr>
                        <a:t>(설계단계,시공단계)</a:t>
                      </a:r>
                      <a:endParaRPr lang="zh-CN" altLang="en-US" sz="1199" dirty="0" smtClean="0">
                        <a:solidFill>
                          <a:srgbClr val="000000"/>
                        </a:solidFill>
                        <a:latin typeface="HY헤드라인M" pitchFamily="18" charset="0"/>
                        <a:cs typeface="HY헤드라인M" pitchFamily="18" charset="0"/>
                      </a:endParaRPr>
                    </a:p>
                    <a:p>
                      <a:pPr algn="l"/>
                      <a:r>
                        <a:rPr lang="en-US" altLang="zh-CN" sz="1403" dirty="0" smtClean="0">
                          <a:solidFill>
                            <a:srgbClr val="000000"/>
                          </a:solidFill>
                          <a:latin typeface="HY헤드라인M" pitchFamily="18" charset="0"/>
                          <a:cs typeface="HY헤드라인M" pitchFamily="18" charset="0"/>
                        </a:rPr>
                        <a:t>-건설사고발생시:사고조사보고서제출</a:t>
                      </a:r>
                      <a:r>
                        <a:rPr lang="en-US" altLang="zh-CN" sz="1199" dirty="0" smtClean="0">
                          <a:solidFill>
                            <a:srgbClr val="000000"/>
                          </a:solidFill>
                          <a:latin typeface="HY헤드라인M" pitchFamily="18" charset="0"/>
                          <a:cs typeface="HY헤드라인M" pitchFamily="18" charset="0"/>
                        </a:rPr>
                        <a:t>(사고개요,원인,재발방지대책)</a:t>
                      </a:r>
                      <a:endParaRPr lang="zh-CN" altLang="en-US" sz="1199" dirty="0" smtClean="0">
                        <a:solidFill>
                          <a:srgbClr val="000000"/>
                        </a:solidFill>
                        <a:latin typeface="HY헤드라인M" pitchFamily="18" charset="0"/>
                        <a:cs typeface="HY헤드라인M" pitchFamily="18" charset="0"/>
                      </a:endParaRPr>
                    </a:p>
                    <a:p>
                      <a:pPr algn="l"/>
                      <a:r>
                        <a:rPr lang="en-US" altLang="zh-CN" sz="1403" dirty="0" smtClean="0">
                          <a:solidFill>
                            <a:srgbClr val="000000"/>
                          </a:solidFill>
                          <a:latin typeface="HY헤드라인M" pitchFamily="18" charset="0"/>
                          <a:cs typeface="HY헤드라인M" pitchFamily="18" charset="0"/>
                        </a:rPr>
                        <a:t>-시공단계에서도출된유지관리단계에서반드시고려될HRA</a:t>
                      </a:r>
                      <a:endParaRPr lang="zh-CN" altLang="en-US" sz="1403" dirty="0" smtClean="0">
                        <a:solidFill>
                          <a:srgbClr val="000000"/>
                        </a:solidFill>
                        <a:latin typeface="HY헤드라인M" pitchFamily="18" charset="0"/>
                        <a:cs typeface="HY헤드라인M" pitchFamily="18" charset="0"/>
                      </a:endParaRPr>
                    </a:p>
                  </a:txBody>
                  <a:tcPr anchor="ctr"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CDDE"/>
                    </a:solidFill>
                  </a:tcPr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9423400" y="6845300"/>
            <a:ext cx="215900" cy="177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  <a:tabLst/>
            </a:pPr>
            <a:r>
              <a:rPr lang="en-US" altLang="zh-CN" sz="1403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37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977900" y="495300"/>
            <a:ext cx="3009900" cy="342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700"/>
              </a:lnSpc>
              <a:tabLst/>
            </a:pP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1.</a:t>
            </a:r>
            <a:r>
              <a:rPr lang="en-US" altLang="zh-CN" sz="27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설계안전성</a:t>
            </a:r>
            <a:r>
              <a:rPr lang="en-US" altLang="zh-CN" sz="27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검토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797699" y="909345"/>
            <a:ext cx="9082252" cy="6042456"/>
          </a:xfrm>
          <a:custGeom>
            <a:avLst/>
            <a:gdLst>
              <a:gd name="connsiteX0" fmla="*/ 0 w 9082252"/>
              <a:gd name="connsiteY0" fmla="*/ 6042456 h 6042456"/>
              <a:gd name="connsiteX1" fmla="*/ 9082252 w 9082252"/>
              <a:gd name="connsiteY1" fmla="*/ 6042456 h 6042456"/>
              <a:gd name="connsiteX2" fmla="*/ 9082252 w 9082252"/>
              <a:gd name="connsiteY2" fmla="*/ 0 h 6042456"/>
              <a:gd name="connsiteX3" fmla="*/ 0 w 9082252"/>
              <a:gd name="connsiteY3" fmla="*/ 0 h 6042456"/>
              <a:gd name="connsiteX4" fmla="*/ 0 w 9082252"/>
              <a:gd name="connsiteY4" fmla="*/ 6042456 h 604245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082252" h="6042456">
                <a:moveTo>
                  <a:pt x="0" y="6042456"/>
                </a:moveTo>
                <a:lnTo>
                  <a:pt x="9082252" y="6042456"/>
                </a:lnTo>
                <a:lnTo>
                  <a:pt x="9082252" y="0"/>
                </a:lnTo>
                <a:lnTo>
                  <a:pt x="0" y="0"/>
                </a:lnTo>
                <a:lnTo>
                  <a:pt x="0" y="6042456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342900"/>
            <a:ext cx="9156700" cy="6870700"/>
          </a:xfrm>
          <a:prstGeom prst="rect">
            <a:avLst/>
          </a:prstGeom>
          <a:noFill/>
        </p:spPr>
      </p:pic>
      <p:graphicFrame>
        <p:nvGraphicFramePr>
          <p:cNvPr id="3" name="表格 4"/>
          <p:cNvGraphicFramePr>
            <a:graphicFrameLocks noGrp="1"/>
          </p:cNvGraphicFramePr>
          <p:nvPr/>
        </p:nvGraphicFramePr>
        <p:xfrm>
          <a:off x="1426425" y="1200264"/>
          <a:ext cx="8007477" cy="5207761"/>
        </p:xfrm>
        <a:graphic>
          <a:graphicData uri="http://schemas.openxmlformats.org/drawingml/2006/table">
            <a:tbl>
              <a:tblPr/>
              <a:tblGrid>
                <a:gridCol w="820534"/>
                <a:gridCol w="1006271"/>
                <a:gridCol w="6180671"/>
              </a:tblGrid>
              <a:tr h="365569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799" dirty="0" smtClean="0">
                          <a:solidFill>
                            <a:srgbClr val="FFFFFF"/>
                          </a:solidFill>
                          <a:latin typeface="굴림" pitchFamily="18" charset="0"/>
                          <a:cs typeface="굴림" pitchFamily="18" charset="0"/>
                        </a:rPr>
                        <a:t>구분</a:t>
                      </a:r>
                      <a:endParaRPr lang="zh-CN" altLang="en-US" sz="1799" dirty="0" smtClean="0">
                        <a:solidFill>
                          <a:srgbClr val="FFFFFF"/>
                        </a:solidFill>
                        <a:latin typeface="굴림" pitchFamily="18" charset="0"/>
                        <a:cs typeface="굴림" pitchFamily="18" charset="0"/>
                      </a:endParaRPr>
                    </a:p>
                  </a:txBody>
                  <a:tcPr>
                    <a:lnL w="0" cmpd="sng">
                      <a:solidFill>
                        <a:srgbClr val="000000"/>
                      </a:solidFill>
                      <a:prstDash val="soli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mpd="sng">
                      <a:solidFill>
                        <a:srgbClr val="000000"/>
                      </a:solidFill>
                      <a:prstDash val="soli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D2D8A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altLang="zh-CN" sz="1799" dirty="0" smtClean="0">
                          <a:solidFill>
                            <a:srgbClr val="FFFFFF"/>
                          </a:solidFill>
                          <a:latin typeface="굴림" pitchFamily="18" charset="0"/>
                          <a:cs typeface="굴림" pitchFamily="18" charset="0"/>
                        </a:rPr>
                        <a:t>업무</a:t>
                      </a:r>
                      <a:endParaRPr lang="zh-CN" altLang="en-US" sz="1799" dirty="0" smtClean="0">
                        <a:solidFill>
                          <a:srgbClr val="FFFFFF"/>
                        </a:solidFill>
                        <a:latin typeface="굴림" pitchFamily="18" charset="0"/>
                        <a:cs typeface="굴림" pitchFamily="18" charset="0"/>
                      </a:endParaRPr>
                    </a:p>
                  </a:txBody>
                  <a:tcPr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D2D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mpd="sng">
                      <a:solidFill>
                        <a:srgbClr val="000000"/>
                      </a:solidFill>
                      <a:prstDash val="soli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D2D8A"/>
                    </a:solidFill>
                  </a:tcPr>
                </a:tc>
              </a:tr>
              <a:tr h="539204">
                <a:tc rowSpan="3">
                  <a:txBody>
                    <a:bodyPr/>
                    <a:lstStyle/>
                    <a:p>
                      <a:pPr algn="ctr"/>
                      <a:r>
                        <a:rPr lang="en-US" altLang="zh-CN" sz="1799" dirty="0" smtClean="0">
                          <a:solidFill>
                            <a:srgbClr val="000000"/>
                          </a:solidFill>
                          <a:latin typeface="HY헤드라인M" pitchFamily="18" charset="0"/>
                          <a:cs typeface="HY헤드라인M" pitchFamily="18" charset="0"/>
                        </a:rPr>
                        <a:t>설</a:t>
                      </a:r>
                      <a:endParaRPr lang="zh-CN" altLang="en-US" sz="1799" dirty="0" smtClean="0">
                        <a:solidFill>
                          <a:srgbClr val="000000"/>
                        </a:solidFill>
                        <a:latin typeface="HY헤드라인M" pitchFamily="18" charset="0"/>
                        <a:cs typeface="HY헤드라인M" pitchFamily="18" charset="0"/>
                      </a:endParaRPr>
                    </a:p>
                    <a:p>
                      <a:pPr algn="ctr"/>
                      <a:r>
                        <a:rPr lang="en-US" altLang="zh-CN" sz="1799" dirty="0" smtClean="0">
                          <a:solidFill>
                            <a:srgbClr val="000000"/>
                          </a:solidFill>
                          <a:latin typeface="HY헤드라인M" pitchFamily="18" charset="0"/>
                          <a:cs typeface="HY헤드라인M" pitchFamily="18" charset="0"/>
                        </a:rPr>
                        <a:t>계</a:t>
                      </a:r>
                      <a:endParaRPr lang="zh-CN" altLang="en-US" sz="1799" dirty="0" smtClean="0">
                        <a:solidFill>
                          <a:srgbClr val="000000"/>
                        </a:solidFill>
                        <a:latin typeface="HY헤드라인M" pitchFamily="18" charset="0"/>
                        <a:cs typeface="HY헤드라인M" pitchFamily="18" charset="0"/>
                      </a:endParaRPr>
                    </a:p>
                    <a:p>
                      <a:pPr algn="ctr"/>
                      <a:r>
                        <a:rPr lang="en-US" altLang="zh-CN" sz="1799" dirty="0" smtClean="0">
                          <a:solidFill>
                            <a:srgbClr val="000000"/>
                          </a:solidFill>
                          <a:latin typeface="HY헤드라인M" pitchFamily="18" charset="0"/>
                          <a:cs typeface="HY헤드라인M" pitchFamily="18" charset="0"/>
                        </a:rPr>
                        <a:t>자</a:t>
                      </a:r>
                      <a:endParaRPr lang="zh-CN" altLang="en-US" sz="1799" dirty="0" smtClean="0">
                        <a:solidFill>
                          <a:srgbClr val="000000"/>
                        </a:solidFill>
                        <a:latin typeface="HY헤드라인M" pitchFamily="18" charset="0"/>
                        <a:cs typeface="HY헤드라인M" pitchFamily="18" charset="0"/>
                      </a:endParaRPr>
                    </a:p>
                  </a:txBody>
                  <a:tcPr anchor="b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CD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3" dirty="0" smtClean="0">
                          <a:solidFill>
                            <a:srgbClr val="000000"/>
                          </a:solidFill>
                          <a:latin typeface="HY헤드라인M" pitchFamily="18" charset="0"/>
                          <a:cs typeface="HY헤드라인M" pitchFamily="18" charset="0"/>
                        </a:rPr>
                        <a:t>제11조</a:t>
                      </a:r>
                      <a:endParaRPr lang="zh-CN" altLang="en-US" sz="1403" dirty="0" smtClean="0">
                        <a:solidFill>
                          <a:srgbClr val="000000"/>
                        </a:solidFill>
                        <a:latin typeface="HY헤드라인M" pitchFamily="18" charset="0"/>
                        <a:cs typeface="HY헤드라인M" pitchFamily="18" charset="0"/>
                      </a:endParaRPr>
                    </a:p>
                    <a:p>
                      <a:pPr algn="ctr"/>
                      <a:r>
                        <a:rPr lang="en-US" altLang="zh-CN" sz="1403" dirty="0" smtClean="0">
                          <a:solidFill>
                            <a:srgbClr val="000000"/>
                          </a:solidFill>
                          <a:latin typeface="HY헤드라인M" pitchFamily="18" charset="0"/>
                          <a:cs typeface="HY헤드라인M" pitchFamily="18" charset="0"/>
                        </a:rPr>
                        <a:t>(설계발주)</a:t>
                      </a:r>
                      <a:endParaRPr lang="zh-CN" altLang="en-US" sz="1403" dirty="0" smtClean="0">
                        <a:solidFill>
                          <a:srgbClr val="000000"/>
                        </a:solidFill>
                        <a:latin typeface="HY헤드라인M" pitchFamily="18" charset="0"/>
                        <a:cs typeface="HY헤드라인M" pitchFamily="18" charset="0"/>
                      </a:endParaRPr>
                    </a:p>
                  </a:txBody>
                  <a:tcPr anchor="ctr"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CDD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595" dirty="0" smtClean="0">
                          <a:solidFill>
                            <a:srgbClr val="000000"/>
                          </a:solidFill>
                          <a:latin typeface="HY헤드라인M" pitchFamily="18" charset="0"/>
                          <a:cs typeface="HY헤드라인M" pitchFamily="18" charset="0"/>
                        </a:rPr>
                        <a:t>과업지시서설계조건</a:t>
                      </a:r>
                      <a:r>
                        <a:rPr lang="en-US" altLang="zh-CN" sz="1403" dirty="0" smtClean="0">
                          <a:solidFill>
                            <a:srgbClr val="000000"/>
                          </a:solidFill>
                          <a:latin typeface="HY헤드라인M" pitchFamily="18" charset="0"/>
                          <a:cs typeface="HY헤드라인M" pitchFamily="18" charset="0"/>
                        </a:rPr>
                        <a:t>(안전관리요구사항)</a:t>
                      </a:r>
                      <a:r>
                        <a:rPr lang="en-US" altLang="zh-CN" sz="1595" dirty="0" smtClean="0">
                          <a:solidFill>
                            <a:srgbClr val="000000"/>
                          </a:solidFill>
                          <a:latin typeface="HY헤드라인M" pitchFamily="18" charset="0"/>
                          <a:cs typeface="HY헤드라인M" pitchFamily="18" charset="0"/>
                        </a:rPr>
                        <a:t>확인</a:t>
                      </a:r>
                      <a:r>
                        <a:rPr lang="en-US" altLang="zh-CN" sz="1595" dirty="0" smtClean="0">
                          <a:solidFill>
                            <a:srgbClr val="000000"/>
                          </a:solidFill>
                          <a:latin typeface="MS Mincho" pitchFamily="18" charset="0"/>
                          <a:cs typeface="MS Mincho" pitchFamily="18" charset="0"/>
                        </a:rPr>
                        <a:t>․</a:t>
                      </a:r>
                      <a:r>
                        <a:rPr lang="en-US" altLang="zh-CN" sz="1595" dirty="0" smtClean="0">
                          <a:solidFill>
                            <a:srgbClr val="000000"/>
                          </a:solidFill>
                          <a:latin typeface="HY헤드라인M" pitchFamily="18" charset="0"/>
                          <a:cs typeface="HY헤드라인M" pitchFamily="18" charset="0"/>
                        </a:rPr>
                        <a:t>검토</a:t>
                      </a:r>
                      <a:endParaRPr lang="zh-CN" altLang="en-US" sz="1595" dirty="0" smtClean="0">
                        <a:solidFill>
                          <a:srgbClr val="000000"/>
                        </a:solidFill>
                        <a:latin typeface="HY헤드라인M" pitchFamily="18" charset="0"/>
                        <a:cs typeface="HY헤드라인M" pitchFamily="18" charset="0"/>
                      </a:endParaRPr>
                    </a:p>
                  </a:txBody>
                  <a:tcPr anchor="ctr"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CDDA"/>
                    </a:solidFill>
                  </a:tcPr>
                </a:tc>
              </a:tr>
              <a:tr h="1206360"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CD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3" dirty="0" smtClean="0">
                          <a:solidFill>
                            <a:srgbClr val="000000"/>
                          </a:solidFill>
                          <a:latin typeface="HY헤드라인M" pitchFamily="18" charset="0"/>
                          <a:cs typeface="HY헤드라인M" pitchFamily="18" charset="0"/>
                        </a:rPr>
                        <a:t>제12조</a:t>
                      </a:r>
                      <a:endParaRPr lang="zh-CN" altLang="en-US" sz="1403" dirty="0" smtClean="0">
                        <a:solidFill>
                          <a:srgbClr val="000000"/>
                        </a:solidFill>
                        <a:latin typeface="HY헤드라인M" pitchFamily="18" charset="0"/>
                        <a:cs typeface="HY헤드라인M" pitchFamily="18" charset="0"/>
                      </a:endParaRPr>
                    </a:p>
                    <a:p>
                      <a:pPr algn="ctr"/>
                      <a:r>
                        <a:rPr lang="en-US" altLang="zh-CN" sz="1403" dirty="0" smtClean="0">
                          <a:solidFill>
                            <a:srgbClr val="000000"/>
                          </a:solidFill>
                          <a:latin typeface="HY헤드라인M" pitchFamily="18" charset="0"/>
                          <a:cs typeface="HY헤드라인M" pitchFamily="18" charset="0"/>
                        </a:rPr>
                        <a:t>(설계시행)</a:t>
                      </a:r>
                      <a:endParaRPr lang="zh-CN" altLang="en-US" sz="1403" dirty="0" smtClean="0">
                        <a:solidFill>
                          <a:srgbClr val="000000"/>
                        </a:solidFill>
                        <a:latin typeface="HY헤드라인M" pitchFamily="18" charset="0"/>
                        <a:cs typeface="HY헤드라인M" pitchFamily="18" charset="0"/>
                      </a:endParaRPr>
                    </a:p>
                  </a:txBody>
                  <a:tcPr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8E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595" dirty="0" smtClean="0">
                          <a:solidFill>
                            <a:srgbClr val="000000"/>
                          </a:solidFill>
                          <a:latin typeface="HY헤드라인M" pitchFamily="18" charset="0"/>
                          <a:cs typeface="HY헤드라인M" pitchFamily="18" charset="0"/>
                        </a:rPr>
                        <a:t>①설계과정중HRA고려</a:t>
                      </a:r>
                      <a:r>
                        <a:rPr lang="en-US" altLang="zh-CN" sz="1403" dirty="0" smtClean="0">
                          <a:solidFill>
                            <a:srgbClr val="000000"/>
                          </a:solidFill>
                          <a:latin typeface="HY헤드라인M" pitchFamily="18" charset="0"/>
                          <a:cs typeface="HY헤드라인M" pitchFamily="18" charset="0"/>
                        </a:rPr>
                        <a:t>(표준시방서,설계기준활용)</a:t>
                      </a:r>
                      <a:endParaRPr lang="zh-CN" altLang="en-US" sz="1403" dirty="0" smtClean="0">
                        <a:solidFill>
                          <a:srgbClr val="000000"/>
                        </a:solidFill>
                        <a:latin typeface="HY헤드라인M" pitchFamily="18" charset="0"/>
                        <a:cs typeface="HY헤드라인M" pitchFamily="18" charset="0"/>
                      </a:endParaRPr>
                    </a:p>
                    <a:p>
                      <a:pPr algn="l"/>
                      <a:r>
                        <a:rPr lang="en-US" altLang="zh-CN" sz="1595" dirty="0" smtClean="0">
                          <a:solidFill>
                            <a:srgbClr val="000000"/>
                          </a:solidFill>
                          <a:latin typeface="HY헤드라인M" pitchFamily="18" charset="0"/>
                          <a:cs typeface="HY헤드라인M" pitchFamily="18" charset="0"/>
                        </a:rPr>
                        <a:t>②안전을고려한설계실시</a:t>
                      </a:r>
                      <a:r>
                        <a:rPr lang="en-US" altLang="zh-CN" sz="1403" dirty="0" smtClean="0">
                          <a:solidFill>
                            <a:srgbClr val="000000"/>
                          </a:solidFill>
                          <a:latin typeface="HY헤드라인M" pitchFamily="18" charset="0"/>
                          <a:cs typeface="HY헤드라인M" pitchFamily="18" charset="0"/>
                        </a:rPr>
                        <a:t>(위험요소저감,안전한설치</a:t>
                      </a:r>
                      <a:r>
                        <a:rPr lang="en-US" altLang="zh-CN" sz="1403" dirty="0" smtClean="0">
                          <a:solidFill>
                            <a:srgbClr val="000000"/>
                          </a:solidFill>
                          <a:latin typeface="MS Mincho" pitchFamily="18" charset="0"/>
                          <a:cs typeface="MS Mincho" pitchFamily="18" charset="0"/>
                        </a:rPr>
                        <a:t>․</a:t>
                      </a:r>
                      <a:r>
                        <a:rPr lang="en-US" altLang="zh-CN" sz="1403" dirty="0" smtClean="0">
                          <a:solidFill>
                            <a:srgbClr val="000000"/>
                          </a:solidFill>
                          <a:latin typeface="HY헤드라인M" pitchFamily="18" charset="0"/>
                          <a:cs typeface="HY헤드라인M" pitchFamily="18" charset="0"/>
                        </a:rPr>
                        <a:t>해체)</a:t>
                      </a:r>
                      <a:endParaRPr lang="zh-CN" altLang="en-US" sz="1403" dirty="0" smtClean="0">
                        <a:solidFill>
                          <a:srgbClr val="000000"/>
                        </a:solidFill>
                        <a:latin typeface="HY헤드라인M" pitchFamily="18" charset="0"/>
                        <a:cs typeface="HY헤드라인M" pitchFamily="18" charset="0"/>
                      </a:endParaRPr>
                    </a:p>
                    <a:p>
                      <a:pPr algn="l"/>
                      <a:r>
                        <a:rPr lang="en-US" altLang="zh-CN" sz="1595" dirty="0" smtClean="0">
                          <a:solidFill>
                            <a:srgbClr val="000000"/>
                          </a:solidFill>
                          <a:latin typeface="HY헤드라인M" pitchFamily="18" charset="0"/>
                          <a:cs typeface="HY헤드라인M" pitchFamily="18" charset="0"/>
                        </a:rPr>
                        <a:t>③안전관리문서정리</a:t>
                      </a:r>
                      <a:r>
                        <a:rPr lang="en-US" altLang="zh-CN" sz="1403" dirty="0" smtClean="0">
                          <a:solidFill>
                            <a:srgbClr val="000000"/>
                          </a:solidFill>
                          <a:latin typeface="HY헤드라인M" pitchFamily="18" charset="0"/>
                          <a:cs typeface="HY헤드라인M" pitchFamily="18" charset="0"/>
                        </a:rPr>
                        <a:t>(시공법과절차,남아있는위험요소,통제수단)</a:t>
                      </a:r>
                      <a:endParaRPr lang="zh-CN" altLang="en-US" sz="1403" dirty="0" smtClean="0">
                        <a:solidFill>
                          <a:srgbClr val="000000"/>
                        </a:solidFill>
                        <a:latin typeface="HY헤드라인M" pitchFamily="18" charset="0"/>
                        <a:cs typeface="HY헤드라인M" pitchFamily="18" charset="0"/>
                      </a:endParaRPr>
                    </a:p>
                    <a:p>
                      <a:pPr algn="l"/>
                      <a:r>
                        <a:rPr lang="en-US" altLang="zh-CN" sz="1595" dirty="0" smtClean="0">
                          <a:solidFill>
                            <a:srgbClr val="000000"/>
                          </a:solidFill>
                          <a:latin typeface="HY헤드라인M" pitchFamily="18" charset="0"/>
                          <a:cs typeface="HY헤드라인M" pitchFamily="18" charset="0"/>
                        </a:rPr>
                        <a:t>④시공방법명확히이해</a:t>
                      </a:r>
                      <a:r>
                        <a:rPr lang="en-US" altLang="zh-CN" sz="1403" dirty="0" smtClean="0">
                          <a:solidFill>
                            <a:srgbClr val="000000"/>
                          </a:solidFill>
                          <a:latin typeface="HY헤드라인M" pitchFamily="18" charset="0"/>
                          <a:cs typeface="HY헤드라인M" pitchFamily="18" charset="0"/>
                        </a:rPr>
                        <a:t>(안전분야전문가자문)</a:t>
                      </a:r>
                      <a:endParaRPr lang="zh-CN" altLang="en-US" sz="1403" dirty="0" smtClean="0">
                        <a:solidFill>
                          <a:srgbClr val="000000"/>
                        </a:solidFill>
                        <a:latin typeface="HY헤드라인M" pitchFamily="18" charset="0"/>
                        <a:cs typeface="HY헤드라인M" pitchFamily="18" charset="0"/>
                      </a:endParaRPr>
                    </a:p>
                  </a:txBody>
                  <a:tcPr anchor="ctr"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8ED"/>
                    </a:solidFill>
                  </a:tcPr>
                </a:tc>
              </a:tr>
              <a:tr h="539203"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CD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3" dirty="0" smtClean="0">
                          <a:solidFill>
                            <a:srgbClr val="000000"/>
                          </a:solidFill>
                          <a:latin typeface="HY헤드라인M" pitchFamily="18" charset="0"/>
                          <a:cs typeface="HY헤드라인M" pitchFamily="18" charset="0"/>
                        </a:rPr>
                        <a:t>제13조</a:t>
                      </a:r>
                      <a:endParaRPr lang="zh-CN" altLang="en-US" sz="1403" dirty="0" smtClean="0">
                        <a:solidFill>
                          <a:srgbClr val="000000"/>
                        </a:solidFill>
                        <a:latin typeface="HY헤드라인M" pitchFamily="18" charset="0"/>
                        <a:cs typeface="HY헤드라인M" pitchFamily="18" charset="0"/>
                      </a:endParaRPr>
                    </a:p>
                    <a:p>
                      <a:pPr algn="ctr"/>
                      <a:r>
                        <a:rPr lang="en-US" altLang="zh-CN" sz="1403" dirty="0" smtClean="0">
                          <a:solidFill>
                            <a:srgbClr val="000000"/>
                          </a:solidFill>
                          <a:latin typeface="HY헤드라인M" pitchFamily="18" charset="0"/>
                          <a:cs typeface="HY헤드라인M" pitchFamily="18" charset="0"/>
                        </a:rPr>
                        <a:t>(설계완료)</a:t>
                      </a:r>
                      <a:endParaRPr lang="zh-CN" altLang="en-US" sz="1403" dirty="0" smtClean="0">
                        <a:solidFill>
                          <a:srgbClr val="000000"/>
                        </a:solidFill>
                        <a:latin typeface="HY헤드라인M" pitchFamily="18" charset="0"/>
                        <a:cs typeface="HY헤드라인M" pitchFamily="18" charset="0"/>
                      </a:endParaRPr>
                    </a:p>
                  </a:txBody>
                  <a:tcPr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CDD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595" dirty="0" smtClean="0">
                          <a:solidFill>
                            <a:srgbClr val="000000"/>
                          </a:solidFill>
                          <a:latin typeface="HY헤드라인M" pitchFamily="18" charset="0"/>
                          <a:cs typeface="HY헤드라인M" pitchFamily="18" charset="0"/>
                        </a:rPr>
                        <a:t>발주자에제출</a:t>
                      </a:r>
                      <a:endParaRPr lang="zh-CN" altLang="en-US" sz="1595" dirty="0" smtClean="0">
                        <a:solidFill>
                          <a:srgbClr val="000000"/>
                        </a:solidFill>
                        <a:latin typeface="HY헤드라인M" pitchFamily="18" charset="0"/>
                        <a:cs typeface="HY헤드라인M" pitchFamily="18" charset="0"/>
                      </a:endParaRPr>
                    </a:p>
                  </a:txBody>
                  <a:tcPr anchor="ctr"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CDDA"/>
                    </a:solidFill>
                  </a:tcPr>
                </a:tc>
              </a:tr>
              <a:tr h="1425702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99" dirty="0" smtClean="0">
                          <a:solidFill>
                            <a:srgbClr val="000000"/>
                          </a:solidFill>
                          <a:latin typeface="HY헤드라인M" pitchFamily="18" charset="0"/>
                          <a:cs typeface="HY헤드라인M" pitchFamily="18" charset="0"/>
                        </a:rPr>
                        <a:t>시</a:t>
                      </a:r>
                      <a:endParaRPr lang="zh-CN" altLang="en-US" sz="1799" dirty="0" smtClean="0">
                        <a:solidFill>
                          <a:srgbClr val="000000"/>
                        </a:solidFill>
                        <a:latin typeface="HY헤드라인M" pitchFamily="18" charset="0"/>
                        <a:cs typeface="HY헤드라인M" pitchFamily="18" charset="0"/>
                      </a:endParaRPr>
                    </a:p>
                    <a:p>
                      <a:pPr algn="ctr"/>
                      <a:r>
                        <a:rPr lang="en-US" altLang="zh-CN" sz="1799" dirty="0" smtClean="0">
                          <a:solidFill>
                            <a:srgbClr val="000000"/>
                          </a:solidFill>
                          <a:latin typeface="HY헤드라인M" pitchFamily="18" charset="0"/>
                          <a:cs typeface="HY헤드라인M" pitchFamily="18" charset="0"/>
                        </a:rPr>
                        <a:t>공</a:t>
                      </a:r>
                      <a:endParaRPr lang="zh-CN" altLang="en-US" sz="1799" dirty="0" smtClean="0">
                        <a:solidFill>
                          <a:srgbClr val="000000"/>
                        </a:solidFill>
                        <a:latin typeface="HY헤드라인M" pitchFamily="18" charset="0"/>
                        <a:cs typeface="HY헤드라인M" pitchFamily="18" charset="0"/>
                      </a:endParaRPr>
                    </a:p>
                    <a:p>
                      <a:pPr algn="ctr"/>
                      <a:r>
                        <a:rPr lang="en-US" altLang="zh-CN" sz="1799" dirty="0" smtClean="0">
                          <a:solidFill>
                            <a:srgbClr val="000000"/>
                          </a:solidFill>
                          <a:latin typeface="HY헤드라인M" pitchFamily="18" charset="0"/>
                          <a:cs typeface="HY헤드라인M" pitchFamily="18" charset="0"/>
                        </a:rPr>
                        <a:t>자</a:t>
                      </a:r>
                      <a:endParaRPr lang="zh-CN" altLang="en-US" sz="1799" dirty="0" smtClean="0">
                        <a:solidFill>
                          <a:srgbClr val="000000"/>
                        </a:solidFill>
                        <a:latin typeface="HY헤드라인M" pitchFamily="18" charset="0"/>
                        <a:cs typeface="HY헤드라인M" pitchFamily="18" charset="0"/>
                      </a:endParaRPr>
                    </a:p>
                  </a:txBody>
                  <a:tcPr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8E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3" dirty="0" smtClean="0">
                          <a:solidFill>
                            <a:srgbClr val="000000"/>
                          </a:solidFill>
                          <a:latin typeface="HY헤드라인M" pitchFamily="18" charset="0"/>
                          <a:cs typeface="HY헤드라인M" pitchFamily="18" charset="0"/>
                        </a:rPr>
                        <a:t>제15조</a:t>
                      </a:r>
                      <a:endParaRPr lang="zh-CN" altLang="en-US" sz="1403" dirty="0" smtClean="0">
                        <a:solidFill>
                          <a:srgbClr val="000000"/>
                        </a:solidFill>
                        <a:latin typeface="HY헤드라인M" pitchFamily="18" charset="0"/>
                        <a:cs typeface="HY헤드라인M" pitchFamily="18" charset="0"/>
                      </a:endParaRPr>
                    </a:p>
                    <a:p>
                      <a:pPr algn="l"/>
                      <a:r>
                        <a:rPr lang="en-US" altLang="zh-CN" sz="1403" dirty="0" smtClean="0">
                          <a:solidFill>
                            <a:srgbClr val="000000"/>
                          </a:solidFill>
                          <a:latin typeface="HY헤드라인M" pitchFamily="18" charset="0"/>
                          <a:cs typeface="HY헤드라인M" pitchFamily="18" charset="0"/>
                        </a:rPr>
                        <a:t>(설계의안전</a:t>
                      </a:r>
                      <a:endParaRPr lang="zh-CN" altLang="en-US" sz="1403" dirty="0" smtClean="0">
                        <a:solidFill>
                          <a:srgbClr val="000000"/>
                        </a:solidFill>
                        <a:latin typeface="HY헤드라인M" pitchFamily="18" charset="0"/>
                        <a:cs typeface="HY헤드라인M" pitchFamily="18" charset="0"/>
                      </a:endParaRPr>
                    </a:p>
                    <a:p>
                      <a:pPr algn="l"/>
                      <a:r>
                        <a:rPr lang="en-US" altLang="zh-CN" sz="1403" dirty="0" smtClean="0">
                          <a:solidFill>
                            <a:srgbClr val="000000"/>
                          </a:solidFill>
                          <a:latin typeface="HY헤드라인M" pitchFamily="18" charset="0"/>
                          <a:cs typeface="HY헤드라인M" pitchFamily="18" charset="0"/>
                        </a:rPr>
                        <a:t>성검토대상</a:t>
                      </a:r>
                      <a:endParaRPr lang="zh-CN" altLang="en-US" sz="1403" dirty="0" smtClean="0">
                        <a:solidFill>
                          <a:srgbClr val="000000"/>
                        </a:solidFill>
                        <a:latin typeface="HY헤드라인M" pitchFamily="18" charset="0"/>
                        <a:cs typeface="HY헤드라인M" pitchFamily="18" charset="0"/>
                      </a:endParaRPr>
                    </a:p>
                    <a:p>
                      <a:pPr algn="ctr"/>
                      <a:r>
                        <a:rPr lang="en-US" altLang="zh-CN" sz="1403" dirty="0" smtClean="0">
                          <a:solidFill>
                            <a:srgbClr val="000000"/>
                          </a:solidFill>
                          <a:latin typeface="HY헤드라인M" pitchFamily="18" charset="0"/>
                          <a:cs typeface="HY헤드라인M" pitchFamily="18" charset="0"/>
                        </a:rPr>
                        <a:t>공사)</a:t>
                      </a:r>
                      <a:endParaRPr lang="zh-CN" altLang="en-US" sz="1403" dirty="0" smtClean="0">
                        <a:solidFill>
                          <a:srgbClr val="000000"/>
                        </a:solidFill>
                        <a:latin typeface="HY헤드라인M" pitchFamily="18" charset="0"/>
                        <a:cs typeface="HY헤드라인M" pitchFamily="18" charset="0"/>
                      </a:endParaRPr>
                    </a:p>
                  </a:txBody>
                  <a:tcPr anchor="ctr"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8E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595" dirty="0" smtClean="0">
                          <a:solidFill>
                            <a:srgbClr val="000000"/>
                          </a:solidFill>
                          <a:latin typeface="HY헤드라인M" pitchFamily="18" charset="0"/>
                          <a:cs typeface="HY헤드라인M" pitchFamily="18" charset="0"/>
                        </a:rPr>
                        <a:t>①안전관리계획수립시포함사항</a:t>
                      </a:r>
                      <a:endParaRPr lang="zh-CN" altLang="en-US" sz="1595" dirty="0" smtClean="0">
                        <a:solidFill>
                          <a:srgbClr val="000000"/>
                        </a:solidFill>
                        <a:latin typeface="HY헤드라인M" pitchFamily="18" charset="0"/>
                        <a:cs typeface="HY헤드라인M" pitchFamily="18" charset="0"/>
                      </a:endParaRPr>
                    </a:p>
                    <a:p>
                      <a:pPr algn="l"/>
                      <a:r>
                        <a:rPr lang="en-US" altLang="zh-CN" sz="1403" dirty="0" smtClean="0">
                          <a:solidFill>
                            <a:srgbClr val="000000"/>
                          </a:solidFill>
                          <a:latin typeface="HY헤드라인M" pitchFamily="18" charset="0"/>
                          <a:cs typeface="HY헤드라인M" pitchFamily="18" charset="0"/>
                        </a:rPr>
                        <a:t>(잔존위험요소,위험성,저감대책,설계에서확인하지못한HRA)</a:t>
                      </a:r>
                      <a:endParaRPr lang="zh-CN" altLang="en-US" sz="1403" dirty="0" smtClean="0">
                        <a:solidFill>
                          <a:srgbClr val="000000"/>
                        </a:solidFill>
                        <a:latin typeface="HY헤드라인M" pitchFamily="18" charset="0"/>
                        <a:cs typeface="HY헤드라인M" pitchFamily="18" charset="0"/>
                      </a:endParaRPr>
                    </a:p>
                    <a:p>
                      <a:pPr algn="l"/>
                      <a:r>
                        <a:rPr lang="en-US" altLang="zh-CN" sz="1595" dirty="0" smtClean="0">
                          <a:solidFill>
                            <a:srgbClr val="000000"/>
                          </a:solidFill>
                          <a:latin typeface="HY헤드라인M" pitchFamily="18" charset="0"/>
                          <a:cs typeface="HY헤드라인M" pitchFamily="18" charset="0"/>
                        </a:rPr>
                        <a:t>②준공후안전관리문서작성</a:t>
                      </a:r>
                      <a:endParaRPr lang="zh-CN" altLang="en-US" sz="1595" dirty="0" smtClean="0">
                        <a:solidFill>
                          <a:srgbClr val="000000"/>
                        </a:solidFill>
                        <a:latin typeface="HY헤드라인M" pitchFamily="18" charset="0"/>
                        <a:cs typeface="HY헤드라인M" pitchFamily="18" charset="0"/>
                      </a:endParaRPr>
                    </a:p>
                    <a:p>
                      <a:pPr algn="l"/>
                      <a:r>
                        <a:rPr lang="en-US" altLang="zh-CN" sz="1403" dirty="0" smtClean="0">
                          <a:solidFill>
                            <a:srgbClr val="000000"/>
                          </a:solidFill>
                          <a:latin typeface="HY헤드라인M" pitchFamily="18" charset="0"/>
                          <a:cs typeface="HY헤드라인M" pitchFamily="18" charset="0"/>
                        </a:rPr>
                        <a:t>-HRA(설계단계,시공단계)</a:t>
                      </a:r>
                      <a:endParaRPr lang="zh-CN" altLang="en-US" sz="1403" dirty="0" smtClean="0">
                        <a:solidFill>
                          <a:srgbClr val="000000"/>
                        </a:solidFill>
                        <a:latin typeface="HY헤드라인M" pitchFamily="18" charset="0"/>
                        <a:cs typeface="HY헤드라인M" pitchFamily="18" charset="0"/>
                      </a:endParaRPr>
                    </a:p>
                    <a:p>
                      <a:pPr algn="l"/>
                      <a:r>
                        <a:rPr lang="en-US" altLang="zh-CN" sz="1403" dirty="0" smtClean="0">
                          <a:solidFill>
                            <a:srgbClr val="000000"/>
                          </a:solidFill>
                          <a:latin typeface="HY헤드라인M" pitchFamily="18" charset="0"/>
                          <a:cs typeface="HY헤드라인M" pitchFamily="18" charset="0"/>
                        </a:rPr>
                        <a:t>-시공단계에서도출된유지관리단계에서반드시고려될HRA</a:t>
                      </a:r>
                      <a:endParaRPr lang="zh-CN" altLang="en-US" sz="1403" dirty="0" smtClean="0">
                        <a:solidFill>
                          <a:srgbClr val="000000"/>
                        </a:solidFill>
                        <a:latin typeface="HY헤드라인M" pitchFamily="18" charset="0"/>
                        <a:cs typeface="HY헤드라인M" pitchFamily="18" charset="0"/>
                      </a:endParaRPr>
                    </a:p>
                  </a:txBody>
                  <a:tcPr anchor="ctr"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8ED"/>
                    </a:solidFill>
                  </a:tcPr>
                </a:tc>
              </a:tr>
              <a:tr h="1131722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95" dirty="0" smtClean="0">
                          <a:solidFill>
                            <a:srgbClr val="000000"/>
                          </a:solidFill>
                          <a:latin typeface="HY헤드라인M" pitchFamily="18" charset="0"/>
                          <a:cs typeface="HY헤드라인M" pitchFamily="18" charset="0"/>
                        </a:rPr>
                        <a:t>건설</a:t>
                      </a:r>
                      <a:endParaRPr lang="zh-CN" altLang="en-US" sz="1595" dirty="0" smtClean="0">
                        <a:solidFill>
                          <a:srgbClr val="000000"/>
                        </a:solidFill>
                        <a:latin typeface="HY헤드라인M" pitchFamily="18" charset="0"/>
                        <a:cs typeface="HY헤드라인M" pitchFamily="18" charset="0"/>
                      </a:endParaRPr>
                    </a:p>
                    <a:p>
                      <a:pPr algn="ctr"/>
                      <a:r>
                        <a:rPr lang="en-US" altLang="zh-CN" sz="1595" dirty="0" smtClean="0">
                          <a:solidFill>
                            <a:srgbClr val="000000"/>
                          </a:solidFill>
                          <a:latin typeface="HY헤드라인M" pitchFamily="18" charset="0"/>
                          <a:cs typeface="HY헤드라인M" pitchFamily="18" charset="0"/>
                        </a:rPr>
                        <a:t>사업</a:t>
                      </a:r>
                      <a:endParaRPr lang="zh-CN" altLang="en-US" sz="1595" dirty="0" smtClean="0">
                        <a:solidFill>
                          <a:srgbClr val="000000"/>
                        </a:solidFill>
                        <a:latin typeface="HY헤드라인M" pitchFamily="18" charset="0"/>
                        <a:cs typeface="HY헤드라인M" pitchFamily="18" charset="0"/>
                      </a:endParaRPr>
                    </a:p>
                    <a:p>
                      <a:pPr algn="ctr"/>
                      <a:r>
                        <a:rPr lang="en-US" altLang="zh-CN" sz="1595" dirty="0" smtClean="0">
                          <a:solidFill>
                            <a:srgbClr val="000000"/>
                          </a:solidFill>
                          <a:latin typeface="HY헤드라인M" pitchFamily="18" charset="0"/>
                          <a:cs typeface="HY헤드라인M" pitchFamily="18" charset="0"/>
                        </a:rPr>
                        <a:t>관리</a:t>
                      </a:r>
                      <a:endParaRPr lang="zh-CN" altLang="en-US" sz="1595" dirty="0" smtClean="0">
                        <a:solidFill>
                          <a:srgbClr val="000000"/>
                        </a:solidFill>
                        <a:latin typeface="HY헤드라인M" pitchFamily="18" charset="0"/>
                        <a:cs typeface="HY헤드라인M" pitchFamily="18" charset="0"/>
                      </a:endParaRPr>
                    </a:p>
                    <a:p>
                      <a:pPr algn="ctr"/>
                      <a:r>
                        <a:rPr lang="en-US" altLang="zh-CN" sz="1595" dirty="0" smtClean="0">
                          <a:solidFill>
                            <a:srgbClr val="000000"/>
                          </a:solidFill>
                          <a:latin typeface="HY헤드라인M" pitchFamily="18" charset="0"/>
                          <a:cs typeface="HY헤드라인M" pitchFamily="18" charset="0"/>
                        </a:rPr>
                        <a:t>기술자</a:t>
                      </a:r>
                      <a:endParaRPr lang="zh-CN" altLang="en-US" sz="1595" dirty="0" smtClean="0">
                        <a:solidFill>
                          <a:srgbClr val="000000"/>
                        </a:solidFill>
                        <a:latin typeface="HY헤드라인M" pitchFamily="18" charset="0"/>
                        <a:cs typeface="HY헤드라인M" pitchFamily="18" charset="0"/>
                      </a:endParaRPr>
                    </a:p>
                  </a:txBody>
                  <a:tcPr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mpd="sng">
                      <a:solidFill>
                        <a:srgbClr val="000000"/>
                      </a:solidFill>
                      <a:prstDash val="solid"/>
                    </a:lnB>
                    <a:solidFill>
                      <a:srgbClr val="CDCD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3" dirty="0" smtClean="0">
                          <a:solidFill>
                            <a:srgbClr val="000000"/>
                          </a:solidFill>
                          <a:latin typeface="HY헤드라인M" pitchFamily="18" charset="0"/>
                          <a:cs typeface="HY헤드라인M" pitchFamily="18" charset="0"/>
                        </a:rPr>
                        <a:t>제17조</a:t>
                      </a:r>
                      <a:endParaRPr lang="zh-CN" altLang="en-US" sz="1403" dirty="0" smtClean="0">
                        <a:solidFill>
                          <a:srgbClr val="000000"/>
                        </a:solidFill>
                        <a:latin typeface="HY헤드라인M" pitchFamily="18" charset="0"/>
                        <a:cs typeface="HY헤드라인M" pitchFamily="18" charset="0"/>
                      </a:endParaRPr>
                    </a:p>
                    <a:p>
                      <a:pPr algn="l"/>
                      <a:r>
                        <a:rPr lang="en-US" altLang="zh-CN" sz="1403" dirty="0" smtClean="0">
                          <a:solidFill>
                            <a:srgbClr val="000000"/>
                          </a:solidFill>
                          <a:latin typeface="HY헤드라인M" pitchFamily="18" charset="0"/>
                          <a:cs typeface="HY헤드라인M" pitchFamily="18" charset="0"/>
                        </a:rPr>
                        <a:t>(설계의안전</a:t>
                      </a:r>
                      <a:endParaRPr lang="zh-CN" altLang="en-US" sz="1403" dirty="0" smtClean="0">
                        <a:solidFill>
                          <a:srgbClr val="000000"/>
                        </a:solidFill>
                        <a:latin typeface="HY헤드라인M" pitchFamily="18" charset="0"/>
                        <a:cs typeface="HY헤드라인M" pitchFamily="18" charset="0"/>
                      </a:endParaRPr>
                    </a:p>
                    <a:p>
                      <a:pPr algn="l"/>
                      <a:r>
                        <a:rPr lang="en-US" altLang="zh-CN" sz="1403" dirty="0" smtClean="0">
                          <a:solidFill>
                            <a:srgbClr val="000000"/>
                          </a:solidFill>
                          <a:latin typeface="HY헤드라인M" pitchFamily="18" charset="0"/>
                          <a:cs typeface="HY헤드라인M" pitchFamily="18" charset="0"/>
                        </a:rPr>
                        <a:t>성검토대상</a:t>
                      </a:r>
                      <a:endParaRPr lang="zh-CN" altLang="en-US" sz="1403" dirty="0" smtClean="0">
                        <a:solidFill>
                          <a:srgbClr val="000000"/>
                        </a:solidFill>
                        <a:latin typeface="HY헤드라인M" pitchFamily="18" charset="0"/>
                        <a:cs typeface="HY헤드라인M" pitchFamily="18" charset="0"/>
                      </a:endParaRPr>
                    </a:p>
                    <a:p>
                      <a:pPr algn="ctr"/>
                      <a:r>
                        <a:rPr lang="en-US" altLang="zh-CN" sz="1403" dirty="0" smtClean="0">
                          <a:solidFill>
                            <a:srgbClr val="000000"/>
                          </a:solidFill>
                          <a:latin typeface="HY헤드라인M" pitchFamily="18" charset="0"/>
                          <a:cs typeface="HY헤드라인M" pitchFamily="18" charset="0"/>
                        </a:rPr>
                        <a:t>공사)</a:t>
                      </a:r>
                      <a:endParaRPr lang="zh-CN" altLang="en-US" sz="1403" dirty="0" smtClean="0">
                        <a:solidFill>
                          <a:srgbClr val="000000"/>
                        </a:solidFill>
                        <a:latin typeface="HY헤드라인M" pitchFamily="18" charset="0"/>
                        <a:cs typeface="HY헤드라인M" pitchFamily="18" charset="0"/>
                      </a:endParaRPr>
                    </a:p>
                  </a:txBody>
                  <a:tcPr anchor="ctr"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CDD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595" dirty="0" smtClean="0">
                          <a:solidFill>
                            <a:srgbClr val="000000"/>
                          </a:solidFill>
                          <a:latin typeface="HY헤드라인M" pitchFamily="18" charset="0"/>
                          <a:cs typeface="HY헤드라인M" pitchFamily="18" charset="0"/>
                        </a:rPr>
                        <a:t>①안전관리계획서검토</a:t>
                      </a:r>
                      <a:r>
                        <a:rPr lang="en-US" altLang="zh-CN" sz="1595" dirty="0" smtClean="0">
                          <a:solidFill>
                            <a:srgbClr val="000000"/>
                          </a:solidFill>
                          <a:latin typeface="MS Mincho" pitchFamily="18" charset="0"/>
                          <a:cs typeface="MS Mincho" pitchFamily="18" charset="0"/>
                        </a:rPr>
                        <a:t>․</a:t>
                      </a:r>
                      <a:r>
                        <a:rPr lang="en-US" altLang="zh-CN" sz="1595" dirty="0" smtClean="0">
                          <a:solidFill>
                            <a:srgbClr val="000000"/>
                          </a:solidFill>
                          <a:latin typeface="HY헤드라인M" pitchFamily="18" charset="0"/>
                          <a:cs typeface="HY헤드라인M" pitchFamily="18" charset="0"/>
                        </a:rPr>
                        <a:t>확인및보완</a:t>
                      </a:r>
                      <a:endParaRPr lang="zh-CN" altLang="en-US" sz="1595" dirty="0" smtClean="0">
                        <a:solidFill>
                          <a:srgbClr val="000000"/>
                        </a:solidFill>
                        <a:latin typeface="HY헤드라인M" pitchFamily="18" charset="0"/>
                        <a:cs typeface="HY헤드라인M" pitchFamily="18" charset="0"/>
                      </a:endParaRPr>
                    </a:p>
                    <a:p>
                      <a:pPr algn="l"/>
                      <a:r>
                        <a:rPr lang="en-US" altLang="zh-CN" sz="1403" dirty="0" smtClean="0">
                          <a:solidFill>
                            <a:srgbClr val="000000"/>
                          </a:solidFill>
                          <a:latin typeface="HY헤드라인M" pitchFamily="18" charset="0"/>
                          <a:cs typeface="HY헤드라인M" pitchFamily="18" charset="0"/>
                        </a:rPr>
                        <a:t>-잔존위험요소,위험성,저감대책의반영여부</a:t>
                      </a:r>
                      <a:endParaRPr lang="zh-CN" altLang="en-US" sz="1403" dirty="0" smtClean="0">
                        <a:solidFill>
                          <a:srgbClr val="000000"/>
                        </a:solidFill>
                        <a:latin typeface="HY헤드라인M" pitchFamily="18" charset="0"/>
                        <a:cs typeface="HY헤드라인M" pitchFamily="18" charset="0"/>
                      </a:endParaRPr>
                    </a:p>
                    <a:p>
                      <a:pPr algn="l"/>
                      <a:r>
                        <a:rPr lang="en-US" altLang="zh-CN" sz="1403" dirty="0" smtClean="0">
                          <a:solidFill>
                            <a:srgbClr val="000000"/>
                          </a:solidFill>
                          <a:latin typeface="HY헤드라인M" pitchFamily="18" charset="0"/>
                          <a:cs typeface="HY헤드라인M" pitchFamily="18" charset="0"/>
                        </a:rPr>
                        <a:t>-설계에서확인하지못한HRA의반영여부</a:t>
                      </a:r>
                      <a:endParaRPr lang="zh-CN" altLang="en-US" sz="1403" dirty="0" smtClean="0">
                        <a:solidFill>
                          <a:srgbClr val="000000"/>
                        </a:solidFill>
                        <a:latin typeface="HY헤드라인M" pitchFamily="18" charset="0"/>
                        <a:cs typeface="HY헤드라인M" pitchFamily="18" charset="0"/>
                      </a:endParaRPr>
                    </a:p>
                    <a:p>
                      <a:pPr algn="l"/>
                      <a:r>
                        <a:rPr lang="en-US" altLang="zh-CN" sz="1595" dirty="0" smtClean="0">
                          <a:solidFill>
                            <a:srgbClr val="000000"/>
                          </a:solidFill>
                          <a:latin typeface="HY헤드라인M" pitchFamily="18" charset="0"/>
                          <a:cs typeface="HY헤드라인M" pitchFamily="18" charset="0"/>
                        </a:rPr>
                        <a:t>②안전관리문서(시공자)발주자에게제출</a:t>
                      </a:r>
                      <a:endParaRPr lang="zh-CN" altLang="en-US" sz="1595" dirty="0" smtClean="0">
                        <a:solidFill>
                          <a:srgbClr val="000000"/>
                        </a:solidFill>
                        <a:latin typeface="HY헤드라인M" pitchFamily="18" charset="0"/>
                        <a:cs typeface="HY헤드라인M" pitchFamily="18" charset="0"/>
                      </a:endParaRPr>
                    </a:p>
                  </a:txBody>
                  <a:tcPr anchor="ctr"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CDDA"/>
                    </a:solidFill>
                  </a:tcPr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9423400" y="6845300"/>
            <a:ext cx="215900" cy="177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  <a:tabLst/>
            </a:pPr>
            <a:r>
              <a:rPr lang="en-US" altLang="zh-CN" sz="1403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38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977900" y="495300"/>
            <a:ext cx="3009900" cy="342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700"/>
              </a:lnSpc>
              <a:tabLst/>
            </a:pP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1.</a:t>
            </a:r>
            <a:r>
              <a:rPr lang="en-US" altLang="zh-CN" sz="27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설계안전성</a:t>
            </a:r>
            <a:r>
              <a:rPr lang="en-US" altLang="zh-CN" sz="27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검토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342900"/>
            <a:ext cx="9156700" cy="68707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9423400" y="6845300"/>
            <a:ext cx="215900" cy="177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  <a:tabLst/>
            </a:pPr>
            <a:r>
              <a:rPr lang="en-US" altLang="zh-CN" sz="1403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39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1562100" y="1600200"/>
            <a:ext cx="3086100" cy="254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/>
            </a:pPr>
            <a:r>
              <a:rPr lang="en-US" altLang="zh-CN" sz="2002" dirty="0" smtClean="0">
                <a:solidFill>
                  <a:srgbClr val="FF0000"/>
                </a:solidFill>
                <a:latin typeface="HY견고딕" pitchFamily="18" charset="0"/>
                <a:cs typeface="HY견고딕" pitchFamily="18" charset="0"/>
              </a:rPr>
              <a:t>DFS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검토보고서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작성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절차</a:t>
            </a:r>
          </a:p>
        </p:txBody>
      </p:sp>
      <p:sp>
        <p:nvSpPr>
          <p:cNvPr id="4" name="TextBox 1"/>
          <p:cNvSpPr txBox="1"/>
          <p:nvPr/>
        </p:nvSpPr>
        <p:spPr>
          <a:xfrm>
            <a:off x="1244600" y="4965700"/>
            <a:ext cx="990600" cy="266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100"/>
              </a:lnSpc>
              <a:tabLst/>
            </a:pPr>
            <a:r>
              <a:rPr lang="en-US" altLang="zh-CN" sz="2002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H/P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활용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2768600" y="4483100"/>
            <a:ext cx="635000" cy="254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/>
            </a:pPr>
            <a:r>
              <a:rPr lang="en-US" altLang="zh-CN" sz="2002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발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002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췌</a:t>
            </a:r>
          </a:p>
        </p:txBody>
      </p:sp>
      <p:sp>
        <p:nvSpPr>
          <p:cNvPr id="6" name="TextBox 1"/>
          <p:cNvSpPr txBox="1"/>
          <p:nvPr/>
        </p:nvSpPr>
        <p:spPr>
          <a:xfrm>
            <a:off x="3848100" y="4000500"/>
            <a:ext cx="1231900" cy="254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/>
            </a:pP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위험성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평가</a:t>
            </a:r>
          </a:p>
        </p:txBody>
      </p:sp>
      <p:sp>
        <p:nvSpPr>
          <p:cNvPr id="7" name="TextBox 1"/>
          <p:cNvSpPr txBox="1"/>
          <p:nvPr/>
        </p:nvSpPr>
        <p:spPr>
          <a:xfrm>
            <a:off x="5308600" y="3454400"/>
            <a:ext cx="1003300" cy="546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>
                <a:tab pos="254000" algn="l"/>
              </a:tabLst>
            </a:pP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저감대책</a:t>
            </a:r>
          </a:p>
          <a:p>
            <a:pPr>
              <a:lnSpc>
                <a:spcPts val="2300"/>
              </a:lnSpc>
              <a:tabLst>
                <a:tab pos="254000" algn="l"/>
              </a:tabLst>
            </a:pPr>
            <a:r>
              <a:rPr lang="en-US" altLang="zh-CN" dirty="0" smtClean="0"/>
              <a:t>	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선정</a:t>
            </a:r>
          </a:p>
        </p:txBody>
      </p:sp>
      <p:sp>
        <p:nvSpPr>
          <p:cNvPr id="8" name="TextBox 1"/>
          <p:cNvSpPr txBox="1"/>
          <p:nvPr/>
        </p:nvSpPr>
        <p:spPr>
          <a:xfrm>
            <a:off x="6705600" y="3048000"/>
            <a:ext cx="952500" cy="215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700"/>
              </a:lnSpc>
              <a:tabLst/>
            </a:pPr>
            <a:r>
              <a:rPr lang="en-US" altLang="zh-CN" sz="17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설계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반영</a:t>
            </a:r>
          </a:p>
        </p:txBody>
      </p:sp>
      <p:sp>
        <p:nvSpPr>
          <p:cNvPr id="9" name="TextBox 1"/>
          <p:cNvSpPr txBox="1"/>
          <p:nvPr/>
        </p:nvSpPr>
        <p:spPr>
          <a:xfrm>
            <a:off x="8089900" y="2336800"/>
            <a:ext cx="927100" cy="800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>
                <a:tab pos="101600" algn="l"/>
                <a:tab pos="215900" algn="l"/>
              </a:tabLst>
            </a:pPr>
            <a:r>
              <a:rPr lang="en-US" altLang="zh-CN" sz="2002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DFS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검토</a:t>
            </a:r>
          </a:p>
          <a:p>
            <a:pPr>
              <a:lnSpc>
                <a:spcPts val="2100"/>
              </a:lnSpc>
              <a:tabLst>
                <a:tab pos="101600" algn="l"/>
                <a:tab pos="215900" algn="l"/>
              </a:tabLst>
            </a:pPr>
            <a:r>
              <a:rPr lang="en-US" altLang="zh-CN" dirty="0" smtClean="0"/>
              <a:t>	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보고서</a:t>
            </a:r>
          </a:p>
          <a:p>
            <a:pPr>
              <a:lnSpc>
                <a:spcPts val="2100"/>
              </a:lnSpc>
              <a:tabLst>
                <a:tab pos="101600" algn="l"/>
                <a:tab pos="215900" algn="l"/>
              </a:tabLst>
            </a:pPr>
            <a:r>
              <a:rPr lang="en-US" altLang="zh-CN" dirty="0" smtClean="0"/>
              <a:t>		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작성</a:t>
            </a:r>
          </a:p>
        </p:txBody>
      </p:sp>
      <p:sp>
        <p:nvSpPr>
          <p:cNvPr id="10" name="TextBox 1"/>
          <p:cNvSpPr txBox="1"/>
          <p:nvPr/>
        </p:nvSpPr>
        <p:spPr>
          <a:xfrm>
            <a:off x="977900" y="495300"/>
            <a:ext cx="3009900" cy="342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700"/>
              </a:lnSpc>
              <a:tabLst/>
            </a:pP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1.</a:t>
            </a:r>
            <a:r>
              <a:rPr lang="en-US" altLang="zh-CN" sz="27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설계안전성</a:t>
            </a:r>
            <a:r>
              <a:rPr lang="en-US" altLang="zh-CN" sz="27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검토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797699" y="909345"/>
            <a:ext cx="9082252" cy="6042456"/>
          </a:xfrm>
          <a:custGeom>
            <a:avLst/>
            <a:gdLst>
              <a:gd name="connsiteX0" fmla="*/ 0 w 9082252"/>
              <a:gd name="connsiteY0" fmla="*/ 6042456 h 6042456"/>
              <a:gd name="connsiteX1" fmla="*/ 9082252 w 9082252"/>
              <a:gd name="connsiteY1" fmla="*/ 6042456 h 6042456"/>
              <a:gd name="connsiteX2" fmla="*/ 9082252 w 9082252"/>
              <a:gd name="connsiteY2" fmla="*/ 0 h 6042456"/>
              <a:gd name="connsiteX3" fmla="*/ 0 w 9082252"/>
              <a:gd name="connsiteY3" fmla="*/ 0 h 6042456"/>
              <a:gd name="connsiteX4" fmla="*/ 0 w 9082252"/>
              <a:gd name="connsiteY4" fmla="*/ 6042456 h 604245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082252" h="6042456">
                <a:moveTo>
                  <a:pt x="0" y="6042456"/>
                </a:moveTo>
                <a:lnTo>
                  <a:pt x="9082252" y="6042456"/>
                </a:lnTo>
                <a:lnTo>
                  <a:pt x="9082252" y="0"/>
                </a:lnTo>
                <a:lnTo>
                  <a:pt x="0" y="0"/>
                </a:lnTo>
                <a:lnTo>
                  <a:pt x="0" y="6042456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342900"/>
            <a:ext cx="9156700" cy="68707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9423400" y="6845300"/>
            <a:ext cx="215900" cy="177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  <a:tabLst/>
            </a:pPr>
            <a:r>
              <a:rPr lang="en-US" altLang="zh-CN" sz="1403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40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7023100" y="1231900"/>
            <a:ext cx="2247900" cy="495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>
                <a:tab pos="203200" algn="l"/>
              </a:tabLst>
            </a:pP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건설안전정보시스템</a:t>
            </a:r>
          </a:p>
          <a:p>
            <a:pPr>
              <a:lnSpc>
                <a:spcPts val="1900"/>
              </a:lnSpc>
              <a:tabLst>
                <a:tab pos="203200" algn="l"/>
              </a:tabLst>
            </a:pPr>
            <a:r>
              <a:rPr lang="en-US" altLang="zh-CN" dirty="0" smtClean="0"/>
              <a:t>	</a:t>
            </a:r>
            <a:r>
              <a:rPr lang="en-US" altLang="zh-CN" sz="1595" dirty="0" smtClean="0">
                <a:solidFill>
                  <a:srgbClr val="1027FE"/>
                </a:solidFill>
                <a:latin typeface="Times New Roman" pitchFamily="18" charset="0"/>
                <a:cs typeface="Times New Roman" pitchFamily="18" charset="0"/>
              </a:rPr>
              <a:t>(www.cosmis.or.kr)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977900" y="520700"/>
            <a:ext cx="3860800" cy="965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700"/>
              </a:lnSpc>
              <a:tabLst>
                <a:tab pos="736600" algn="l"/>
              </a:tabLst>
            </a:pP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1.</a:t>
            </a:r>
            <a:r>
              <a:rPr lang="en-US" altLang="zh-CN" sz="27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설계안전성</a:t>
            </a:r>
            <a:r>
              <a:rPr lang="en-US" altLang="zh-CN" sz="27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검토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800"/>
              </a:lnSpc>
              <a:tabLst>
                <a:tab pos="736600" algn="l"/>
              </a:tabLst>
            </a:pPr>
            <a:r>
              <a:rPr lang="en-US" altLang="zh-CN" dirty="0" smtClean="0"/>
              <a:t>	</a:t>
            </a:r>
            <a:r>
              <a:rPr lang="en-US" altLang="zh-CN" sz="2002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위험요소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프로파일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다운로드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797699" y="909345"/>
            <a:ext cx="9082252" cy="6042456"/>
          </a:xfrm>
          <a:custGeom>
            <a:avLst/>
            <a:gdLst>
              <a:gd name="connsiteX0" fmla="*/ 0 w 9082252"/>
              <a:gd name="connsiteY0" fmla="*/ 6042456 h 6042456"/>
              <a:gd name="connsiteX1" fmla="*/ 9082252 w 9082252"/>
              <a:gd name="connsiteY1" fmla="*/ 6042456 h 6042456"/>
              <a:gd name="connsiteX2" fmla="*/ 9082252 w 9082252"/>
              <a:gd name="connsiteY2" fmla="*/ 0 h 6042456"/>
              <a:gd name="connsiteX3" fmla="*/ 0 w 9082252"/>
              <a:gd name="connsiteY3" fmla="*/ 0 h 6042456"/>
              <a:gd name="connsiteX4" fmla="*/ 0 w 9082252"/>
              <a:gd name="connsiteY4" fmla="*/ 6042456 h 604245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082252" h="6042456">
                <a:moveTo>
                  <a:pt x="0" y="6042456"/>
                </a:moveTo>
                <a:lnTo>
                  <a:pt x="9082252" y="6042456"/>
                </a:lnTo>
                <a:lnTo>
                  <a:pt x="9082252" y="0"/>
                </a:lnTo>
                <a:lnTo>
                  <a:pt x="0" y="0"/>
                </a:lnTo>
                <a:lnTo>
                  <a:pt x="0" y="6042456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342900"/>
            <a:ext cx="9156700" cy="68707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9423400" y="6845300"/>
            <a:ext cx="215900" cy="177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  <a:tabLst/>
            </a:pPr>
            <a:r>
              <a:rPr lang="en-US" altLang="zh-CN" sz="1403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41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977900" y="635000"/>
            <a:ext cx="8356600" cy="4216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700"/>
              </a:lnSpc>
              <a:tabLst>
                <a:tab pos="215900" algn="l"/>
                <a:tab pos="495300" algn="l"/>
                <a:tab pos="558800" algn="l"/>
                <a:tab pos="673100" algn="l"/>
                <a:tab pos="736600" algn="l"/>
                <a:tab pos="1041400" algn="l"/>
              </a:tabLst>
            </a:pP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1.</a:t>
            </a:r>
            <a:r>
              <a:rPr lang="en-US" altLang="zh-CN" sz="27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설계안전성</a:t>
            </a:r>
            <a:r>
              <a:rPr lang="en-US" altLang="zh-CN" sz="27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검토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700"/>
              </a:lnSpc>
              <a:tabLst>
                <a:tab pos="215900" algn="l"/>
                <a:tab pos="495300" algn="l"/>
                <a:tab pos="558800" algn="l"/>
                <a:tab pos="673100" algn="l"/>
                <a:tab pos="736600" algn="l"/>
                <a:tab pos="1041400" algn="l"/>
              </a:tabLst>
            </a:pPr>
            <a:r>
              <a:rPr lang="en-US" altLang="zh-CN" dirty="0" smtClean="0"/>
              <a:t>						</a:t>
            </a:r>
            <a:r>
              <a:rPr lang="en-US" altLang="zh-CN" sz="2002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해당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공종에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맞는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H/P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발췌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100"/>
              </a:lnSpc>
              <a:tabLst>
                <a:tab pos="215900" algn="l"/>
                <a:tab pos="495300" algn="l"/>
                <a:tab pos="558800" algn="l"/>
                <a:tab pos="673100" algn="l"/>
                <a:tab pos="736600" algn="l"/>
                <a:tab pos="1041400" algn="l"/>
              </a:tabLst>
            </a:pPr>
            <a:r>
              <a:rPr lang="en-US" altLang="zh-CN" dirty="0" smtClean="0"/>
              <a:t>	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Ø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002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해당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건설공사의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1027FE"/>
                </a:solidFill>
                <a:latin typeface="HY헤드라인M" pitchFamily="18" charset="0"/>
                <a:cs typeface="HY헤드라인M" pitchFamily="18" charset="0"/>
              </a:rPr>
              <a:t>공종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1027FE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1027FE"/>
                </a:solidFill>
                <a:latin typeface="HY헤드라인M" pitchFamily="18" charset="0"/>
                <a:cs typeface="HY헤드라인M" pitchFamily="18" charset="0"/>
              </a:rPr>
              <a:t>특성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1027FE"/>
                </a:solidFill>
                <a:latin typeface="HY헤드라인M" pitchFamily="18" charset="0"/>
                <a:cs typeface="HY헤드라인M" pitchFamily="18" charset="0"/>
              </a:rPr>
              <a:t>등을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1027FE"/>
                </a:solidFill>
                <a:latin typeface="HY헤드라인M" pitchFamily="18" charset="0"/>
                <a:cs typeface="HY헤드라인M" pitchFamily="18" charset="0"/>
              </a:rPr>
              <a:t>고려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하여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체크리스트의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002" dirty="0" smtClean="0">
                <a:solidFill>
                  <a:srgbClr val="FF0000"/>
                </a:solidFill>
                <a:latin typeface="HY헤드라인M" pitchFamily="18" charset="0"/>
                <a:cs typeface="HY헤드라인M" pitchFamily="18" charset="0"/>
              </a:rPr>
              <a:t>해당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FF0000"/>
                </a:solidFill>
                <a:latin typeface="HY헤드라인M" pitchFamily="18" charset="0"/>
                <a:cs typeface="HY헤드라인M" pitchFamily="18" charset="0"/>
              </a:rPr>
              <a:t>내용을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400"/>
              </a:lnSpc>
              <a:tabLst>
                <a:tab pos="215900" algn="l"/>
                <a:tab pos="495300" algn="l"/>
                <a:tab pos="558800" algn="l"/>
                <a:tab pos="673100" algn="l"/>
                <a:tab pos="736600" algn="l"/>
                <a:tab pos="1041400" algn="l"/>
              </a:tabLst>
            </a:pPr>
            <a:r>
              <a:rPr lang="en-US" altLang="zh-CN" dirty="0" smtClean="0"/>
              <a:t>			</a:t>
            </a:r>
            <a:r>
              <a:rPr lang="en-US" altLang="zh-CN" sz="2002" dirty="0" smtClean="0">
                <a:solidFill>
                  <a:srgbClr val="FF0000"/>
                </a:solidFill>
                <a:latin typeface="HY헤드라인M" pitchFamily="18" charset="0"/>
                <a:cs typeface="HY헤드라인M" pitchFamily="18" charset="0"/>
              </a:rPr>
              <a:t>발췌</a:t>
            </a:r>
          </a:p>
          <a:p>
            <a:pPr>
              <a:lnSpc>
                <a:spcPts val="3000"/>
              </a:lnSpc>
              <a:tabLst>
                <a:tab pos="215900" algn="l"/>
                <a:tab pos="495300" algn="l"/>
                <a:tab pos="558800" algn="l"/>
                <a:tab pos="673100" algn="l"/>
                <a:tab pos="736600" algn="l"/>
                <a:tab pos="1041400" algn="l"/>
              </a:tabLst>
            </a:pPr>
            <a:r>
              <a:rPr lang="en-US" altLang="zh-CN" dirty="0" smtClean="0"/>
              <a:t>				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ü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2002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발주청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제시,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안전관련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문서,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건설안전정보시스템</a:t>
            </a:r>
          </a:p>
          <a:p>
            <a:pPr>
              <a:lnSpc>
                <a:spcPts val="2300"/>
              </a:lnSpc>
              <a:tabLst>
                <a:tab pos="215900" algn="l"/>
                <a:tab pos="495300" algn="l"/>
                <a:tab pos="558800" algn="l"/>
                <a:tab pos="673100" algn="l"/>
                <a:tab pos="736600" algn="l"/>
                <a:tab pos="1041400" algn="l"/>
              </a:tabLst>
            </a:pPr>
            <a:r>
              <a:rPr lang="en-US" altLang="zh-CN" dirty="0" smtClean="0"/>
              <a:t>				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ü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002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설계자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도출사항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등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200"/>
              </a:lnSpc>
              <a:tabLst>
                <a:tab pos="215900" algn="l"/>
                <a:tab pos="495300" algn="l"/>
                <a:tab pos="558800" algn="l"/>
                <a:tab pos="673100" algn="l"/>
                <a:tab pos="736600" algn="l"/>
                <a:tab pos="1041400" algn="l"/>
              </a:tabLst>
            </a:pPr>
            <a:r>
              <a:rPr lang="en-US" altLang="zh-CN" dirty="0" smtClean="0"/>
              <a:t>		</a:t>
            </a:r>
            <a:r>
              <a:rPr lang="en-US" altLang="zh-CN" sz="17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*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17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체크리스트에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해당되는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내용을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발췌하거나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내용을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추가하여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작성하고,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300"/>
              </a:lnSpc>
              <a:tabLst>
                <a:tab pos="215900" algn="l"/>
                <a:tab pos="495300" algn="l"/>
                <a:tab pos="558800" algn="l"/>
                <a:tab pos="673100" algn="l"/>
                <a:tab pos="736600" algn="l"/>
                <a:tab pos="1041400" algn="l"/>
              </a:tabLst>
            </a:pPr>
            <a:r>
              <a:rPr lang="en-US" altLang="zh-CN" dirty="0" smtClean="0"/>
              <a:t>					</a:t>
            </a:r>
            <a:r>
              <a:rPr lang="en-US" altLang="zh-CN" sz="1799" dirty="0" smtClean="0">
                <a:solidFill>
                  <a:srgbClr val="FF0000"/>
                </a:solidFill>
                <a:latin typeface="HY헤드라인M" pitchFamily="18" charset="0"/>
                <a:cs typeface="HY헤드라인M" pitchFamily="18" charset="0"/>
              </a:rPr>
              <a:t>체크리스트에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FF0000"/>
                </a:solidFill>
                <a:latin typeface="HY헤드라인M" pitchFamily="18" charset="0"/>
                <a:cs typeface="HY헤드라인M" pitchFamily="18" charset="0"/>
              </a:rPr>
              <a:t>없는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FF0000"/>
                </a:solidFill>
                <a:latin typeface="HY헤드라인M" pitchFamily="18" charset="0"/>
                <a:cs typeface="HY헤드라인M" pitchFamily="18" charset="0"/>
              </a:rPr>
              <a:t>사항은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FF0000"/>
                </a:solidFill>
                <a:latin typeface="HY헤드라인M" pitchFamily="18" charset="0"/>
                <a:cs typeface="HY헤드라인M" pitchFamily="18" charset="0"/>
              </a:rPr>
              <a:t>설계자가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FF0000"/>
                </a:solidFill>
                <a:latin typeface="HY헤드라인M" pitchFamily="18" charset="0"/>
                <a:cs typeface="HY헤드라인M" pitchFamily="18" charset="0"/>
              </a:rPr>
              <a:t>직접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FF0000"/>
                </a:solidFill>
                <a:latin typeface="HY헤드라인M" pitchFamily="18" charset="0"/>
                <a:cs typeface="HY헤드라인M" pitchFamily="18" charset="0"/>
              </a:rPr>
              <a:t>작성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797699" y="909345"/>
            <a:ext cx="9082252" cy="6042456"/>
          </a:xfrm>
          <a:custGeom>
            <a:avLst/>
            <a:gdLst>
              <a:gd name="connsiteX0" fmla="*/ 0 w 9082252"/>
              <a:gd name="connsiteY0" fmla="*/ 6042456 h 6042456"/>
              <a:gd name="connsiteX1" fmla="*/ 9082252 w 9082252"/>
              <a:gd name="connsiteY1" fmla="*/ 6042456 h 6042456"/>
              <a:gd name="connsiteX2" fmla="*/ 9082252 w 9082252"/>
              <a:gd name="connsiteY2" fmla="*/ 0 h 6042456"/>
              <a:gd name="connsiteX3" fmla="*/ 0 w 9082252"/>
              <a:gd name="connsiteY3" fmla="*/ 0 h 6042456"/>
              <a:gd name="connsiteX4" fmla="*/ 0 w 9082252"/>
              <a:gd name="connsiteY4" fmla="*/ 6042456 h 604245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082252" h="6042456">
                <a:moveTo>
                  <a:pt x="0" y="6042456"/>
                </a:moveTo>
                <a:lnTo>
                  <a:pt x="9082252" y="6042456"/>
                </a:lnTo>
                <a:lnTo>
                  <a:pt x="9082252" y="0"/>
                </a:lnTo>
                <a:lnTo>
                  <a:pt x="0" y="0"/>
                </a:lnTo>
                <a:lnTo>
                  <a:pt x="0" y="6042456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342900"/>
            <a:ext cx="9156700" cy="68707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9423400" y="6845300"/>
            <a:ext cx="215900" cy="177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  <a:tabLst/>
            </a:pPr>
            <a:r>
              <a:rPr lang="en-US" altLang="zh-CN" sz="1403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42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977900" y="546100"/>
            <a:ext cx="3009900" cy="1739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700"/>
              </a:lnSpc>
              <a:tabLst>
                <a:tab pos="355600" algn="l"/>
                <a:tab pos="1079500" algn="l"/>
              </a:tabLst>
            </a:pP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1.</a:t>
            </a:r>
            <a:r>
              <a:rPr lang="en-US" altLang="zh-CN" sz="27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설계안전성</a:t>
            </a:r>
            <a:r>
              <a:rPr lang="en-US" altLang="zh-CN" sz="27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검토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700"/>
              </a:lnSpc>
              <a:tabLst>
                <a:tab pos="355600" algn="l"/>
                <a:tab pos="1079500" algn="l"/>
              </a:tabLst>
            </a:pPr>
            <a:r>
              <a:rPr lang="en-US" altLang="zh-CN" dirty="0" smtClean="0"/>
              <a:t>		</a:t>
            </a:r>
            <a:r>
              <a:rPr lang="en-US" altLang="zh-CN" sz="2002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위험성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평가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실시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200"/>
              </a:lnSpc>
              <a:tabLst>
                <a:tab pos="355600" algn="l"/>
                <a:tab pos="1079500" algn="l"/>
              </a:tabLst>
            </a:pPr>
            <a:r>
              <a:rPr lang="en-US" altLang="zh-CN" dirty="0" smtClean="0"/>
              <a:t>	</a:t>
            </a:r>
            <a:r>
              <a:rPr lang="en-US" altLang="zh-CN" sz="2002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◈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위험성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평가표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797699" y="909345"/>
            <a:ext cx="9082252" cy="6042456"/>
          </a:xfrm>
          <a:custGeom>
            <a:avLst/>
            <a:gdLst>
              <a:gd name="connsiteX0" fmla="*/ 0 w 9082252"/>
              <a:gd name="connsiteY0" fmla="*/ 6042456 h 6042456"/>
              <a:gd name="connsiteX1" fmla="*/ 9082252 w 9082252"/>
              <a:gd name="connsiteY1" fmla="*/ 6042456 h 6042456"/>
              <a:gd name="connsiteX2" fmla="*/ 9082252 w 9082252"/>
              <a:gd name="connsiteY2" fmla="*/ 0 h 6042456"/>
              <a:gd name="connsiteX3" fmla="*/ 0 w 9082252"/>
              <a:gd name="connsiteY3" fmla="*/ 0 h 6042456"/>
              <a:gd name="connsiteX4" fmla="*/ 0 w 9082252"/>
              <a:gd name="connsiteY4" fmla="*/ 6042456 h 604245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082252" h="6042456">
                <a:moveTo>
                  <a:pt x="0" y="6042456"/>
                </a:moveTo>
                <a:lnTo>
                  <a:pt x="9082252" y="6042456"/>
                </a:lnTo>
                <a:lnTo>
                  <a:pt x="9082252" y="0"/>
                </a:lnTo>
                <a:lnTo>
                  <a:pt x="0" y="0"/>
                </a:lnTo>
                <a:lnTo>
                  <a:pt x="0" y="6042456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Freeform 3"/>
          <p:cNvSpPr/>
          <p:nvPr/>
        </p:nvSpPr>
        <p:spPr>
          <a:xfrm>
            <a:off x="1222438" y="1794306"/>
            <a:ext cx="2833065" cy="651916"/>
          </a:xfrm>
          <a:custGeom>
            <a:avLst/>
            <a:gdLst>
              <a:gd name="connsiteX0" fmla="*/ 3035 w 2833065"/>
              <a:gd name="connsiteY0" fmla="*/ 0 h 651916"/>
              <a:gd name="connsiteX1" fmla="*/ 2833065 w 2833065"/>
              <a:gd name="connsiteY1" fmla="*/ 639737 h 651916"/>
              <a:gd name="connsiteX2" fmla="*/ 2830017 w 2833065"/>
              <a:gd name="connsiteY2" fmla="*/ 651916 h 651916"/>
              <a:gd name="connsiteX3" fmla="*/ 0 w 2833065"/>
              <a:gd name="connsiteY3" fmla="*/ 12179 h 651916"/>
              <a:gd name="connsiteX4" fmla="*/ 3035 w 2833065"/>
              <a:gd name="connsiteY4" fmla="*/ 0 h 65191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2833065" h="651916">
                <a:moveTo>
                  <a:pt x="3035" y="0"/>
                </a:moveTo>
                <a:lnTo>
                  <a:pt x="2833065" y="639737"/>
                </a:lnTo>
                <a:lnTo>
                  <a:pt x="2830017" y="651916"/>
                </a:lnTo>
                <a:lnTo>
                  <a:pt x="0" y="12179"/>
                </a:lnTo>
                <a:lnTo>
                  <a:pt x="3035" y="0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Freeform 3"/>
          <p:cNvSpPr/>
          <p:nvPr/>
        </p:nvSpPr>
        <p:spPr>
          <a:xfrm>
            <a:off x="1228521" y="4138485"/>
            <a:ext cx="2359621" cy="651916"/>
          </a:xfrm>
          <a:custGeom>
            <a:avLst/>
            <a:gdLst>
              <a:gd name="connsiteX0" fmla="*/ 3047 w 2359621"/>
              <a:gd name="connsiteY0" fmla="*/ 0 h 651916"/>
              <a:gd name="connsiteX1" fmla="*/ 2359621 w 2359621"/>
              <a:gd name="connsiteY1" fmla="*/ 639737 h 651916"/>
              <a:gd name="connsiteX2" fmla="*/ 2356573 w 2359621"/>
              <a:gd name="connsiteY2" fmla="*/ 651916 h 651916"/>
              <a:gd name="connsiteX3" fmla="*/ 0 w 2359621"/>
              <a:gd name="connsiteY3" fmla="*/ 12179 h 651916"/>
              <a:gd name="connsiteX4" fmla="*/ 3047 w 2359621"/>
              <a:gd name="connsiteY4" fmla="*/ 0 h 65191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2359621" h="651916">
                <a:moveTo>
                  <a:pt x="3047" y="0"/>
                </a:moveTo>
                <a:lnTo>
                  <a:pt x="2359621" y="639737"/>
                </a:lnTo>
                <a:lnTo>
                  <a:pt x="2356573" y="651916"/>
                </a:lnTo>
                <a:lnTo>
                  <a:pt x="0" y="12179"/>
                </a:lnTo>
                <a:lnTo>
                  <a:pt x="3047" y="0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342900"/>
            <a:ext cx="9156700" cy="6870700"/>
          </a:xfrm>
          <a:prstGeom prst="rect">
            <a:avLst/>
          </a:prstGeom>
          <a:noFill/>
        </p:spPr>
      </p:pic>
      <p:graphicFrame>
        <p:nvGraphicFramePr>
          <p:cNvPr id="6" name="表格 4"/>
          <p:cNvGraphicFramePr>
            <a:graphicFrameLocks noGrp="1"/>
          </p:cNvGraphicFramePr>
          <p:nvPr/>
        </p:nvGraphicFramePr>
        <p:xfrm>
          <a:off x="1223962" y="1800402"/>
          <a:ext cx="8085111" cy="1750136"/>
        </p:xfrm>
        <a:graphic>
          <a:graphicData uri="http://schemas.openxmlformats.org/drawingml/2006/table">
            <a:tbl>
              <a:tblPr/>
              <a:tblGrid>
                <a:gridCol w="2830017"/>
                <a:gridCol w="1752206"/>
                <a:gridCol w="1750682"/>
                <a:gridCol w="1752206"/>
              </a:tblGrid>
              <a:tr h="639736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799" dirty="0" smtClean="0">
                          <a:solidFill>
                            <a:srgbClr val="000000"/>
                          </a:solidFill>
                          <a:latin typeface="HY헤드라인M" pitchFamily="18" charset="0"/>
                          <a:cs typeface="HY헤드라인M" pitchFamily="18" charset="0"/>
                        </a:rPr>
                        <a:t>발생빈도(L)</a:t>
                      </a:r>
                      <a:endParaRPr lang="zh-CN" altLang="en-US" sz="1799" dirty="0" smtClean="0">
                        <a:solidFill>
                          <a:srgbClr val="000000"/>
                        </a:solidFill>
                        <a:latin typeface="HY헤드라인M" pitchFamily="18" charset="0"/>
                        <a:cs typeface="HY헤드라인M" pitchFamily="18" charset="0"/>
                      </a:endParaRPr>
                    </a:p>
                    <a:p>
                      <a:pPr algn="l"/>
                      <a:r>
                        <a:rPr lang="en-US" altLang="zh-CN" sz="1799" dirty="0" smtClean="0">
                          <a:solidFill>
                            <a:srgbClr val="000000"/>
                          </a:solidFill>
                          <a:latin typeface="HY헤드라인M" pitchFamily="18" charset="0"/>
                          <a:cs typeface="HY헤드라인M" pitchFamily="18" charset="0"/>
                        </a:rPr>
                        <a:t>심각성(S)</a:t>
                      </a:r>
                      <a:endParaRPr lang="zh-CN" altLang="en-US" sz="1799" dirty="0" smtClean="0">
                        <a:solidFill>
                          <a:srgbClr val="000000"/>
                        </a:solidFill>
                        <a:latin typeface="HY헤드라인M" pitchFamily="18" charset="0"/>
                        <a:cs typeface="HY헤드라인M" pitchFamily="18" charset="0"/>
                      </a:endParaRPr>
                    </a:p>
                  </a:txBody>
                  <a:tcPr>
                    <a:lnL w="0" cmpd="sng">
                      <a:solidFill>
                        <a:srgbClr val="000000"/>
                      </a:solidFill>
                      <a:prstDash val="soli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mpd="sng">
                      <a:solidFill>
                        <a:srgbClr val="000000"/>
                      </a:solidFill>
                      <a:prstDash val="soli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99" dirty="0" smtClean="0">
                          <a:solidFill>
                            <a:srgbClr val="000000"/>
                          </a:solidFill>
                          <a:latin typeface="HY헤드라인M" pitchFamily="18" charset="0"/>
                          <a:cs typeface="HY헤드라인M" pitchFamily="18" charset="0"/>
                        </a:rPr>
                        <a:t>High(H)</a:t>
                      </a:r>
                      <a:endParaRPr lang="zh-CN" altLang="en-US" sz="1799" dirty="0" smtClean="0">
                        <a:solidFill>
                          <a:srgbClr val="000000"/>
                        </a:solidFill>
                        <a:latin typeface="HY헤드라인M" pitchFamily="18" charset="0"/>
                        <a:cs typeface="HY헤드라인M" pitchFamily="18" charset="0"/>
                      </a:endParaRPr>
                    </a:p>
                  </a:txBody>
                  <a:tcPr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BFC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99" dirty="0" smtClean="0">
                          <a:solidFill>
                            <a:srgbClr val="000000"/>
                          </a:solidFill>
                          <a:latin typeface="HY헤드라인M" pitchFamily="18" charset="0"/>
                          <a:cs typeface="HY헤드라인M" pitchFamily="18" charset="0"/>
                        </a:rPr>
                        <a:t>Medium(M)</a:t>
                      </a:r>
                      <a:endParaRPr lang="zh-CN" altLang="en-US" sz="1799" dirty="0" smtClean="0">
                        <a:solidFill>
                          <a:srgbClr val="000000"/>
                        </a:solidFill>
                        <a:latin typeface="HY헤드라인M" pitchFamily="18" charset="0"/>
                        <a:cs typeface="HY헤드라인M" pitchFamily="18" charset="0"/>
                      </a:endParaRPr>
                    </a:p>
                  </a:txBody>
                  <a:tcPr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BFC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99" dirty="0" smtClean="0">
                          <a:solidFill>
                            <a:srgbClr val="000000"/>
                          </a:solidFill>
                          <a:latin typeface="HY헤드라인M" pitchFamily="18" charset="0"/>
                          <a:cs typeface="HY헤드라인M" pitchFamily="18" charset="0"/>
                        </a:rPr>
                        <a:t>Low(L)</a:t>
                      </a:r>
                      <a:endParaRPr lang="zh-CN" altLang="en-US" sz="1799" dirty="0" smtClean="0">
                        <a:solidFill>
                          <a:srgbClr val="000000"/>
                        </a:solidFill>
                        <a:latin typeface="HY헤드라인M" pitchFamily="18" charset="0"/>
                        <a:cs typeface="HY헤드라인M" pitchFamily="18" charset="0"/>
                      </a:endParaRPr>
                    </a:p>
                  </a:txBody>
                  <a:tcPr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mpd="sng">
                      <a:solidFill>
                        <a:srgbClr val="000000"/>
                      </a:solidFill>
                      <a:prstDash val="soli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BFC5"/>
                    </a:solidFill>
                  </a:tcPr>
                </a:tc>
              </a:tr>
              <a:tr h="373176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99" dirty="0" smtClean="0">
                          <a:solidFill>
                            <a:srgbClr val="000000"/>
                          </a:solidFill>
                          <a:latin typeface="HY헤드라인M" pitchFamily="18" charset="0"/>
                          <a:cs typeface="HY헤드라인M" pitchFamily="18" charset="0"/>
                        </a:rPr>
                        <a:t>High(H)</a:t>
                      </a:r>
                      <a:endParaRPr lang="zh-CN" altLang="en-US" sz="1799" dirty="0" smtClean="0">
                        <a:solidFill>
                          <a:srgbClr val="000000"/>
                        </a:solidFill>
                        <a:latin typeface="HY헤드라인M" pitchFamily="18" charset="0"/>
                        <a:cs typeface="HY헤드라인M" pitchFamily="18" charset="0"/>
                      </a:endParaRPr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99" dirty="0" smtClean="0">
                          <a:solidFill>
                            <a:srgbClr val="000000"/>
                          </a:solidFill>
                          <a:latin typeface="HY헤드라인M" pitchFamily="18" charset="0"/>
                          <a:cs typeface="HY헤드라인M" pitchFamily="18" charset="0"/>
                        </a:rPr>
                        <a:t>H</a:t>
                      </a:r>
                      <a:endParaRPr lang="zh-CN" altLang="en-US" sz="1799" dirty="0" smtClean="0">
                        <a:solidFill>
                          <a:srgbClr val="000000"/>
                        </a:solidFill>
                        <a:latin typeface="HY헤드라인M" pitchFamily="18" charset="0"/>
                        <a:cs typeface="HY헤드라인M" pitchFamily="18" charset="0"/>
                      </a:endParaRPr>
                    </a:p>
                  </a:txBody>
                  <a:tcPr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99" dirty="0" smtClean="0">
                          <a:solidFill>
                            <a:srgbClr val="000000"/>
                          </a:solidFill>
                          <a:latin typeface="HY헤드라인M" pitchFamily="18" charset="0"/>
                          <a:cs typeface="HY헤드라인M" pitchFamily="18" charset="0"/>
                        </a:rPr>
                        <a:t>H</a:t>
                      </a:r>
                      <a:endParaRPr lang="zh-CN" altLang="en-US" sz="1799" dirty="0" smtClean="0">
                        <a:solidFill>
                          <a:srgbClr val="000000"/>
                        </a:solidFill>
                        <a:latin typeface="HY헤드라인M" pitchFamily="18" charset="0"/>
                        <a:cs typeface="HY헤드라인M" pitchFamily="18" charset="0"/>
                      </a:endParaRPr>
                    </a:p>
                  </a:txBody>
                  <a:tcPr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99" dirty="0" smtClean="0">
                          <a:solidFill>
                            <a:srgbClr val="000000"/>
                          </a:solidFill>
                          <a:latin typeface="HY헤드라인M" pitchFamily="18" charset="0"/>
                          <a:cs typeface="HY헤드라인M" pitchFamily="18" charset="0"/>
                        </a:rPr>
                        <a:t>M</a:t>
                      </a:r>
                      <a:endParaRPr lang="zh-CN" altLang="en-US" sz="1799" dirty="0" smtClean="0">
                        <a:solidFill>
                          <a:srgbClr val="000000"/>
                        </a:solidFill>
                        <a:latin typeface="HY헤드라인M" pitchFamily="18" charset="0"/>
                        <a:cs typeface="HY헤드라인M" pitchFamily="18" charset="0"/>
                      </a:endParaRPr>
                    </a:p>
                  </a:txBody>
                  <a:tcPr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3F4"/>
                    </a:solidFill>
                  </a:tcPr>
                </a:tc>
              </a:tr>
              <a:tr h="371652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99" dirty="0" smtClean="0">
                          <a:solidFill>
                            <a:srgbClr val="000000"/>
                          </a:solidFill>
                          <a:latin typeface="HY헤드라인M" pitchFamily="18" charset="0"/>
                          <a:cs typeface="HY헤드라인M" pitchFamily="18" charset="0"/>
                        </a:rPr>
                        <a:t>Medium(M)</a:t>
                      </a:r>
                      <a:endParaRPr lang="zh-CN" altLang="en-US" sz="1799" dirty="0" smtClean="0">
                        <a:solidFill>
                          <a:srgbClr val="000000"/>
                        </a:solidFill>
                        <a:latin typeface="HY헤드라인M" pitchFamily="18" charset="0"/>
                        <a:cs typeface="HY헤드라인M" pitchFamily="18" charset="0"/>
                      </a:endParaRPr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99" dirty="0" smtClean="0">
                          <a:solidFill>
                            <a:srgbClr val="000000"/>
                          </a:solidFill>
                          <a:latin typeface="HY헤드라인M" pitchFamily="18" charset="0"/>
                          <a:cs typeface="HY헤드라인M" pitchFamily="18" charset="0"/>
                        </a:rPr>
                        <a:t>H</a:t>
                      </a:r>
                      <a:endParaRPr lang="zh-CN" altLang="en-US" sz="1799" dirty="0" smtClean="0">
                        <a:solidFill>
                          <a:srgbClr val="000000"/>
                        </a:solidFill>
                        <a:latin typeface="HY헤드라인M" pitchFamily="18" charset="0"/>
                        <a:cs typeface="HY헤드라인M" pitchFamily="18" charset="0"/>
                      </a:endParaRPr>
                    </a:p>
                  </a:txBody>
                  <a:tcPr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99" dirty="0" smtClean="0">
                          <a:solidFill>
                            <a:srgbClr val="000000"/>
                          </a:solidFill>
                          <a:latin typeface="HY헤드라인M" pitchFamily="18" charset="0"/>
                          <a:cs typeface="HY헤드라인M" pitchFamily="18" charset="0"/>
                        </a:rPr>
                        <a:t>M</a:t>
                      </a:r>
                      <a:endParaRPr lang="zh-CN" altLang="en-US" sz="1799" dirty="0" smtClean="0">
                        <a:solidFill>
                          <a:srgbClr val="000000"/>
                        </a:solidFill>
                        <a:latin typeface="HY헤드라인M" pitchFamily="18" charset="0"/>
                        <a:cs typeface="HY헤드라인M" pitchFamily="18" charset="0"/>
                      </a:endParaRPr>
                    </a:p>
                  </a:txBody>
                  <a:tcPr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99" dirty="0" smtClean="0">
                          <a:solidFill>
                            <a:srgbClr val="000000"/>
                          </a:solidFill>
                          <a:latin typeface="HY헤드라인M" pitchFamily="18" charset="0"/>
                          <a:cs typeface="HY헤드라인M" pitchFamily="18" charset="0"/>
                        </a:rPr>
                        <a:t>L</a:t>
                      </a:r>
                      <a:endParaRPr lang="zh-CN" altLang="en-US" sz="1799" dirty="0" smtClean="0">
                        <a:solidFill>
                          <a:srgbClr val="000000"/>
                        </a:solidFill>
                        <a:latin typeface="HY헤드라인M" pitchFamily="18" charset="0"/>
                        <a:cs typeface="HY헤드라인M" pitchFamily="18" charset="0"/>
                      </a:endParaRPr>
                    </a:p>
                  </a:txBody>
                  <a:tcPr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9FA"/>
                    </a:solidFill>
                  </a:tcPr>
                </a:tc>
              </a:tr>
              <a:tr h="36556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99" dirty="0" smtClean="0">
                          <a:solidFill>
                            <a:srgbClr val="000000"/>
                          </a:solidFill>
                          <a:latin typeface="HY헤드라인M" pitchFamily="18" charset="0"/>
                          <a:cs typeface="HY헤드라인M" pitchFamily="18" charset="0"/>
                        </a:rPr>
                        <a:t>Low(L)</a:t>
                      </a:r>
                      <a:endParaRPr lang="zh-CN" altLang="en-US" sz="1799" dirty="0" smtClean="0">
                        <a:solidFill>
                          <a:srgbClr val="000000"/>
                        </a:solidFill>
                        <a:latin typeface="HY헤드라인M" pitchFamily="18" charset="0"/>
                        <a:cs typeface="HY헤드라인M" pitchFamily="18" charset="0"/>
                      </a:endParaRPr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mpd="sng">
                      <a:solidFill>
                        <a:srgbClr val="000000"/>
                      </a:solidFill>
                      <a:prstDash val="solid"/>
                    </a:lnB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99" dirty="0" smtClean="0">
                          <a:solidFill>
                            <a:srgbClr val="000000"/>
                          </a:solidFill>
                          <a:latin typeface="HY헤드라인M" pitchFamily="18" charset="0"/>
                          <a:cs typeface="HY헤드라인M" pitchFamily="18" charset="0"/>
                        </a:rPr>
                        <a:t>M</a:t>
                      </a:r>
                      <a:endParaRPr lang="zh-CN" altLang="en-US" sz="1799" dirty="0" smtClean="0">
                        <a:solidFill>
                          <a:srgbClr val="000000"/>
                        </a:solidFill>
                        <a:latin typeface="HY헤드라인M" pitchFamily="18" charset="0"/>
                        <a:cs typeface="HY헤드라인M" pitchFamily="18" charset="0"/>
                      </a:endParaRPr>
                    </a:p>
                  </a:txBody>
                  <a:tcPr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99" dirty="0" smtClean="0">
                          <a:solidFill>
                            <a:srgbClr val="000000"/>
                          </a:solidFill>
                          <a:latin typeface="HY헤드라인M" pitchFamily="18" charset="0"/>
                          <a:cs typeface="HY헤드라인M" pitchFamily="18" charset="0"/>
                        </a:rPr>
                        <a:t>L</a:t>
                      </a:r>
                      <a:endParaRPr lang="zh-CN" altLang="en-US" sz="1799" dirty="0" smtClean="0">
                        <a:solidFill>
                          <a:srgbClr val="000000"/>
                        </a:solidFill>
                        <a:latin typeface="HY헤드라인M" pitchFamily="18" charset="0"/>
                        <a:cs typeface="HY헤드라인M" pitchFamily="18" charset="0"/>
                      </a:endParaRPr>
                    </a:p>
                  </a:txBody>
                  <a:tcPr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99" dirty="0" smtClean="0">
                          <a:solidFill>
                            <a:srgbClr val="000000"/>
                          </a:solidFill>
                          <a:latin typeface="HY헤드라인M" pitchFamily="18" charset="0"/>
                          <a:cs typeface="HY헤드라인M" pitchFamily="18" charset="0"/>
                        </a:rPr>
                        <a:t>L</a:t>
                      </a:r>
                      <a:endParaRPr lang="zh-CN" altLang="en-US" sz="1799" dirty="0" smtClean="0">
                        <a:solidFill>
                          <a:srgbClr val="000000"/>
                        </a:solidFill>
                        <a:latin typeface="HY헤드라인M" pitchFamily="18" charset="0"/>
                        <a:cs typeface="HY헤드라인M" pitchFamily="18" charset="0"/>
                      </a:endParaRPr>
                    </a:p>
                  </a:txBody>
                  <a:tcPr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3F4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表格 4"/>
          <p:cNvGraphicFramePr>
            <a:graphicFrameLocks noGrp="1"/>
          </p:cNvGraphicFramePr>
          <p:nvPr/>
        </p:nvGraphicFramePr>
        <p:xfrm>
          <a:off x="1230045" y="4144568"/>
          <a:ext cx="8079028" cy="1736433"/>
        </p:xfrm>
        <a:graphic>
          <a:graphicData uri="http://schemas.openxmlformats.org/drawingml/2006/table">
            <a:tbl>
              <a:tblPr/>
              <a:tblGrid>
                <a:gridCol w="2356573"/>
                <a:gridCol w="1613674"/>
                <a:gridCol w="4108780"/>
              </a:tblGrid>
              <a:tr h="639737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799" dirty="0" smtClean="0">
                          <a:solidFill>
                            <a:srgbClr val="000000"/>
                          </a:solidFill>
                          <a:latin typeface="HY헤드라인M" pitchFamily="18" charset="0"/>
                          <a:cs typeface="HY헤드라인M" pitchFamily="18" charset="0"/>
                        </a:rPr>
                        <a:t>구분</a:t>
                      </a:r>
                      <a:endParaRPr lang="zh-CN" altLang="en-US" sz="1799" dirty="0" smtClean="0">
                        <a:solidFill>
                          <a:srgbClr val="000000"/>
                        </a:solidFill>
                        <a:latin typeface="HY헤드라인M" pitchFamily="18" charset="0"/>
                        <a:cs typeface="HY헤드라인M" pitchFamily="18" charset="0"/>
                      </a:endParaRPr>
                    </a:p>
                    <a:p>
                      <a:pPr algn="l"/>
                      <a:r>
                        <a:rPr lang="en-US" altLang="zh-CN" sz="1799" dirty="0" smtClean="0">
                          <a:solidFill>
                            <a:srgbClr val="000000"/>
                          </a:solidFill>
                          <a:latin typeface="HY헤드라인M" pitchFamily="18" charset="0"/>
                          <a:cs typeface="HY헤드라인M" pitchFamily="18" charset="0"/>
                        </a:rPr>
                        <a:t>심각성(S)</a:t>
                      </a:r>
                      <a:endParaRPr lang="zh-CN" altLang="en-US" sz="1799" dirty="0" smtClean="0">
                        <a:solidFill>
                          <a:srgbClr val="000000"/>
                        </a:solidFill>
                        <a:latin typeface="HY헤드라인M" pitchFamily="18" charset="0"/>
                        <a:cs typeface="HY헤드라인M" pitchFamily="18" charset="0"/>
                      </a:endParaRPr>
                    </a:p>
                  </a:txBody>
                  <a:tcPr>
                    <a:lnL w="0" cmpd="sng">
                      <a:solidFill>
                        <a:srgbClr val="000000"/>
                      </a:solidFill>
                      <a:prstDash val="soli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mpd="sng">
                      <a:solidFill>
                        <a:srgbClr val="000000"/>
                      </a:solidFill>
                      <a:prstDash val="soli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99" dirty="0" smtClean="0">
                          <a:solidFill>
                            <a:srgbClr val="000000"/>
                          </a:solidFill>
                          <a:latin typeface="HY헤드라인M" pitchFamily="18" charset="0"/>
                          <a:cs typeface="HY헤드라인M" pitchFamily="18" charset="0"/>
                        </a:rPr>
                        <a:t>인적피해</a:t>
                      </a:r>
                      <a:endParaRPr lang="zh-CN" altLang="en-US" sz="1799" dirty="0" smtClean="0">
                        <a:solidFill>
                          <a:srgbClr val="000000"/>
                        </a:solidFill>
                        <a:latin typeface="HY헤드라인M" pitchFamily="18" charset="0"/>
                        <a:cs typeface="HY헤드라인M" pitchFamily="18" charset="0"/>
                      </a:endParaRPr>
                    </a:p>
                  </a:txBody>
                  <a:tcPr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BFC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99" dirty="0" smtClean="0">
                          <a:solidFill>
                            <a:srgbClr val="000000"/>
                          </a:solidFill>
                          <a:latin typeface="HY헤드라인M" pitchFamily="18" charset="0"/>
                          <a:cs typeface="HY헤드라인M" pitchFamily="18" charset="0"/>
                        </a:rPr>
                        <a:t>물적피해</a:t>
                      </a:r>
                      <a:endParaRPr lang="zh-CN" altLang="en-US" sz="1799" dirty="0" smtClean="0">
                        <a:solidFill>
                          <a:srgbClr val="000000"/>
                        </a:solidFill>
                        <a:latin typeface="HY헤드라인M" pitchFamily="18" charset="0"/>
                        <a:cs typeface="HY헤드라인M" pitchFamily="18" charset="0"/>
                      </a:endParaRPr>
                    </a:p>
                  </a:txBody>
                  <a:tcPr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mpd="sng">
                      <a:solidFill>
                        <a:srgbClr val="000000"/>
                      </a:solidFill>
                      <a:prstDash val="soli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BFC5"/>
                    </a:solidFill>
                  </a:tcPr>
                </a:tc>
              </a:tr>
              <a:tr h="36556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99" dirty="0" smtClean="0">
                          <a:solidFill>
                            <a:srgbClr val="000000"/>
                          </a:solidFill>
                          <a:latin typeface="HY헤드라인M" pitchFamily="18" charset="0"/>
                          <a:cs typeface="HY헤드라인M" pitchFamily="18" charset="0"/>
                        </a:rPr>
                        <a:t>High(H)</a:t>
                      </a:r>
                      <a:endParaRPr lang="zh-CN" altLang="en-US" sz="1799" dirty="0" smtClean="0">
                        <a:solidFill>
                          <a:srgbClr val="000000"/>
                        </a:solidFill>
                        <a:latin typeface="HY헤드라인M" pitchFamily="18" charset="0"/>
                        <a:cs typeface="HY헤드라인M" pitchFamily="18" charset="0"/>
                      </a:endParaRPr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799" dirty="0" smtClean="0">
                          <a:solidFill>
                            <a:srgbClr val="000000"/>
                          </a:solidFill>
                          <a:latin typeface="HY헤드라인M" pitchFamily="18" charset="0"/>
                          <a:cs typeface="HY헤드라인M" pitchFamily="18" charset="0"/>
                        </a:rPr>
                        <a:t>사망2명이상</a:t>
                      </a:r>
                      <a:endParaRPr lang="zh-CN" altLang="en-US" sz="1799" dirty="0" smtClean="0">
                        <a:solidFill>
                          <a:srgbClr val="000000"/>
                        </a:solidFill>
                        <a:latin typeface="HY헤드라인M" pitchFamily="18" charset="0"/>
                        <a:cs typeface="HY헤드라인M" pitchFamily="18" charset="0"/>
                      </a:endParaRPr>
                    </a:p>
                  </a:txBody>
                  <a:tcPr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799" dirty="0" smtClean="0">
                          <a:solidFill>
                            <a:srgbClr val="000000"/>
                          </a:solidFill>
                          <a:latin typeface="HY헤드라인M" pitchFamily="18" charset="0"/>
                          <a:cs typeface="HY헤드라인M" pitchFamily="18" charset="0"/>
                        </a:rPr>
                        <a:t>목적물피해(+인적피해)</a:t>
                      </a:r>
                      <a:endParaRPr lang="zh-CN" altLang="en-US" sz="1799" dirty="0" smtClean="0">
                        <a:solidFill>
                          <a:srgbClr val="000000"/>
                        </a:solidFill>
                        <a:latin typeface="HY헤드라인M" pitchFamily="18" charset="0"/>
                        <a:cs typeface="HY헤드라인M" pitchFamily="18" charset="0"/>
                      </a:endParaRPr>
                    </a:p>
                  </a:txBody>
                  <a:tcPr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3F4"/>
                    </a:solidFill>
                  </a:tcPr>
                </a:tc>
              </a:tr>
              <a:tr h="365556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99" dirty="0" smtClean="0">
                          <a:solidFill>
                            <a:srgbClr val="000000"/>
                          </a:solidFill>
                          <a:latin typeface="HY헤드라인M" pitchFamily="18" charset="0"/>
                          <a:cs typeface="HY헤드라인M" pitchFamily="18" charset="0"/>
                        </a:rPr>
                        <a:t>Medium(M)</a:t>
                      </a:r>
                      <a:endParaRPr lang="zh-CN" altLang="en-US" sz="1799" dirty="0" smtClean="0">
                        <a:solidFill>
                          <a:srgbClr val="000000"/>
                        </a:solidFill>
                        <a:latin typeface="HY헤드라인M" pitchFamily="18" charset="0"/>
                        <a:cs typeface="HY헤드라인M" pitchFamily="18" charset="0"/>
                      </a:endParaRPr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799" dirty="0" smtClean="0">
                          <a:solidFill>
                            <a:srgbClr val="000000"/>
                          </a:solidFill>
                          <a:latin typeface="HY헤드라인M" pitchFamily="18" charset="0"/>
                          <a:cs typeface="HY헤드라인M" pitchFamily="18" charset="0"/>
                        </a:rPr>
                        <a:t>사망1명</a:t>
                      </a:r>
                      <a:endParaRPr lang="zh-CN" altLang="en-US" sz="1799" dirty="0" smtClean="0">
                        <a:solidFill>
                          <a:srgbClr val="000000"/>
                        </a:solidFill>
                        <a:latin typeface="HY헤드라인M" pitchFamily="18" charset="0"/>
                        <a:cs typeface="HY헤드라인M" pitchFamily="18" charset="0"/>
                      </a:endParaRPr>
                    </a:p>
                  </a:txBody>
                  <a:tcPr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799" dirty="0" smtClean="0">
                          <a:solidFill>
                            <a:srgbClr val="000000"/>
                          </a:solidFill>
                          <a:latin typeface="HY헤드라인M" pitchFamily="18" charset="0"/>
                          <a:cs typeface="HY헤드라인M" pitchFamily="18" charset="0"/>
                        </a:rPr>
                        <a:t>가시설,건설기계피해+인적피해</a:t>
                      </a:r>
                      <a:endParaRPr lang="zh-CN" altLang="en-US" sz="1799" dirty="0" smtClean="0">
                        <a:solidFill>
                          <a:srgbClr val="000000"/>
                        </a:solidFill>
                        <a:latin typeface="HY헤드라인M" pitchFamily="18" charset="0"/>
                        <a:cs typeface="HY헤드라인M" pitchFamily="18" charset="0"/>
                      </a:endParaRPr>
                    </a:p>
                  </a:txBody>
                  <a:tcPr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9FA"/>
                    </a:solidFill>
                  </a:tcPr>
                </a:tc>
              </a:tr>
              <a:tr h="36556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99" dirty="0" smtClean="0">
                          <a:solidFill>
                            <a:srgbClr val="000000"/>
                          </a:solidFill>
                          <a:latin typeface="HY헤드라인M" pitchFamily="18" charset="0"/>
                          <a:cs typeface="HY헤드라인M" pitchFamily="18" charset="0"/>
                        </a:rPr>
                        <a:t>Low(L)</a:t>
                      </a:r>
                      <a:endParaRPr lang="zh-CN" altLang="en-US" sz="1799" dirty="0" smtClean="0">
                        <a:solidFill>
                          <a:srgbClr val="000000"/>
                        </a:solidFill>
                        <a:latin typeface="HY헤드라인M" pitchFamily="18" charset="0"/>
                        <a:cs typeface="HY헤드라인M" pitchFamily="18" charset="0"/>
                      </a:endParaRPr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mpd="sng">
                      <a:solidFill>
                        <a:srgbClr val="000000"/>
                      </a:solidFill>
                      <a:prstDash val="solid"/>
                    </a:lnB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99" dirty="0" smtClean="0">
                          <a:solidFill>
                            <a:srgbClr val="000000"/>
                          </a:solidFill>
                          <a:latin typeface="HY헤드라인M" pitchFamily="18" charset="0"/>
                          <a:cs typeface="HY헤드라인M" pitchFamily="18" charset="0"/>
                        </a:rPr>
                        <a:t>부상</a:t>
                      </a:r>
                      <a:endParaRPr lang="zh-CN" altLang="en-US" sz="1799" dirty="0" smtClean="0">
                        <a:solidFill>
                          <a:srgbClr val="000000"/>
                        </a:solidFill>
                        <a:latin typeface="HY헤드라인M" pitchFamily="18" charset="0"/>
                        <a:cs typeface="HY헤드라인M" pitchFamily="18" charset="0"/>
                      </a:endParaRPr>
                    </a:p>
                  </a:txBody>
                  <a:tcPr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799" dirty="0" smtClean="0">
                          <a:solidFill>
                            <a:srgbClr val="000000"/>
                          </a:solidFill>
                          <a:latin typeface="HY헤드라인M" pitchFamily="18" charset="0"/>
                          <a:cs typeface="HY헤드라인M" pitchFamily="18" charset="0"/>
                        </a:rPr>
                        <a:t>가시설,건설기계피해</a:t>
                      </a:r>
                      <a:endParaRPr lang="zh-CN" altLang="en-US" sz="1799" dirty="0" smtClean="0">
                        <a:solidFill>
                          <a:srgbClr val="000000"/>
                        </a:solidFill>
                        <a:latin typeface="HY헤드라인M" pitchFamily="18" charset="0"/>
                        <a:cs typeface="HY헤드라인M" pitchFamily="18" charset="0"/>
                      </a:endParaRPr>
                    </a:p>
                  </a:txBody>
                  <a:tcPr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3F4"/>
                    </a:solidFill>
                  </a:tcPr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9423400" y="6845300"/>
            <a:ext cx="215900" cy="177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  <a:tabLst/>
            </a:pPr>
            <a:r>
              <a:rPr lang="en-US" altLang="zh-CN" sz="1403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43</a:t>
            </a:r>
          </a:p>
        </p:txBody>
      </p:sp>
      <p:sp>
        <p:nvSpPr>
          <p:cNvPr id="8" name="TextBox 1"/>
          <p:cNvSpPr txBox="1"/>
          <p:nvPr/>
        </p:nvSpPr>
        <p:spPr>
          <a:xfrm>
            <a:off x="1435100" y="3810000"/>
            <a:ext cx="2997200" cy="266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100"/>
              </a:lnSpc>
              <a:tabLst/>
            </a:pP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ü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002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사고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심각성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(S)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판단기준</a:t>
            </a:r>
          </a:p>
        </p:txBody>
      </p:sp>
      <p:sp>
        <p:nvSpPr>
          <p:cNvPr id="9" name="TextBox 1"/>
          <p:cNvSpPr txBox="1"/>
          <p:nvPr/>
        </p:nvSpPr>
        <p:spPr>
          <a:xfrm>
            <a:off x="1333500" y="6248400"/>
            <a:ext cx="5156200" cy="571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100"/>
              </a:lnSpc>
              <a:tabLst>
                <a:tab pos="342900" algn="l"/>
              </a:tabLst>
            </a:pP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ü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002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사고발생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빈도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(L)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판단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FF0000"/>
                </a:solidFill>
                <a:latin typeface="HY헤드라인M" pitchFamily="18" charset="0"/>
                <a:cs typeface="HY헤드라인M" pitchFamily="18" charset="0"/>
              </a:rPr>
              <a:t>설계자가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FF0000"/>
                </a:solidFill>
                <a:latin typeface="HY헤드라인M" pitchFamily="18" charset="0"/>
                <a:cs typeface="HY헤드라인M" pitchFamily="18" charset="0"/>
              </a:rPr>
              <a:t>직접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FF0000"/>
                </a:solidFill>
                <a:latin typeface="HY헤드라인M" pitchFamily="18" charset="0"/>
                <a:cs typeface="HY헤드라인M" pitchFamily="18" charset="0"/>
              </a:rPr>
              <a:t>판단</a:t>
            </a:r>
          </a:p>
          <a:p>
            <a:pPr>
              <a:lnSpc>
                <a:spcPts val="2300"/>
              </a:lnSpc>
              <a:tabLst>
                <a:tab pos="342900" algn="l"/>
              </a:tabLst>
            </a:pPr>
            <a:r>
              <a:rPr lang="en-US" altLang="zh-CN" dirty="0" smtClean="0"/>
              <a:t>	</a:t>
            </a:r>
            <a:r>
              <a:rPr lang="en-US" altLang="zh-CN" sz="2002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자료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축척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후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판단기준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마련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예정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p:sp>
        <p:nvSpPr>
          <p:cNvPr id="10" name="TextBox 1"/>
          <p:cNvSpPr txBox="1"/>
          <p:nvPr/>
        </p:nvSpPr>
        <p:spPr>
          <a:xfrm>
            <a:off x="977900" y="520700"/>
            <a:ext cx="3009900" cy="977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700"/>
              </a:lnSpc>
              <a:tabLst>
                <a:tab pos="368300" algn="l"/>
              </a:tabLst>
            </a:pP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1.</a:t>
            </a:r>
            <a:r>
              <a:rPr lang="en-US" altLang="zh-CN" sz="27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설계안전성</a:t>
            </a:r>
            <a:r>
              <a:rPr lang="en-US" altLang="zh-CN" sz="27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검토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900"/>
              </a:lnSpc>
              <a:tabLst>
                <a:tab pos="368300" algn="l"/>
              </a:tabLst>
            </a:pPr>
            <a:r>
              <a:rPr lang="en-US" altLang="zh-CN" dirty="0" smtClean="0"/>
              <a:t>	</a:t>
            </a:r>
            <a:r>
              <a:rPr lang="en-US" altLang="zh-CN" sz="2002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◈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위험성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평가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기준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823582" y="909332"/>
            <a:ext cx="9082252" cy="6050076"/>
          </a:xfrm>
          <a:custGeom>
            <a:avLst/>
            <a:gdLst>
              <a:gd name="connsiteX0" fmla="*/ 0 w 9082252"/>
              <a:gd name="connsiteY0" fmla="*/ 6050076 h 6050076"/>
              <a:gd name="connsiteX1" fmla="*/ 9082252 w 9082252"/>
              <a:gd name="connsiteY1" fmla="*/ 6050076 h 6050076"/>
              <a:gd name="connsiteX2" fmla="*/ 9082252 w 9082252"/>
              <a:gd name="connsiteY2" fmla="*/ 0 h 6050076"/>
              <a:gd name="connsiteX3" fmla="*/ 0 w 9082252"/>
              <a:gd name="connsiteY3" fmla="*/ 0 h 6050076"/>
              <a:gd name="connsiteX4" fmla="*/ 0 w 9082252"/>
              <a:gd name="connsiteY4" fmla="*/ 6050076 h 605007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082252" h="6050076">
                <a:moveTo>
                  <a:pt x="0" y="6050076"/>
                </a:moveTo>
                <a:lnTo>
                  <a:pt x="9082252" y="6050076"/>
                </a:lnTo>
                <a:lnTo>
                  <a:pt x="9082252" y="0"/>
                </a:lnTo>
                <a:lnTo>
                  <a:pt x="0" y="0"/>
                </a:lnTo>
                <a:lnTo>
                  <a:pt x="0" y="6050076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342900"/>
            <a:ext cx="9156700" cy="68707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9423400" y="6845300"/>
            <a:ext cx="215900" cy="177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  <a:tabLst/>
            </a:pPr>
            <a:r>
              <a:rPr lang="en-US" altLang="zh-CN" sz="1403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44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3848100" y="4991100"/>
            <a:ext cx="2870200" cy="228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  <a:tabLst/>
            </a:pPr>
            <a:r>
              <a:rPr lang="en-US" altLang="zh-CN" sz="2002" b="1" dirty="0" smtClean="0">
                <a:solidFill>
                  <a:srgbClr val="4214EC"/>
                </a:solidFill>
                <a:latin typeface="Times New Roman" pitchFamily="18" charset="0"/>
                <a:cs typeface="Times New Roman" pitchFamily="18" charset="0"/>
              </a:rPr>
              <a:t>Risk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b="1" dirty="0" smtClean="0">
                <a:solidFill>
                  <a:srgbClr val="4214EC"/>
                </a:solidFill>
                <a:latin typeface="Times New Roman" pitchFamily="18" charset="0"/>
                <a:cs typeface="Times New Roman" pitchFamily="18" charset="0"/>
              </a:rPr>
              <a:t>Acceptance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b="1" dirty="0" smtClean="0">
                <a:solidFill>
                  <a:srgbClr val="4214EC"/>
                </a:solidFill>
                <a:latin typeface="Times New Roman" pitchFamily="18" charset="0"/>
                <a:cs typeface="Times New Roman" pitchFamily="18" charset="0"/>
              </a:rPr>
              <a:t>Criteria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977900" y="546100"/>
            <a:ext cx="5295900" cy="1663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700"/>
              </a:lnSpc>
              <a:tabLst>
                <a:tab pos="38100" algn="l"/>
                <a:tab pos="355600" algn="l"/>
                <a:tab pos="3302000" algn="l"/>
              </a:tabLst>
            </a:pP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1.</a:t>
            </a:r>
            <a:r>
              <a:rPr lang="en-US" altLang="zh-CN" sz="27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설계안전성</a:t>
            </a:r>
            <a:r>
              <a:rPr lang="en-US" altLang="zh-CN" sz="27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검토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900"/>
              </a:lnSpc>
              <a:tabLst>
                <a:tab pos="38100" algn="l"/>
                <a:tab pos="355600" algn="l"/>
                <a:tab pos="3302000" algn="l"/>
              </a:tabLst>
            </a:pPr>
            <a:r>
              <a:rPr lang="en-US" altLang="zh-CN" dirty="0" smtClean="0"/>
              <a:t>	</a:t>
            </a:r>
            <a:r>
              <a:rPr lang="en-US" altLang="zh-CN" sz="2194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Transmission</a:t>
            </a:r>
            <a:r>
              <a:rPr lang="en-US" altLang="zh-CN" sz="21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4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Cable</a:t>
            </a:r>
            <a:r>
              <a:rPr lang="en-US" altLang="zh-CN" sz="21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4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Tunnel</a:t>
            </a:r>
            <a:r>
              <a:rPr lang="en-US" altLang="zh-CN" sz="21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4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Project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200"/>
              </a:lnSpc>
              <a:tabLst>
                <a:tab pos="38100" algn="l"/>
                <a:tab pos="355600" algn="l"/>
                <a:tab pos="3302000" algn="l"/>
              </a:tabLst>
            </a:pPr>
            <a:r>
              <a:rPr lang="en-US" altLang="zh-CN" dirty="0" smtClean="0"/>
              <a:t>		</a:t>
            </a:r>
            <a:r>
              <a:rPr lang="en-US" altLang="zh-CN" sz="2002" dirty="0" smtClean="0">
                <a:solidFill>
                  <a:srgbClr val="323370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002" b="1" i="1" dirty="0" smtClean="0">
                <a:solidFill>
                  <a:srgbClr val="323370"/>
                </a:solidFill>
                <a:latin typeface="Times New Roman" pitchFamily="18" charset="0"/>
                <a:cs typeface="Times New Roman" pitchFamily="18" charset="0"/>
              </a:rPr>
              <a:t>Risk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b="1" i="1" dirty="0" smtClean="0">
                <a:solidFill>
                  <a:srgbClr val="323370"/>
                </a:solidFill>
                <a:latin typeface="Times New Roman" pitchFamily="18" charset="0"/>
                <a:cs typeface="Times New Roman" pitchFamily="18" charset="0"/>
              </a:rPr>
              <a:t>Management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b="1" i="1" dirty="0" smtClean="0">
                <a:solidFill>
                  <a:srgbClr val="323370"/>
                </a:solidFill>
                <a:latin typeface="Times New Roman" pitchFamily="18" charset="0"/>
                <a:cs typeface="Times New Roman" pitchFamily="18" charset="0"/>
              </a:rPr>
              <a:t>Methodology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b="1" i="1" dirty="0" smtClean="0">
                <a:solidFill>
                  <a:srgbClr val="323370"/>
                </a:solidFill>
                <a:latin typeface="Times New Roman" pitchFamily="18" charset="0"/>
                <a:cs typeface="Times New Roman" pitchFamily="18" charset="0"/>
              </a:rPr>
              <a:t>(SPPA)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200"/>
              </a:lnSpc>
              <a:tabLst>
                <a:tab pos="38100" algn="l"/>
                <a:tab pos="355600" algn="l"/>
                <a:tab pos="3302000" algn="l"/>
              </a:tabLst>
            </a:pPr>
            <a:r>
              <a:rPr lang="en-US" altLang="zh-CN" dirty="0" smtClean="0"/>
              <a:t>			</a:t>
            </a:r>
            <a:r>
              <a:rPr lang="en-US" altLang="zh-CN" sz="2002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Risk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Index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Matrix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797699" y="909332"/>
            <a:ext cx="9082252" cy="5532196"/>
          </a:xfrm>
          <a:custGeom>
            <a:avLst/>
            <a:gdLst>
              <a:gd name="connsiteX0" fmla="*/ 0 w 9082252"/>
              <a:gd name="connsiteY0" fmla="*/ 5532196 h 5532196"/>
              <a:gd name="connsiteX1" fmla="*/ 9082252 w 9082252"/>
              <a:gd name="connsiteY1" fmla="*/ 5532196 h 5532196"/>
              <a:gd name="connsiteX2" fmla="*/ 9082252 w 9082252"/>
              <a:gd name="connsiteY2" fmla="*/ 0 h 5532196"/>
              <a:gd name="connsiteX3" fmla="*/ 0 w 9082252"/>
              <a:gd name="connsiteY3" fmla="*/ 0 h 5532196"/>
              <a:gd name="connsiteX4" fmla="*/ 0 w 9082252"/>
              <a:gd name="connsiteY4" fmla="*/ 5532196 h 553219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082252" h="5532196">
                <a:moveTo>
                  <a:pt x="0" y="5532196"/>
                </a:moveTo>
                <a:lnTo>
                  <a:pt x="9082252" y="5532196"/>
                </a:lnTo>
                <a:lnTo>
                  <a:pt x="9082252" y="0"/>
                </a:lnTo>
                <a:lnTo>
                  <a:pt x="0" y="0"/>
                </a:lnTo>
                <a:lnTo>
                  <a:pt x="0" y="5532196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342900"/>
            <a:ext cx="9156700" cy="68707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9423400" y="6845300"/>
            <a:ext cx="215900" cy="177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  <a:tabLst/>
            </a:pPr>
            <a:r>
              <a:rPr lang="en-US" altLang="zh-CN" sz="1403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45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977900" y="520700"/>
            <a:ext cx="4229100" cy="1092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700"/>
              </a:lnSpc>
              <a:tabLst>
                <a:tab pos="1041400" algn="l"/>
              </a:tabLst>
            </a:pP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1.</a:t>
            </a:r>
            <a:r>
              <a:rPr lang="en-US" altLang="zh-CN" sz="27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설계안전성</a:t>
            </a:r>
            <a:r>
              <a:rPr lang="en-US" altLang="zh-CN" sz="27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검토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800"/>
              </a:lnSpc>
              <a:tabLst>
                <a:tab pos="1041400" algn="l"/>
              </a:tabLst>
            </a:pPr>
            <a:r>
              <a:rPr lang="en-US" altLang="zh-CN" dirty="0" smtClean="0"/>
              <a:t>	</a:t>
            </a:r>
            <a:r>
              <a:rPr lang="en-US" altLang="zh-CN" sz="2002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위험요소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저감대책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대안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평가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797699" y="909345"/>
            <a:ext cx="9082252" cy="6042456"/>
          </a:xfrm>
          <a:custGeom>
            <a:avLst/>
            <a:gdLst>
              <a:gd name="connsiteX0" fmla="*/ 0 w 9082252"/>
              <a:gd name="connsiteY0" fmla="*/ 6042456 h 6042456"/>
              <a:gd name="connsiteX1" fmla="*/ 9082252 w 9082252"/>
              <a:gd name="connsiteY1" fmla="*/ 6042456 h 6042456"/>
              <a:gd name="connsiteX2" fmla="*/ 9082252 w 9082252"/>
              <a:gd name="connsiteY2" fmla="*/ 0 h 6042456"/>
              <a:gd name="connsiteX3" fmla="*/ 0 w 9082252"/>
              <a:gd name="connsiteY3" fmla="*/ 0 h 6042456"/>
              <a:gd name="connsiteX4" fmla="*/ 0 w 9082252"/>
              <a:gd name="connsiteY4" fmla="*/ 6042456 h 604245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082252" h="6042456">
                <a:moveTo>
                  <a:pt x="0" y="6042456"/>
                </a:moveTo>
                <a:lnTo>
                  <a:pt x="9082252" y="6042456"/>
                </a:lnTo>
                <a:lnTo>
                  <a:pt x="9082252" y="0"/>
                </a:lnTo>
                <a:lnTo>
                  <a:pt x="0" y="0"/>
                </a:lnTo>
                <a:lnTo>
                  <a:pt x="0" y="6042456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342900"/>
            <a:ext cx="9156700" cy="68707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9423400" y="6845300"/>
            <a:ext cx="215900" cy="177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  <a:tabLst/>
            </a:pPr>
            <a:r>
              <a:rPr lang="en-US" altLang="zh-CN" sz="1403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46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977900" y="533400"/>
            <a:ext cx="5041900" cy="1168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700"/>
              </a:lnSpc>
              <a:tabLst>
                <a:tab pos="203200" algn="l"/>
              </a:tabLst>
            </a:pP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1.</a:t>
            </a:r>
            <a:r>
              <a:rPr lang="en-US" altLang="zh-CN" sz="27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설계안전성</a:t>
            </a:r>
            <a:r>
              <a:rPr lang="en-US" altLang="zh-CN" sz="27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검토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400"/>
              </a:lnSpc>
              <a:tabLst>
                <a:tab pos="203200" algn="l"/>
              </a:tabLst>
            </a:pPr>
            <a:r>
              <a:rPr lang="en-US" altLang="zh-CN" dirty="0" smtClean="0"/>
              <a:t>	</a:t>
            </a:r>
            <a:r>
              <a:rPr lang="en-US" altLang="zh-CN" sz="2002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◈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위험요소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개선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및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잔존위험요소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저감대책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797699" y="909345"/>
            <a:ext cx="9082252" cy="6042456"/>
          </a:xfrm>
          <a:custGeom>
            <a:avLst/>
            <a:gdLst>
              <a:gd name="connsiteX0" fmla="*/ 0 w 9082252"/>
              <a:gd name="connsiteY0" fmla="*/ 6042456 h 6042456"/>
              <a:gd name="connsiteX1" fmla="*/ 9082252 w 9082252"/>
              <a:gd name="connsiteY1" fmla="*/ 6042456 h 6042456"/>
              <a:gd name="connsiteX2" fmla="*/ 9082252 w 9082252"/>
              <a:gd name="connsiteY2" fmla="*/ 0 h 6042456"/>
              <a:gd name="connsiteX3" fmla="*/ 0 w 9082252"/>
              <a:gd name="connsiteY3" fmla="*/ 0 h 6042456"/>
              <a:gd name="connsiteX4" fmla="*/ 0 w 9082252"/>
              <a:gd name="connsiteY4" fmla="*/ 6042456 h 604245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082252" h="6042456">
                <a:moveTo>
                  <a:pt x="0" y="6042456"/>
                </a:moveTo>
                <a:lnTo>
                  <a:pt x="9082252" y="6042456"/>
                </a:lnTo>
                <a:lnTo>
                  <a:pt x="9082252" y="0"/>
                </a:lnTo>
                <a:lnTo>
                  <a:pt x="0" y="0"/>
                </a:lnTo>
                <a:lnTo>
                  <a:pt x="0" y="6042456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342900"/>
            <a:ext cx="9156700" cy="68707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9423400" y="6845300"/>
            <a:ext cx="215900" cy="177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  <a:tabLst/>
            </a:pPr>
            <a:r>
              <a:rPr lang="en-US" altLang="zh-CN" sz="1403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47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1701800" y="2794000"/>
            <a:ext cx="177800" cy="622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700"/>
              </a:lnSpc>
              <a:tabLst/>
            </a:pP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ü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200"/>
              </a:lnSpc>
              <a:tabLst/>
            </a:pPr>
            <a:r>
              <a:rPr lang="en-US" altLang="zh-CN" sz="1799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ü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2146300" y="2768600"/>
            <a:ext cx="6337300" cy="635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700"/>
              </a:lnSpc>
              <a:tabLst/>
            </a:pPr>
            <a:r>
              <a:rPr lang="en-US" altLang="zh-CN" sz="17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설계상의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반영되지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않는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위험요소는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FF0000"/>
                </a:solidFill>
                <a:latin typeface="HY헤드라인M" pitchFamily="18" charset="0"/>
                <a:cs typeface="HY헤드라인M" pitchFamily="18" charset="0"/>
              </a:rPr>
              <a:t>잔여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FF0000"/>
                </a:solidFill>
                <a:latin typeface="HY헤드라인M" pitchFamily="18" charset="0"/>
                <a:cs typeface="HY헤드라인M" pitchFamily="18" charset="0"/>
              </a:rPr>
              <a:t>위험요소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로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1799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분류하며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200"/>
              </a:lnSpc>
              <a:tabLst/>
            </a:pPr>
            <a:r>
              <a:rPr lang="en-US" altLang="zh-CN" sz="1799" dirty="0" smtClean="0">
                <a:solidFill>
                  <a:srgbClr val="FF0000"/>
                </a:solidFill>
                <a:latin typeface="HY헤드라인M" pitchFamily="18" charset="0"/>
                <a:cs typeface="HY헤드라인M" pitchFamily="18" charset="0"/>
              </a:rPr>
              <a:t>위험요소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1799" dirty="0" smtClean="0">
                <a:solidFill>
                  <a:srgbClr val="FF0000"/>
                </a:solidFill>
                <a:latin typeface="HY헤드라인M" pitchFamily="18" charset="0"/>
                <a:cs typeface="HY헤드라인M" pitchFamily="18" charset="0"/>
              </a:rPr>
              <a:t>보유자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FF0000"/>
                </a:solidFill>
                <a:latin typeface="HY헤드라인M" pitchFamily="18" charset="0"/>
                <a:cs typeface="HY헤드라인M" pitchFamily="18" charset="0"/>
              </a:rPr>
              <a:t>지정</a:t>
            </a:r>
          </a:p>
        </p:txBody>
      </p:sp>
      <p:sp>
        <p:nvSpPr>
          <p:cNvPr id="6" name="TextBox 1"/>
          <p:cNvSpPr txBox="1"/>
          <p:nvPr/>
        </p:nvSpPr>
        <p:spPr>
          <a:xfrm>
            <a:off x="977900" y="558800"/>
            <a:ext cx="7378700" cy="2070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700"/>
              </a:lnSpc>
              <a:tabLst>
                <a:tab pos="266700" algn="l"/>
                <a:tab pos="1320800" algn="l"/>
              </a:tabLst>
            </a:pP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1.</a:t>
            </a:r>
            <a:r>
              <a:rPr lang="en-US" altLang="zh-CN" sz="27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설계안전성</a:t>
            </a:r>
            <a:r>
              <a:rPr lang="en-US" altLang="zh-CN" sz="27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검토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900"/>
              </a:lnSpc>
              <a:tabLst>
                <a:tab pos="266700" algn="l"/>
                <a:tab pos="1320800" algn="l"/>
              </a:tabLst>
            </a:pPr>
            <a:r>
              <a:rPr lang="en-US" altLang="zh-CN" dirty="0" smtClean="0"/>
              <a:t>		</a:t>
            </a:r>
            <a:r>
              <a:rPr lang="en-US" altLang="zh-CN" sz="2398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설계</a:t>
            </a:r>
            <a:r>
              <a:rPr lang="en-US" altLang="zh-CN" sz="23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98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반영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500"/>
              </a:lnSpc>
              <a:tabLst>
                <a:tab pos="266700" algn="l"/>
                <a:tab pos="1320800" algn="l"/>
              </a:tabLst>
            </a:pPr>
            <a:r>
              <a:rPr lang="en-US" altLang="zh-CN" dirty="0" smtClean="0"/>
              <a:t>	</a:t>
            </a:r>
            <a:r>
              <a:rPr lang="en-US" altLang="zh-CN" sz="2398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Ø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2002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해당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건설공사의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1027FE"/>
                </a:solidFill>
                <a:latin typeface="HY헤드라인M" pitchFamily="18" charset="0"/>
                <a:cs typeface="HY헤드라인M" pitchFamily="18" charset="0"/>
              </a:rPr>
              <a:t>공종별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1027FE"/>
                </a:solidFill>
                <a:latin typeface="HY헤드라인M" pitchFamily="18" charset="0"/>
                <a:cs typeface="HY헤드라인M" pitchFamily="18" charset="0"/>
              </a:rPr>
              <a:t>위험요소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1027FE"/>
                </a:solidFill>
                <a:latin typeface="HY헤드라인M" pitchFamily="18" charset="0"/>
                <a:cs typeface="HY헤드라인M" pitchFamily="18" charset="0"/>
              </a:rPr>
              <a:t>저감대책을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2002" dirty="0" smtClean="0">
                <a:solidFill>
                  <a:srgbClr val="1027FE"/>
                </a:solidFill>
                <a:latin typeface="HY헤드라인M" pitchFamily="18" charset="0"/>
                <a:cs typeface="HY헤드라인M" pitchFamily="18" charset="0"/>
              </a:rPr>
              <a:t>설계에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1027FE"/>
                </a:solidFill>
                <a:latin typeface="HY헤드라인M" pitchFamily="18" charset="0"/>
                <a:cs typeface="HY헤드라인M" pitchFamily="18" charset="0"/>
              </a:rPr>
              <a:t>반영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797699" y="909345"/>
            <a:ext cx="9082252" cy="6042456"/>
          </a:xfrm>
          <a:custGeom>
            <a:avLst/>
            <a:gdLst>
              <a:gd name="connsiteX0" fmla="*/ 0 w 9082252"/>
              <a:gd name="connsiteY0" fmla="*/ 6042456 h 6042456"/>
              <a:gd name="connsiteX1" fmla="*/ 9082252 w 9082252"/>
              <a:gd name="connsiteY1" fmla="*/ 6042456 h 6042456"/>
              <a:gd name="connsiteX2" fmla="*/ 9082252 w 9082252"/>
              <a:gd name="connsiteY2" fmla="*/ 0 h 6042456"/>
              <a:gd name="connsiteX3" fmla="*/ 0 w 9082252"/>
              <a:gd name="connsiteY3" fmla="*/ 0 h 6042456"/>
              <a:gd name="connsiteX4" fmla="*/ 0 w 9082252"/>
              <a:gd name="connsiteY4" fmla="*/ 6042456 h 604245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082252" h="6042456">
                <a:moveTo>
                  <a:pt x="0" y="6042456"/>
                </a:moveTo>
                <a:lnTo>
                  <a:pt x="9082252" y="6042456"/>
                </a:lnTo>
                <a:lnTo>
                  <a:pt x="9082252" y="0"/>
                </a:lnTo>
                <a:lnTo>
                  <a:pt x="0" y="0"/>
                </a:lnTo>
                <a:lnTo>
                  <a:pt x="0" y="6042456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342900"/>
            <a:ext cx="9156700" cy="68707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9423400" y="6845300"/>
            <a:ext cx="215900" cy="177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  <a:tabLst/>
            </a:pPr>
            <a:r>
              <a:rPr lang="en-US" altLang="zh-CN" sz="1403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48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977900" y="520700"/>
            <a:ext cx="3289300" cy="1079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700"/>
              </a:lnSpc>
              <a:tabLst>
                <a:tab pos="800100" algn="l"/>
              </a:tabLst>
            </a:pP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1.</a:t>
            </a:r>
            <a:r>
              <a:rPr lang="en-US" altLang="zh-CN" sz="27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설계안전성</a:t>
            </a:r>
            <a:r>
              <a:rPr lang="en-US" altLang="zh-CN" sz="27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검토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700"/>
              </a:lnSpc>
              <a:tabLst>
                <a:tab pos="800100" algn="l"/>
              </a:tabLst>
            </a:pPr>
            <a:r>
              <a:rPr lang="en-US" altLang="zh-CN" dirty="0" smtClean="0"/>
              <a:t>	</a:t>
            </a:r>
            <a:r>
              <a:rPr lang="en-US" altLang="zh-CN" sz="2002" dirty="0" smtClean="0">
                <a:solidFill>
                  <a:srgbClr val="FF0000"/>
                </a:solidFill>
                <a:latin typeface="HY견고딕" pitchFamily="18" charset="0"/>
                <a:cs typeface="HY견고딕" pitchFamily="18" charset="0"/>
              </a:rPr>
              <a:t>DFS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검토보고서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작성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796175" y="909332"/>
            <a:ext cx="9082252" cy="5905372"/>
          </a:xfrm>
          <a:custGeom>
            <a:avLst/>
            <a:gdLst>
              <a:gd name="connsiteX0" fmla="*/ 0 w 9082252"/>
              <a:gd name="connsiteY0" fmla="*/ 5905373 h 5905372"/>
              <a:gd name="connsiteX1" fmla="*/ 9082252 w 9082252"/>
              <a:gd name="connsiteY1" fmla="*/ 5905373 h 5905372"/>
              <a:gd name="connsiteX2" fmla="*/ 9082252 w 9082252"/>
              <a:gd name="connsiteY2" fmla="*/ 0 h 5905372"/>
              <a:gd name="connsiteX3" fmla="*/ 0 w 9082252"/>
              <a:gd name="connsiteY3" fmla="*/ 0 h 5905372"/>
              <a:gd name="connsiteX4" fmla="*/ 0 w 9082252"/>
              <a:gd name="connsiteY4" fmla="*/ 5905373 h 590537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082252" h="5905372">
                <a:moveTo>
                  <a:pt x="0" y="5905373"/>
                </a:moveTo>
                <a:lnTo>
                  <a:pt x="9082252" y="5905373"/>
                </a:lnTo>
                <a:lnTo>
                  <a:pt x="9082252" y="0"/>
                </a:lnTo>
                <a:lnTo>
                  <a:pt x="0" y="0"/>
                </a:lnTo>
                <a:lnTo>
                  <a:pt x="0" y="5905373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342900"/>
            <a:ext cx="9156700" cy="68707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9423400" y="6845300"/>
            <a:ext cx="215900" cy="177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  <a:tabLst/>
            </a:pPr>
            <a:r>
              <a:rPr lang="en-US" altLang="zh-CN" sz="1403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49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1397000" y="1828800"/>
            <a:ext cx="7924800" cy="3606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100"/>
              </a:lnSpc>
              <a:tabLst>
                <a:tab pos="190500" algn="l"/>
                <a:tab pos="203200" algn="l"/>
                <a:tab pos="215900" algn="l"/>
                <a:tab pos="254000" algn="l"/>
              </a:tabLst>
            </a:pPr>
            <a:r>
              <a:rPr lang="en-US" altLang="zh-CN" dirty="0" smtClean="0"/>
              <a:t>		</a:t>
            </a:r>
            <a:r>
              <a:rPr lang="en-US" altLang="zh-CN" sz="219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건설기술용역업자가(설계자)가</a:t>
            </a:r>
            <a:r>
              <a:rPr lang="en-US" altLang="zh-CN" sz="21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설계도서</a:t>
            </a:r>
            <a:r>
              <a:rPr lang="en-US" altLang="zh-CN" sz="21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작성시</a:t>
            </a:r>
            <a:r>
              <a:rPr lang="en-US" altLang="zh-CN" sz="21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4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가설구조물</a:t>
            </a:r>
            <a:r>
              <a:rPr lang="en-US" altLang="zh-CN" sz="21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에</a:t>
            </a:r>
          </a:p>
          <a:p>
            <a:pPr>
              <a:lnSpc>
                <a:spcPts val="2600"/>
              </a:lnSpc>
              <a:tabLst>
                <a:tab pos="190500" algn="l"/>
                <a:tab pos="203200" algn="l"/>
                <a:tab pos="215900" algn="l"/>
                <a:tab pos="254000" algn="l"/>
              </a:tabLst>
            </a:pPr>
            <a:r>
              <a:rPr lang="en-US" altLang="zh-CN" dirty="0" smtClean="0"/>
              <a:t>		</a:t>
            </a:r>
            <a:r>
              <a:rPr lang="en-US" altLang="zh-CN" sz="219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대한</a:t>
            </a:r>
            <a:r>
              <a:rPr lang="en-US" altLang="zh-CN" sz="21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4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구조검토</a:t>
            </a:r>
            <a:r>
              <a:rPr lang="en-US" altLang="zh-CN" sz="21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를</a:t>
            </a:r>
            <a:r>
              <a:rPr lang="en-US" altLang="zh-CN" sz="21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실시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800"/>
              </a:lnSpc>
              <a:tabLst>
                <a:tab pos="190500" algn="l"/>
                <a:tab pos="203200" algn="l"/>
                <a:tab pos="215900" algn="l"/>
                <a:tab pos="254000" algn="l"/>
              </a:tabLst>
            </a:pP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-대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상</a:t>
            </a:r>
          </a:p>
          <a:p>
            <a:pPr>
              <a:lnSpc>
                <a:spcPts val="2900"/>
              </a:lnSpc>
              <a:tabLst>
                <a:tab pos="190500" algn="l"/>
                <a:tab pos="203200" algn="l"/>
                <a:tab pos="215900" algn="l"/>
                <a:tab pos="254000" algn="l"/>
              </a:tabLst>
            </a:pPr>
            <a:r>
              <a:rPr lang="en-US" altLang="zh-CN" dirty="0" smtClean="0"/>
              <a:t>	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1.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비계(31m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이상),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거푸집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및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동바리(5m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이상)</a:t>
            </a:r>
          </a:p>
          <a:p>
            <a:pPr>
              <a:lnSpc>
                <a:spcPts val="2300"/>
              </a:lnSpc>
              <a:tabLst>
                <a:tab pos="190500" algn="l"/>
                <a:tab pos="203200" algn="l"/>
                <a:tab pos="215900" algn="l"/>
                <a:tab pos="254000" algn="l"/>
              </a:tabLst>
            </a:pPr>
            <a:r>
              <a:rPr lang="en-US" altLang="zh-CN" dirty="0" smtClean="0"/>
              <a:t>				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2.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터널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지보공,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흙막이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지보공(2m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이상)</a:t>
            </a:r>
          </a:p>
          <a:p>
            <a:pPr>
              <a:lnSpc>
                <a:spcPts val="2300"/>
              </a:lnSpc>
              <a:tabLst>
                <a:tab pos="190500" algn="l"/>
                <a:tab pos="203200" algn="l"/>
                <a:tab pos="215900" algn="l"/>
                <a:tab pos="254000" algn="l"/>
              </a:tabLst>
            </a:pPr>
            <a:r>
              <a:rPr lang="en-US" altLang="zh-CN" dirty="0" smtClean="0"/>
              <a:t>				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3.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동력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이동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가설구조물</a:t>
            </a:r>
          </a:p>
          <a:p>
            <a:pPr>
              <a:lnSpc>
                <a:spcPts val="2300"/>
              </a:lnSpc>
              <a:tabLst>
                <a:tab pos="190500" algn="l"/>
                <a:tab pos="203200" algn="l"/>
                <a:tab pos="215900" algn="l"/>
                <a:tab pos="254000" algn="l"/>
              </a:tabLst>
            </a:pPr>
            <a:r>
              <a:rPr lang="en-US" altLang="zh-CN" dirty="0" smtClean="0"/>
              <a:t>				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4.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기타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발주자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및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인허가기관장이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필요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600"/>
              </a:lnSpc>
              <a:tabLst>
                <a:tab pos="190500" algn="l"/>
                <a:tab pos="203200" algn="l"/>
                <a:tab pos="215900" algn="l"/>
                <a:tab pos="254000" algn="l"/>
              </a:tabLst>
            </a:pP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설계도서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참여기술자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업무내용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명기,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변경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시에도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동일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900"/>
              </a:lnSpc>
              <a:tabLst>
                <a:tab pos="190500" algn="l"/>
                <a:tab pos="203200" algn="l"/>
                <a:tab pos="215900" algn="l"/>
                <a:tab pos="254000" algn="l"/>
              </a:tabLst>
            </a:pPr>
            <a:r>
              <a:rPr lang="en-US" altLang="zh-CN" dirty="0" smtClean="0"/>
              <a:t>			</a:t>
            </a:r>
            <a:r>
              <a:rPr lang="en-US" altLang="zh-CN" sz="1403" dirty="0" smtClean="0">
                <a:solidFill>
                  <a:srgbClr val="000000"/>
                </a:solidFill>
                <a:latin typeface="굴림" pitchFamily="18" charset="0"/>
                <a:cs typeface="굴림" pitchFamily="18" charset="0"/>
              </a:rPr>
              <a:t>※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근거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법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제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48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조제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항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(‘15.1.6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개정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977900" y="495300"/>
            <a:ext cx="5334000" cy="342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700"/>
              </a:lnSpc>
              <a:tabLst/>
            </a:pP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2.</a:t>
            </a:r>
            <a:r>
              <a:rPr lang="en-US" altLang="zh-CN" sz="27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설계시</a:t>
            </a:r>
            <a:r>
              <a:rPr lang="en-US" altLang="zh-CN" sz="27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가설구조물</a:t>
            </a:r>
            <a:r>
              <a:rPr lang="en-US" altLang="zh-CN" sz="27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안전성</a:t>
            </a:r>
            <a:r>
              <a:rPr lang="en-US" altLang="zh-CN" sz="27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검토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797699" y="881926"/>
            <a:ext cx="9082252" cy="6069876"/>
          </a:xfrm>
          <a:custGeom>
            <a:avLst/>
            <a:gdLst>
              <a:gd name="connsiteX0" fmla="*/ 0 w 9082252"/>
              <a:gd name="connsiteY0" fmla="*/ 6069875 h 6069876"/>
              <a:gd name="connsiteX1" fmla="*/ 9082252 w 9082252"/>
              <a:gd name="connsiteY1" fmla="*/ 6069875 h 6069876"/>
              <a:gd name="connsiteX2" fmla="*/ 9082252 w 9082252"/>
              <a:gd name="connsiteY2" fmla="*/ 0 h 6069876"/>
              <a:gd name="connsiteX3" fmla="*/ 0 w 9082252"/>
              <a:gd name="connsiteY3" fmla="*/ 0 h 6069876"/>
              <a:gd name="connsiteX4" fmla="*/ 0 w 9082252"/>
              <a:gd name="connsiteY4" fmla="*/ 6069875 h 606987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082252" h="6069876">
                <a:moveTo>
                  <a:pt x="0" y="6069875"/>
                </a:moveTo>
                <a:lnTo>
                  <a:pt x="9082252" y="6069875"/>
                </a:lnTo>
                <a:lnTo>
                  <a:pt x="9082252" y="0"/>
                </a:lnTo>
                <a:lnTo>
                  <a:pt x="0" y="0"/>
                </a:lnTo>
                <a:lnTo>
                  <a:pt x="0" y="6069875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342900"/>
            <a:ext cx="9156700" cy="6870700"/>
          </a:xfrm>
          <a:prstGeom prst="rect">
            <a:avLst/>
          </a:prstGeom>
          <a:noFill/>
        </p:spPr>
      </p:pic>
      <p:graphicFrame>
        <p:nvGraphicFramePr>
          <p:cNvPr id="3" name="表格 4"/>
          <p:cNvGraphicFramePr>
            <a:graphicFrameLocks noGrp="1"/>
          </p:cNvGraphicFramePr>
          <p:nvPr/>
        </p:nvGraphicFramePr>
        <p:xfrm>
          <a:off x="1201127" y="1760791"/>
          <a:ext cx="8252573" cy="4368482"/>
        </p:xfrm>
        <a:graphic>
          <a:graphicData uri="http://schemas.openxmlformats.org/drawingml/2006/table">
            <a:tbl>
              <a:tblPr/>
              <a:tblGrid>
                <a:gridCol w="1706536"/>
                <a:gridCol w="6546036"/>
              </a:tblGrid>
              <a:tr h="559015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799" dirty="0" smtClean="0">
                          <a:solidFill>
                            <a:srgbClr val="FFFFFF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구분</a:t>
                      </a:r>
                      <a:endParaRPr lang="zh-CN" altLang="en-US" sz="1799" dirty="0" smtClean="0">
                        <a:solidFill>
                          <a:srgbClr val="FFFFFF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0" cmpd="sng">
                      <a:solidFill>
                        <a:srgbClr val="000000"/>
                      </a:solidFill>
                      <a:prstDash val="soli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mpd="sng">
                      <a:solidFill>
                        <a:srgbClr val="000000"/>
                      </a:solidFill>
                      <a:prstDash val="soli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99" dirty="0" smtClean="0">
                          <a:solidFill>
                            <a:srgbClr val="FFFFFF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내용</a:t>
                      </a:r>
                      <a:endParaRPr lang="zh-CN" altLang="en-US" sz="1799" dirty="0" smtClean="0">
                        <a:solidFill>
                          <a:srgbClr val="FFFFFF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mpd="sng">
                      <a:solidFill>
                        <a:srgbClr val="000000"/>
                      </a:solidFill>
                      <a:prstDash val="soli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699135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799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목적</a:t>
                      </a:r>
                      <a:endParaRPr lang="zh-CN" altLang="en-US" sz="1799" dirty="0" smtClean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799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건설공사안전사고를예방하기위한</a:t>
                      </a:r>
                      <a:r>
                        <a:rPr lang="en-US" altLang="zh-CN" sz="1799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사전검토</a:t>
                      </a:r>
                      <a:endParaRPr lang="zh-CN" altLang="en-US" sz="1799" dirty="0" smtClean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/>
                      <a:r>
                        <a:rPr lang="en-US" altLang="zh-CN" sz="1595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(관리계획의</a:t>
                      </a:r>
                      <a:r>
                        <a:rPr lang="en-US" altLang="zh-CN" sz="1595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실효성</a:t>
                      </a:r>
                      <a:r>
                        <a:rPr lang="en-US" altLang="zh-CN" sz="1595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을높이고안전사고</a:t>
                      </a:r>
                      <a:r>
                        <a:rPr lang="en-US" altLang="zh-CN" sz="1595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예방</a:t>
                      </a:r>
                      <a:r>
                        <a:rPr lang="en-US" altLang="zh-CN" sz="1595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및시설물의안전을</a:t>
                      </a:r>
                      <a:r>
                        <a:rPr lang="en-US" altLang="zh-CN" sz="1595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확보)</a:t>
                      </a:r>
                      <a:endParaRPr lang="zh-CN" altLang="en-US" sz="1595" dirty="0" smtClean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55291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99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관련법령</a:t>
                      </a:r>
                      <a:endParaRPr lang="zh-CN" altLang="en-US" sz="1799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799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『건설기술진흥법』제62조</a:t>
                      </a:r>
                      <a:endParaRPr lang="zh-CN" altLang="en-US" sz="1799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255741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99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수립대상</a:t>
                      </a:r>
                      <a:endParaRPr lang="zh-CN" altLang="en-US" sz="1799" dirty="0" smtClean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/>
                      <a:r>
                        <a:rPr lang="en-US" altLang="zh-CN" sz="1595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(영제98조)</a:t>
                      </a:r>
                      <a:endParaRPr lang="zh-CN" altLang="en-US" sz="1595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mpd="sng">
                      <a:solidFill>
                        <a:srgbClr val="000000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799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『시안법』대상1,2종시설물</a:t>
                      </a:r>
                      <a:endParaRPr lang="zh-CN" altLang="en-US" sz="1799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/>
                      <a:r>
                        <a:rPr lang="en-US" altLang="zh-CN" sz="1799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10m이상굴착공사(집수정,피트,정화조굴착부분제외)</a:t>
                      </a:r>
                      <a:endParaRPr lang="zh-CN" altLang="en-US" sz="1799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/>
                      <a:r>
                        <a:rPr lang="en-US" altLang="zh-CN" sz="1799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폭발물을사용하는건설공사</a:t>
                      </a:r>
                      <a:endParaRPr lang="zh-CN" altLang="en-US" sz="1799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/>
                      <a:r>
                        <a:rPr lang="en-US" altLang="zh-CN" sz="1799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10층이상건축물,10층이상건축물리모델링또는해체공사</a:t>
                      </a:r>
                      <a:endParaRPr lang="zh-CN" altLang="en-US" sz="1799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/>
                      <a:r>
                        <a:rPr lang="en-US" altLang="zh-CN" sz="1799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항타및항발기가사용되는건설공사</a:t>
                      </a:r>
                      <a:endParaRPr lang="zh-CN" altLang="en-US" sz="1799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/>
                      <a:r>
                        <a:rPr lang="en-US" altLang="zh-CN" sz="1799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발주자가특히안전관리가필요하다고인정하는건설공사</a:t>
                      </a:r>
                      <a:endParaRPr lang="zh-CN" altLang="en-US" sz="1799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1397000" y="1485900"/>
            <a:ext cx="114300" cy="190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500"/>
              </a:lnSpc>
              <a:tabLst/>
            </a:pPr>
            <a:r>
              <a:rPr lang="en-US" altLang="zh-CN" sz="1595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1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1752600" y="1524000"/>
            <a:ext cx="2362200" cy="254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/>
            </a:pPr>
            <a:r>
              <a:rPr lang="en-US" altLang="zh-CN" sz="2002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안전관리계획서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작성</a:t>
            </a:r>
          </a:p>
        </p:txBody>
      </p:sp>
      <p:sp>
        <p:nvSpPr>
          <p:cNvPr id="6" name="TextBox 1"/>
          <p:cNvSpPr txBox="1"/>
          <p:nvPr/>
        </p:nvSpPr>
        <p:spPr>
          <a:xfrm>
            <a:off x="9423400" y="6845300"/>
            <a:ext cx="215900" cy="177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  <a:tabLst/>
            </a:pPr>
            <a:r>
              <a:rPr lang="en-US" altLang="zh-CN" sz="1403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50</a:t>
            </a:r>
          </a:p>
        </p:txBody>
      </p:sp>
      <p:sp>
        <p:nvSpPr>
          <p:cNvPr id="7" name="TextBox 1"/>
          <p:cNvSpPr txBox="1"/>
          <p:nvPr/>
        </p:nvSpPr>
        <p:spPr>
          <a:xfrm>
            <a:off x="977900" y="495300"/>
            <a:ext cx="6604000" cy="342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700"/>
              </a:lnSpc>
              <a:tabLst/>
            </a:pP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3.</a:t>
            </a:r>
            <a:r>
              <a:rPr lang="en-US" altLang="zh-CN" sz="27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안전관리계획서</a:t>
            </a:r>
            <a:r>
              <a:rPr lang="en-US" altLang="zh-CN" sz="27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대상</a:t>
            </a:r>
            <a:r>
              <a:rPr lang="en-US" altLang="zh-CN" sz="27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확대</a:t>
            </a:r>
            <a:r>
              <a:rPr lang="en-US" altLang="zh-CN" sz="27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및</a:t>
            </a:r>
            <a:r>
              <a:rPr lang="en-US" altLang="zh-CN" sz="27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검토</a:t>
            </a:r>
            <a:r>
              <a:rPr lang="en-US" altLang="zh-CN" sz="27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강화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797699" y="881926"/>
            <a:ext cx="9082252" cy="6069876"/>
          </a:xfrm>
          <a:custGeom>
            <a:avLst/>
            <a:gdLst>
              <a:gd name="connsiteX0" fmla="*/ 0 w 9082252"/>
              <a:gd name="connsiteY0" fmla="*/ 6069875 h 6069876"/>
              <a:gd name="connsiteX1" fmla="*/ 9082252 w 9082252"/>
              <a:gd name="connsiteY1" fmla="*/ 6069875 h 6069876"/>
              <a:gd name="connsiteX2" fmla="*/ 9082252 w 9082252"/>
              <a:gd name="connsiteY2" fmla="*/ 0 h 6069876"/>
              <a:gd name="connsiteX3" fmla="*/ 0 w 9082252"/>
              <a:gd name="connsiteY3" fmla="*/ 0 h 6069876"/>
              <a:gd name="connsiteX4" fmla="*/ 0 w 9082252"/>
              <a:gd name="connsiteY4" fmla="*/ 6069875 h 606987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082252" h="6069876">
                <a:moveTo>
                  <a:pt x="0" y="6069875"/>
                </a:moveTo>
                <a:lnTo>
                  <a:pt x="9082252" y="6069875"/>
                </a:lnTo>
                <a:lnTo>
                  <a:pt x="9082252" y="0"/>
                </a:lnTo>
                <a:lnTo>
                  <a:pt x="0" y="0"/>
                </a:lnTo>
                <a:lnTo>
                  <a:pt x="0" y="6069875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342900"/>
            <a:ext cx="9156700" cy="68707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3378200" y="1409700"/>
            <a:ext cx="266700" cy="266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100"/>
              </a:lnSpc>
              <a:tabLst/>
            </a:pPr>
            <a:r>
              <a:rPr lang="en-US" altLang="zh-CN" sz="2194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서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1219200" y="1409700"/>
            <a:ext cx="152400" cy="266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100"/>
              </a:lnSpc>
              <a:tabLst/>
            </a:pPr>
            <a:r>
              <a:rPr lang="en-US" altLang="zh-CN" sz="2194" dirty="0" smtClean="0">
                <a:solidFill>
                  <a:srgbClr val="FFFFFF"/>
                </a:solidFill>
                <a:latin typeface="HY헤드라인M" pitchFamily="18" charset="0"/>
                <a:cs typeface="HY헤드라인M" pitchFamily="18" charset="0"/>
              </a:rPr>
              <a:t>1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1460500" y="1574800"/>
            <a:ext cx="7569200" cy="4584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400"/>
              </a:lnSpc>
              <a:tabLst>
                <a:tab pos="177800" algn="l"/>
                <a:tab pos="203200" algn="l"/>
                <a:tab pos="342900" algn="l"/>
              </a:tabLst>
            </a:pPr>
            <a:r>
              <a:rPr lang="en-US" altLang="zh-CN" dirty="0" smtClean="0"/>
              <a:t>		</a:t>
            </a:r>
            <a:r>
              <a:rPr lang="en-US" altLang="zh-CN" sz="2002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안전관리계획</a:t>
            </a:r>
            <a:r>
              <a:rPr lang="en-US" altLang="zh-CN" sz="21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4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획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수립대상</a:t>
            </a:r>
            <a:r>
              <a:rPr lang="en-US" altLang="zh-CN" sz="21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4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확대</a:t>
            </a:r>
            <a:r>
              <a:rPr lang="en-US" altLang="zh-CN" sz="21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4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및</a:t>
            </a:r>
            <a:r>
              <a:rPr lang="en-US" altLang="zh-CN" sz="21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4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검토</a:t>
            </a:r>
            <a:r>
              <a:rPr lang="en-US" altLang="zh-CN" sz="21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4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강화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000"/>
              </a:lnSpc>
              <a:tabLst>
                <a:tab pos="177800" algn="l"/>
                <a:tab pos="203200" algn="l"/>
                <a:tab pos="342900" algn="l"/>
              </a:tabLst>
            </a:pPr>
            <a:r>
              <a:rPr lang="en-US" altLang="zh-CN" dirty="0" smtClean="0"/>
              <a:t>	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가설구조물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구조안전성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확대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대상건설공사</a:t>
            </a:r>
          </a:p>
          <a:p>
            <a:pPr>
              <a:lnSpc>
                <a:spcPts val="2600"/>
              </a:lnSpc>
              <a:tabLst>
                <a:tab pos="177800" algn="l"/>
                <a:tab pos="203200" algn="l"/>
                <a:tab pos="342900" algn="l"/>
              </a:tabLst>
            </a:pP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1.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높이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31m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이상인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비계</a:t>
            </a:r>
          </a:p>
          <a:p>
            <a:pPr>
              <a:lnSpc>
                <a:spcPts val="2300"/>
              </a:lnSpc>
              <a:tabLst>
                <a:tab pos="177800" algn="l"/>
                <a:tab pos="203200" algn="l"/>
                <a:tab pos="342900" algn="l"/>
              </a:tabLst>
            </a:pP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2.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작업발판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일체형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거푸집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또는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높이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5m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이상인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거푸집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및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동바리</a:t>
            </a:r>
          </a:p>
          <a:p>
            <a:pPr>
              <a:lnSpc>
                <a:spcPts val="2300"/>
              </a:lnSpc>
              <a:tabLst>
                <a:tab pos="177800" algn="l"/>
                <a:tab pos="203200" algn="l"/>
                <a:tab pos="342900" algn="l"/>
              </a:tabLst>
            </a:pP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3.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터널의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지보공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또는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높이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2m이상인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흙막이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지보공</a:t>
            </a:r>
          </a:p>
          <a:p>
            <a:pPr>
              <a:lnSpc>
                <a:spcPts val="2300"/>
              </a:lnSpc>
              <a:tabLst>
                <a:tab pos="177800" algn="l"/>
                <a:tab pos="203200" algn="l"/>
                <a:tab pos="342900" algn="l"/>
              </a:tabLst>
            </a:pP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4.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천공기,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타워크레인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등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000"/>
              </a:lnSpc>
              <a:tabLst>
                <a:tab pos="177800" algn="l"/>
                <a:tab pos="203200" algn="l"/>
                <a:tab pos="342900" algn="l"/>
              </a:tabLst>
            </a:pPr>
            <a:r>
              <a:rPr lang="en-US" altLang="zh-CN" dirty="0" smtClean="0"/>
              <a:t>			</a:t>
            </a:r>
            <a:r>
              <a:rPr lang="en-US" altLang="zh-CN" sz="2002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안전관리계획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수립기준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강화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100"/>
              </a:lnSpc>
              <a:tabLst>
                <a:tab pos="177800" algn="l"/>
                <a:tab pos="203200" algn="l"/>
                <a:tab pos="342900" algn="l"/>
              </a:tabLst>
            </a:pPr>
            <a:r>
              <a:rPr lang="en-US" altLang="zh-CN" dirty="0" smtClean="0"/>
              <a:t>	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안전관리계획에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포함되어야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할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추가사항</a:t>
            </a:r>
          </a:p>
          <a:p>
            <a:pPr>
              <a:lnSpc>
                <a:spcPts val="2600"/>
              </a:lnSpc>
              <a:tabLst>
                <a:tab pos="177800" algn="l"/>
                <a:tab pos="203200" algn="l"/>
                <a:tab pos="342900" algn="l"/>
              </a:tabLst>
            </a:pP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계측관리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및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CCTV설치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운영계획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700"/>
              </a:lnSpc>
              <a:tabLst>
                <a:tab pos="177800" algn="l"/>
                <a:tab pos="203200" algn="l"/>
                <a:tab pos="342900" algn="l"/>
              </a:tabLst>
            </a:pPr>
            <a:r>
              <a:rPr lang="en-US" altLang="zh-CN" dirty="0" smtClean="0"/>
              <a:t>	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안전관리비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계상기준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변경</a:t>
            </a:r>
          </a:p>
          <a:p>
            <a:pPr>
              <a:lnSpc>
                <a:spcPts val="2300"/>
              </a:lnSpc>
              <a:tabLst>
                <a:tab pos="177800" algn="l"/>
                <a:tab pos="203200" algn="l"/>
                <a:tab pos="342900" algn="l"/>
              </a:tabLst>
            </a:pPr>
            <a:r>
              <a:rPr lang="en-US" altLang="zh-CN" sz="2002" dirty="0" smtClean="0">
                <a:solidFill>
                  <a:srgbClr val="1027FE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계측장비,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폐쇄회로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텔레비전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등의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설치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및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운영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비용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계상</a:t>
            </a:r>
          </a:p>
        </p:txBody>
      </p:sp>
      <p:sp>
        <p:nvSpPr>
          <p:cNvPr id="6" name="TextBox 1"/>
          <p:cNvSpPr txBox="1"/>
          <p:nvPr/>
        </p:nvSpPr>
        <p:spPr>
          <a:xfrm>
            <a:off x="9423400" y="6845300"/>
            <a:ext cx="215900" cy="177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  <a:tabLst/>
            </a:pPr>
            <a:r>
              <a:rPr lang="en-US" altLang="zh-CN" sz="1403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51</a:t>
            </a:r>
          </a:p>
        </p:txBody>
      </p:sp>
      <p:sp>
        <p:nvSpPr>
          <p:cNvPr id="7" name="TextBox 1"/>
          <p:cNvSpPr txBox="1"/>
          <p:nvPr/>
        </p:nvSpPr>
        <p:spPr>
          <a:xfrm>
            <a:off x="977900" y="495300"/>
            <a:ext cx="2895600" cy="342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700"/>
              </a:lnSpc>
              <a:tabLst/>
            </a:pP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3.</a:t>
            </a:r>
            <a:r>
              <a:rPr lang="en-US" altLang="zh-CN" sz="27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안전관리계획서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831189" y="906297"/>
            <a:ext cx="9074645" cy="6057900"/>
          </a:xfrm>
          <a:custGeom>
            <a:avLst/>
            <a:gdLst>
              <a:gd name="connsiteX0" fmla="*/ 0 w 9074645"/>
              <a:gd name="connsiteY0" fmla="*/ 0 h 6057900"/>
              <a:gd name="connsiteX1" fmla="*/ 9074645 w 9074645"/>
              <a:gd name="connsiteY1" fmla="*/ 0 h 6057900"/>
              <a:gd name="connsiteX2" fmla="*/ 9074645 w 9074645"/>
              <a:gd name="connsiteY2" fmla="*/ 6057900 h 6057900"/>
              <a:gd name="connsiteX3" fmla="*/ 0 w 9074645"/>
              <a:gd name="connsiteY3" fmla="*/ 6057900 h 6057900"/>
              <a:gd name="connsiteX4" fmla="*/ 0 w 9074645"/>
              <a:gd name="connsiteY4" fmla="*/ 0 h 60579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074645" h="6057900">
                <a:moveTo>
                  <a:pt x="0" y="0"/>
                </a:moveTo>
                <a:lnTo>
                  <a:pt x="9074645" y="0"/>
                </a:lnTo>
                <a:lnTo>
                  <a:pt x="9074645" y="6057900"/>
                </a:lnTo>
                <a:lnTo>
                  <a:pt x="0" y="6057900"/>
                </a:lnTo>
                <a:lnTo>
                  <a:pt x="0" y="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342900"/>
            <a:ext cx="9156700" cy="68707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3746500" y="1320800"/>
            <a:ext cx="927100" cy="266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100"/>
              </a:lnSpc>
              <a:tabLst/>
            </a:pPr>
            <a:r>
              <a:rPr lang="en-US" altLang="zh-CN" sz="2194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대상</a:t>
            </a:r>
            <a:r>
              <a:rPr lang="en-US" altLang="zh-CN" sz="21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4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확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1219200" y="1320800"/>
            <a:ext cx="152400" cy="266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100"/>
              </a:lnSpc>
              <a:tabLst/>
            </a:pPr>
            <a:r>
              <a:rPr lang="en-US" altLang="zh-CN" sz="2194" dirty="0" smtClean="0">
                <a:solidFill>
                  <a:srgbClr val="FFFFFF"/>
                </a:solidFill>
                <a:latin typeface="HY헤드라인M" pitchFamily="18" charset="0"/>
                <a:cs typeface="HY헤드라인M" pitchFamily="18" charset="0"/>
              </a:rPr>
              <a:t>1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4521200" y="3924300"/>
            <a:ext cx="533400" cy="266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100"/>
              </a:lnSpc>
              <a:tabLst/>
            </a:pPr>
            <a:r>
              <a:rPr lang="en-US" altLang="zh-CN" sz="2002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20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FF0000"/>
                </a:solidFill>
                <a:latin typeface="HY헤드라인M" pitchFamily="18" charset="0"/>
                <a:cs typeface="HY헤드라인M" pitchFamily="18" charset="0"/>
              </a:rPr>
              <a:t>일</a:t>
            </a:r>
          </a:p>
        </p:txBody>
      </p:sp>
      <p:sp>
        <p:nvSpPr>
          <p:cNvPr id="6" name="TextBox 1"/>
          <p:cNvSpPr txBox="1"/>
          <p:nvPr/>
        </p:nvSpPr>
        <p:spPr>
          <a:xfrm>
            <a:off x="1651000" y="3937000"/>
            <a:ext cx="2273300" cy="520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100"/>
              </a:lnSpc>
              <a:tabLst>
                <a:tab pos="38100" algn="l"/>
              </a:tabLst>
            </a:pPr>
            <a:r>
              <a:rPr lang="en-US" altLang="zh-CN" sz="2002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심사기간연장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15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일</a:t>
            </a:r>
          </a:p>
          <a:p>
            <a:pPr>
              <a:lnSpc>
                <a:spcPts val="1900"/>
              </a:lnSpc>
              <a:tabLst>
                <a:tab pos="38100" algn="l"/>
              </a:tabLst>
            </a:pPr>
            <a:r>
              <a:rPr lang="en-US" altLang="zh-CN" dirty="0" smtClean="0"/>
              <a:t>	</a:t>
            </a:r>
            <a:r>
              <a:rPr lang="en-US" altLang="zh-CN" sz="1403" dirty="0" smtClean="0">
                <a:solidFill>
                  <a:srgbClr val="000000"/>
                </a:solidFill>
                <a:latin typeface="굴림" pitchFamily="18" charset="0"/>
                <a:cs typeface="굴림" pitchFamily="18" charset="0"/>
              </a:rPr>
              <a:t>※</a:t>
            </a:r>
            <a:r>
              <a:rPr lang="en-US" altLang="zh-CN" sz="14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3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근거</a:t>
            </a:r>
            <a:r>
              <a:rPr lang="en-US" altLang="zh-CN" sz="14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3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altLang="zh-CN" sz="14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3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영</a:t>
            </a:r>
            <a:r>
              <a:rPr lang="en-US" altLang="zh-CN" sz="14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3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제</a:t>
            </a:r>
            <a:r>
              <a:rPr lang="en-US" altLang="zh-CN" sz="14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3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99</a:t>
            </a:r>
            <a:r>
              <a:rPr lang="en-US" altLang="zh-CN" sz="14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3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조</a:t>
            </a:r>
            <a:r>
              <a:rPr lang="en-US" altLang="zh-CN" sz="14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3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altLang="zh-CN" sz="14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3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‘16.5.19</a:t>
            </a:r>
          </a:p>
        </p:txBody>
      </p:sp>
      <p:sp>
        <p:nvSpPr>
          <p:cNvPr id="7" name="TextBox 1"/>
          <p:cNvSpPr txBox="1"/>
          <p:nvPr/>
        </p:nvSpPr>
        <p:spPr>
          <a:xfrm>
            <a:off x="1612900" y="1409700"/>
            <a:ext cx="7531100" cy="2197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300"/>
              </a:lnSpc>
              <a:tabLst>
                <a:tab pos="63500" algn="l"/>
                <a:tab pos="76200" algn="l"/>
                <a:tab pos="88900" algn="l"/>
                <a:tab pos="101600" algn="l"/>
              </a:tabLst>
            </a:pPr>
            <a:r>
              <a:rPr lang="en-US" altLang="zh-CN" dirty="0" smtClean="0"/>
              <a:t>	</a:t>
            </a:r>
            <a:r>
              <a:rPr lang="en-US" altLang="zh-CN" sz="2002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안전관리계획서</a:t>
            </a:r>
            <a:r>
              <a:rPr lang="en-US" altLang="zh-CN" sz="21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4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서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검토강화</a:t>
            </a:r>
            <a:r>
              <a:rPr lang="en-US" altLang="zh-CN" sz="2194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194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대</a:t>
            </a:r>
            <a:r>
              <a:rPr lang="en-US" altLang="zh-CN" sz="21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4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및</a:t>
            </a:r>
            <a:r>
              <a:rPr lang="en-US" altLang="zh-CN" sz="21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4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검토</a:t>
            </a:r>
            <a:r>
              <a:rPr lang="en-US" altLang="zh-CN" sz="21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4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강화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300"/>
              </a:lnSpc>
              <a:tabLst>
                <a:tab pos="63500" algn="l"/>
                <a:tab pos="76200" algn="l"/>
                <a:tab pos="88900" algn="l"/>
                <a:tab pos="101600" algn="l"/>
              </a:tabLst>
            </a:pPr>
            <a:r>
              <a:rPr lang="en-US" altLang="zh-CN" sz="2002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개요</a:t>
            </a:r>
            <a:r>
              <a:rPr lang="en-US" altLang="zh-CN" sz="21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4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건설사고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사전예방을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위해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공사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착수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전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안전관리계획을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수립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500"/>
              </a:lnSpc>
              <a:tabLst>
                <a:tab pos="63500" algn="l"/>
                <a:tab pos="76200" algn="l"/>
                <a:tab pos="88900" algn="l"/>
                <a:tab pos="101600" algn="l"/>
              </a:tabLst>
            </a:pPr>
            <a:r>
              <a:rPr lang="en-US" altLang="zh-CN" dirty="0" smtClean="0"/>
              <a:t>				</a:t>
            </a:r>
            <a:r>
              <a:rPr lang="en-US" altLang="zh-CN" sz="2002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하여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승인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받는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안전관리계획서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검토기준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강화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000"/>
              </a:lnSpc>
              <a:tabLst>
                <a:tab pos="63500" algn="l"/>
                <a:tab pos="76200" algn="l"/>
                <a:tab pos="88900" algn="l"/>
                <a:tab pos="101600" algn="l"/>
              </a:tabLst>
            </a:pPr>
            <a:r>
              <a:rPr lang="en-US" altLang="zh-CN" dirty="0" smtClean="0"/>
              <a:t>		</a:t>
            </a:r>
            <a:r>
              <a:rPr lang="en-US" altLang="zh-CN" sz="2002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시안법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대상시설물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33CC"/>
                </a:solidFill>
                <a:latin typeface="HY헤드라인M" pitchFamily="18" charset="0"/>
                <a:cs typeface="HY헤드라인M" pitchFamily="18" charset="0"/>
              </a:rPr>
              <a:t>시설안전공단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FF0000"/>
                </a:solidFill>
                <a:latin typeface="HY헤드라인M" pitchFamily="18" charset="0"/>
                <a:cs typeface="HY헤드라인M" pitchFamily="18" charset="0"/>
              </a:rPr>
              <a:t>전담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33CC"/>
                </a:solidFill>
                <a:latin typeface="HY헤드라인M" pitchFamily="18" charset="0"/>
                <a:cs typeface="HY헤드라인M" pitchFamily="18" charset="0"/>
              </a:rPr>
              <a:t>검토</a:t>
            </a:r>
          </a:p>
          <a:p>
            <a:pPr>
              <a:lnSpc>
                <a:spcPts val="2000"/>
              </a:lnSpc>
              <a:tabLst>
                <a:tab pos="63500" algn="l"/>
                <a:tab pos="76200" algn="l"/>
                <a:tab pos="88900" algn="l"/>
                <a:tab pos="101600" algn="l"/>
              </a:tabLst>
            </a:pPr>
            <a:r>
              <a:rPr lang="en-US" altLang="zh-CN" dirty="0" smtClean="0"/>
              <a:t>			</a:t>
            </a:r>
            <a:r>
              <a:rPr lang="en-US" altLang="zh-CN" sz="1403" dirty="0" smtClean="0">
                <a:solidFill>
                  <a:srgbClr val="000000"/>
                </a:solidFill>
                <a:latin typeface="굴림" pitchFamily="18" charset="0"/>
                <a:cs typeface="굴림" pitchFamily="18" charset="0"/>
              </a:rPr>
              <a:t>※</a:t>
            </a:r>
            <a:r>
              <a:rPr lang="en-US" altLang="zh-CN" sz="14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3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근거</a:t>
            </a:r>
            <a:r>
              <a:rPr lang="en-US" altLang="zh-CN" sz="14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3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altLang="zh-CN" sz="14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3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법</a:t>
            </a:r>
            <a:r>
              <a:rPr lang="en-US" altLang="zh-CN" sz="14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3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제</a:t>
            </a:r>
            <a:r>
              <a:rPr lang="en-US" altLang="zh-CN" sz="14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3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62</a:t>
            </a:r>
            <a:r>
              <a:rPr lang="en-US" altLang="zh-CN" sz="14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3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조제</a:t>
            </a:r>
            <a:r>
              <a:rPr lang="en-US" altLang="zh-CN" sz="14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3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altLang="zh-CN" sz="14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3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항</a:t>
            </a:r>
          </a:p>
        </p:txBody>
      </p:sp>
      <p:sp>
        <p:nvSpPr>
          <p:cNvPr id="8" name="TextBox 1"/>
          <p:cNvSpPr txBox="1"/>
          <p:nvPr/>
        </p:nvSpPr>
        <p:spPr>
          <a:xfrm>
            <a:off x="9423400" y="6845300"/>
            <a:ext cx="215900" cy="177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  <a:tabLst/>
            </a:pPr>
            <a:r>
              <a:rPr lang="en-US" altLang="zh-CN" sz="1403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52</a:t>
            </a:r>
          </a:p>
        </p:txBody>
      </p:sp>
      <p:sp>
        <p:nvSpPr>
          <p:cNvPr id="9" name="TextBox 1"/>
          <p:cNvSpPr txBox="1"/>
          <p:nvPr/>
        </p:nvSpPr>
        <p:spPr>
          <a:xfrm>
            <a:off x="977900" y="495300"/>
            <a:ext cx="2895600" cy="342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700"/>
              </a:lnSpc>
              <a:tabLst/>
            </a:pP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3.</a:t>
            </a:r>
            <a:r>
              <a:rPr lang="en-US" altLang="zh-CN" sz="27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안전관리계획서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805319" y="950467"/>
            <a:ext cx="9082252" cy="6069876"/>
          </a:xfrm>
          <a:custGeom>
            <a:avLst/>
            <a:gdLst>
              <a:gd name="connsiteX0" fmla="*/ 0 w 9082252"/>
              <a:gd name="connsiteY0" fmla="*/ 6069876 h 6069876"/>
              <a:gd name="connsiteX1" fmla="*/ 9082252 w 9082252"/>
              <a:gd name="connsiteY1" fmla="*/ 6069876 h 6069876"/>
              <a:gd name="connsiteX2" fmla="*/ 9082252 w 9082252"/>
              <a:gd name="connsiteY2" fmla="*/ 0 h 6069876"/>
              <a:gd name="connsiteX3" fmla="*/ 0 w 9082252"/>
              <a:gd name="connsiteY3" fmla="*/ 0 h 6069876"/>
              <a:gd name="connsiteX4" fmla="*/ 0 w 9082252"/>
              <a:gd name="connsiteY4" fmla="*/ 6069876 h 606987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082252" h="6069876">
                <a:moveTo>
                  <a:pt x="0" y="6069876"/>
                </a:moveTo>
                <a:lnTo>
                  <a:pt x="9082252" y="6069876"/>
                </a:lnTo>
                <a:lnTo>
                  <a:pt x="9082252" y="0"/>
                </a:lnTo>
                <a:lnTo>
                  <a:pt x="0" y="0"/>
                </a:lnTo>
                <a:lnTo>
                  <a:pt x="0" y="6069876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342900"/>
            <a:ext cx="9156700" cy="68707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9423400" y="6845300"/>
            <a:ext cx="215900" cy="177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  <a:tabLst/>
            </a:pPr>
            <a:r>
              <a:rPr lang="en-US" altLang="zh-CN" sz="1403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53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1574800" y="2413000"/>
            <a:ext cx="2628900" cy="254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/>
            </a:pP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사고조사관련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시스템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4851400" y="2413000"/>
            <a:ext cx="3365500" cy="254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/>
            </a:pP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안전관리계획서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검토시스템</a:t>
            </a:r>
          </a:p>
        </p:txBody>
      </p:sp>
      <p:sp>
        <p:nvSpPr>
          <p:cNvPr id="6" name="TextBox 1"/>
          <p:cNvSpPr txBox="1"/>
          <p:nvPr/>
        </p:nvSpPr>
        <p:spPr>
          <a:xfrm>
            <a:off x="1473200" y="2832100"/>
            <a:ext cx="3556000" cy="1460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>
                <a:tab pos="101600" algn="l"/>
                <a:tab pos="139700" algn="l"/>
                <a:tab pos="279400" algn="l"/>
              </a:tabLst>
            </a:pPr>
            <a:r>
              <a:rPr lang="en-US" altLang="zh-CN" dirty="0" smtClean="0"/>
              <a:t>	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건설기술평가관련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시스템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400"/>
              </a:lnSpc>
              <a:tabLst>
                <a:tab pos="101600" algn="l"/>
                <a:tab pos="139700" algn="l"/>
                <a:tab pos="279400" algn="l"/>
              </a:tabLst>
            </a:pPr>
            <a:r>
              <a:rPr lang="en-US" altLang="zh-CN" dirty="0" smtClean="0"/>
              <a:t>			</a:t>
            </a:r>
            <a:r>
              <a:rPr lang="en-US" altLang="zh-CN" sz="1954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종합정보망</a:t>
            </a:r>
            <a:r>
              <a:rPr lang="en-US" altLang="zh-CN" sz="195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54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구축</a:t>
            </a:r>
            <a:r>
              <a:rPr lang="en-US" altLang="zh-CN" sz="195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54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및</a:t>
            </a:r>
            <a:r>
              <a:rPr lang="en-US" altLang="zh-CN" sz="195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54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운영방안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600"/>
              </a:lnSpc>
              <a:tabLst>
                <a:tab pos="101600" algn="l"/>
                <a:tab pos="139700" algn="l"/>
                <a:tab pos="279400" algn="l"/>
              </a:tabLst>
            </a:pP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◈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COSMIS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기능개선(’16년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시행)</a:t>
            </a:r>
          </a:p>
          <a:p>
            <a:pPr>
              <a:lnSpc>
                <a:spcPts val="2500"/>
              </a:lnSpc>
              <a:tabLst>
                <a:tab pos="101600" algn="l"/>
                <a:tab pos="139700" algn="l"/>
                <a:tab pos="279400" algn="l"/>
              </a:tabLst>
            </a:pPr>
            <a:r>
              <a:rPr lang="en-US" altLang="zh-CN" dirty="0" smtClean="0"/>
              <a:t>		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사고사례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DB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및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분석시스템</a:t>
            </a:r>
          </a:p>
        </p:txBody>
      </p:sp>
      <p:sp>
        <p:nvSpPr>
          <p:cNvPr id="7" name="TextBox 1"/>
          <p:cNvSpPr txBox="1"/>
          <p:nvPr/>
        </p:nvSpPr>
        <p:spPr>
          <a:xfrm>
            <a:off x="5232400" y="4038600"/>
            <a:ext cx="4000500" cy="215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700"/>
              </a:lnSpc>
              <a:tabLst/>
            </a:pP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건설참여자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안전관리수준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평가시스템</a:t>
            </a:r>
          </a:p>
        </p:txBody>
      </p:sp>
      <p:sp>
        <p:nvSpPr>
          <p:cNvPr id="8" name="TextBox 1"/>
          <p:cNvSpPr txBox="1"/>
          <p:nvPr/>
        </p:nvSpPr>
        <p:spPr>
          <a:xfrm>
            <a:off x="1612900" y="4305300"/>
            <a:ext cx="3924300" cy="215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700"/>
              </a:lnSpc>
              <a:tabLst/>
            </a:pP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안전관리계획서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검토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및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승인시스템</a:t>
            </a:r>
          </a:p>
        </p:txBody>
      </p:sp>
      <p:sp>
        <p:nvSpPr>
          <p:cNvPr id="9" name="TextBox 1"/>
          <p:cNvSpPr txBox="1"/>
          <p:nvPr/>
        </p:nvSpPr>
        <p:spPr>
          <a:xfrm>
            <a:off x="5930900" y="4305300"/>
            <a:ext cx="2362200" cy="215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700"/>
              </a:lnSpc>
              <a:tabLst/>
            </a:pP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아차사고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신고시스템</a:t>
            </a:r>
          </a:p>
        </p:txBody>
      </p:sp>
      <p:sp>
        <p:nvSpPr>
          <p:cNvPr id="10" name="TextBox 1"/>
          <p:cNvSpPr txBox="1"/>
          <p:nvPr/>
        </p:nvSpPr>
        <p:spPr>
          <a:xfrm>
            <a:off x="1473200" y="4610100"/>
            <a:ext cx="8013700" cy="914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700"/>
              </a:lnSpc>
              <a:tabLst>
                <a:tab pos="139700" algn="l"/>
              </a:tabLst>
            </a:pPr>
            <a:r>
              <a:rPr lang="en-US" altLang="zh-CN" dirty="0" smtClean="0"/>
              <a:t>	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사고,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신고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및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사고조사위원회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운영시스템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지하안전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정보관리시스템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등</a:t>
            </a:r>
          </a:p>
          <a:p>
            <a:pPr>
              <a:lnSpc>
                <a:spcPts val="1800"/>
              </a:lnSpc>
              <a:tabLst>
                <a:tab pos="139700" algn="l"/>
              </a:tabLst>
            </a:pPr>
            <a:r>
              <a:rPr lang="en-US" altLang="zh-CN" dirty="0" smtClean="0"/>
              <a:t>	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위험요소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프로파일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관리시스템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및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설계안전성(DFS)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평가시스템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500"/>
              </a:lnSpc>
              <a:tabLst>
                <a:tab pos="139700" algn="l"/>
              </a:tabLst>
            </a:pP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◈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건설공사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안전관련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시스템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연계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통합정보망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구축</a:t>
            </a:r>
          </a:p>
        </p:txBody>
      </p:sp>
      <p:sp>
        <p:nvSpPr>
          <p:cNvPr id="11" name="TextBox 1"/>
          <p:cNvSpPr txBox="1"/>
          <p:nvPr/>
        </p:nvSpPr>
        <p:spPr>
          <a:xfrm>
            <a:off x="977900" y="546100"/>
            <a:ext cx="7747000" cy="1778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700"/>
              </a:lnSpc>
              <a:tabLst>
                <a:tab pos="723900" algn="l"/>
                <a:tab pos="736600" algn="l"/>
              </a:tabLst>
            </a:pP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4.</a:t>
            </a:r>
            <a:r>
              <a:rPr lang="en-US" altLang="zh-CN" sz="27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건설공사</a:t>
            </a:r>
            <a:r>
              <a:rPr lang="en-US" altLang="zh-CN" sz="27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안전관리</a:t>
            </a:r>
            <a:r>
              <a:rPr lang="en-US" altLang="zh-CN" sz="27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종합정보망</a:t>
            </a:r>
            <a:r>
              <a:rPr lang="en-US" altLang="zh-CN" sz="27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구축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500"/>
              </a:lnSpc>
              <a:tabLst>
                <a:tab pos="723900" algn="l"/>
                <a:tab pos="736600" algn="l"/>
              </a:tabLst>
            </a:pPr>
            <a:r>
              <a:rPr lang="en-US" altLang="zh-CN" dirty="0" smtClean="0"/>
              <a:t>	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건진법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제62조에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따른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건설공사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안전관리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종합정보망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으로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구축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700"/>
              </a:lnSpc>
              <a:tabLst>
                <a:tab pos="723900" algn="l"/>
                <a:tab pos="736600" algn="l"/>
              </a:tabLst>
            </a:pPr>
            <a:r>
              <a:rPr lang="en-US" altLang="zh-CN" dirty="0" smtClean="0"/>
              <a:t>		</a:t>
            </a:r>
            <a:r>
              <a:rPr lang="en-US" altLang="zh-CN" sz="2002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현재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시스템(COSMIS)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현황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797699" y="909345"/>
            <a:ext cx="9082252" cy="6042456"/>
          </a:xfrm>
          <a:custGeom>
            <a:avLst/>
            <a:gdLst>
              <a:gd name="connsiteX0" fmla="*/ 0 w 9082252"/>
              <a:gd name="connsiteY0" fmla="*/ 6042456 h 6042456"/>
              <a:gd name="connsiteX1" fmla="*/ 9082252 w 9082252"/>
              <a:gd name="connsiteY1" fmla="*/ 6042456 h 6042456"/>
              <a:gd name="connsiteX2" fmla="*/ 9082252 w 9082252"/>
              <a:gd name="connsiteY2" fmla="*/ 0 h 6042456"/>
              <a:gd name="connsiteX3" fmla="*/ 0 w 9082252"/>
              <a:gd name="connsiteY3" fmla="*/ 0 h 6042456"/>
              <a:gd name="connsiteX4" fmla="*/ 0 w 9082252"/>
              <a:gd name="connsiteY4" fmla="*/ 6042456 h 604245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082252" h="6042456">
                <a:moveTo>
                  <a:pt x="0" y="6042456"/>
                </a:moveTo>
                <a:lnTo>
                  <a:pt x="9082252" y="6042456"/>
                </a:lnTo>
                <a:lnTo>
                  <a:pt x="9082252" y="0"/>
                </a:lnTo>
                <a:lnTo>
                  <a:pt x="0" y="0"/>
                </a:lnTo>
                <a:lnTo>
                  <a:pt x="0" y="6042456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342900"/>
            <a:ext cx="9156700" cy="68707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9423400" y="6845300"/>
            <a:ext cx="215900" cy="177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  <a:tabLst/>
            </a:pPr>
            <a:r>
              <a:rPr lang="en-US" altLang="zh-CN" sz="1403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54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1727200" y="1917700"/>
            <a:ext cx="7518400" cy="3924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>
                <a:tab pos="114300" algn="l"/>
                <a:tab pos="838200" algn="l"/>
              </a:tabLst>
            </a:pP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개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요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건설사고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예방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및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건설사고에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대한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신속한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대응을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위해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500"/>
              </a:lnSpc>
              <a:tabLst>
                <a:tab pos="114300" algn="l"/>
                <a:tab pos="838200" algn="l"/>
              </a:tabLst>
            </a:pPr>
            <a:r>
              <a:rPr lang="en-US" altLang="zh-CN" dirty="0" smtClean="0"/>
              <a:t>		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국토부로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부터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건설사고조사위원회사무국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업무를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위탁받아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500"/>
              </a:lnSpc>
              <a:tabLst>
                <a:tab pos="114300" algn="l"/>
                <a:tab pos="838200" algn="l"/>
              </a:tabLst>
            </a:pPr>
            <a:r>
              <a:rPr lang="en-US" altLang="zh-CN" dirty="0" smtClean="0"/>
              <a:t>		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건설사고조사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업무수행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500"/>
              </a:lnSpc>
              <a:tabLst>
                <a:tab pos="114300" algn="l"/>
                <a:tab pos="838200" algn="l"/>
              </a:tabLst>
            </a:pP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조사반원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7인(위원단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199명)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500"/>
              </a:lnSpc>
              <a:tabLst>
                <a:tab pos="114300" algn="l"/>
                <a:tab pos="838200" algn="l"/>
              </a:tabLst>
            </a:pP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주요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업무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700"/>
              </a:lnSpc>
              <a:tabLst>
                <a:tab pos="114300" algn="l"/>
                <a:tab pos="838200" algn="l"/>
              </a:tabLst>
            </a:pPr>
            <a:r>
              <a:rPr lang="en-US" altLang="zh-CN" dirty="0" smtClean="0"/>
              <a:t>	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ü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사고조사위원회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구성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및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운영,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초기·정밀현장조사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지원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500"/>
              </a:lnSpc>
              <a:tabLst>
                <a:tab pos="114300" algn="l"/>
                <a:tab pos="838200" algn="l"/>
              </a:tabLst>
            </a:pPr>
            <a:r>
              <a:rPr lang="en-US" altLang="zh-CN" dirty="0" smtClean="0"/>
              <a:t>	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ü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사고신고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접수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및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사례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DB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500"/>
              </a:lnSpc>
              <a:tabLst>
                <a:tab pos="114300" algn="l"/>
                <a:tab pos="838200" algn="l"/>
              </a:tabLst>
            </a:pPr>
            <a:r>
              <a:rPr lang="en-US" altLang="zh-CN" dirty="0" smtClean="0"/>
              <a:t>	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ü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위험요소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프로파일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관리,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설계안전성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검토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500"/>
              </a:lnSpc>
              <a:tabLst>
                <a:tab pos="114300" algn="l"/>
                <a:tab pos="838200" algn="l"/>
              </a:tabLst>
            </a:pPr>
            <a:r>
              <a:rPr lang="en-US" altLang="zh-CN" dirty="0" smtClean="0"/>
              <a:t>	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ü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순회안전교육,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COSMIS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관리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등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977900" y="495300"/>
            <a:ext cx="5562600" cy="342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700"/>
              </a:lnSpc>
              <a:tabLst/>
            </a:pP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5.</a:t>
            </a:r>
            <a:r>
              <a:rPr lang="en-US" altLang="zh-CN" sz="27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건설사고조사위원회</a:t>
            </a:r>
            <a:r>
              <a:rPr lang="en-US" altLang="zh-CN" sz="27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사무국</a:t>
            </a:r>
            <a:r>
              <a:rPr lang="en-US" altLang="zh-CN" sz="27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설치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797699" y="909345"/>
            <a:ext cx="9082252" cy="6042456"/>
          </a:xfrm>
          <a:custGeom>
            <a:avLst/>
            <a:gdLst>
              <a:gd name="connsiteX0" fmla="*/ 0 w 9082252"/>
              <a:gd name="connsiteY0" fmla="*/ 6042456 h 6042456"/>
              <a:gd name="connsiteX1" fmla="*/ 9082252 w 9082252"/>
              <a:gd name="connsiteY1" fmla="*/ 6042456 h 6042456"/>
              <a:gd name="connsiteX2" fmla="*/ 9082252 w 9082252"/>
              <a:gd name="connsiteY2" fmla="*/ 0 h 6042456"/>
              <a:gd name="connsiteX3" fmla="*/ 0 w 9082252"/>
              <a:gd name="connsiteY3" fmla="*/ 0 h 6042456"/>
              <a:gd name="connsiteX4" fmla="*/ 0 w 9082252"/>
              <a:gd name="connsiteY4" fmla="*/ 6042456 h 604245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082252" h="6042456">
                <a:moveTo>
                  <a:pt x="0" y="6042456"/>
                </a:moveTo>
                <a:lnTo>
                  <a:pt x="9082252" y="6042456"/>
                </a:lnTo>
                <a:lnTo>
                  <a:pt x="9082252" y="0"/>
                </a:lnTo>
                <a:lnTo>
                  <a:pt x="0" y="0"/>
                </a:lnTo>
                <a:lnTo>
                  <a:pt x="0" y="6042456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Freeform 3"/>
          <p:cNvSpPr/>
          <p:nvPr/>
        </p:nvSpPr>
        <p:spPr>
          <a:xfrm>
            <a:off x="5197246" y="1833905"/>
            <a:ext cx="359270" cy="3862794"/>
          </a:xfrm>
          <a:custGeom>
            <a:avLst/>
            <a:gdLst>
              <a:gd name="connsiteX0" fmla="*/ 0 w 359270"/>
              <a:gd name="connsiteY0" fmla="*/ 3683050 h 3862794"/>
              <a:gd name="connsiteX1" fmla="*/ 89827 w 359270"/>
              <a:gd name="connsiteY1" fmla="*/ 3683050 h 3862794"/>
              <a:gd name="connsiteX2" fmla="*/ 89827 w 359270"/>
              <a:gd name="connsiteY2" fmla="*/ 0 h 3862794"/>
              <a:gd name="connsiteX3" fmla="*/ 269456 w 359270"/>
              <a:gd name="connsiteY3" fmla="*/ 0 h 3862794"/>
              <a:gd name="connsiteX4" fmla="*/ 269456 w 359270"/>
              <a:gd name="connsiteY4" fmla="*/ 3683050 h 3862794"/>
              <a:gd name="connsiteX5" fmla="*/ 359270 w 359270"/>
              <a:gd name="connsiteY5" fmla="*/ 3683050 h 3862794"/>
              <a:gd name="connsiteX6" fmla="*/ 179641 w 359270"/>
              <a:gd name="connsiteY6" fmla="*/ 3862793 h 3862794"/>
              <a:gd name="connsiteX7" fmla="*/ 0 w 359270"/>
              <a:gd name="connsiteY7" fmla="*/ 3683050 h 386279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</a:cxnLst>
            <a:rect l="l" t="t" r="r" b="b"/>
            <a:pathLst>
              <a:path w="359270" h="3862794">
                <a:moveTo>
                  <a:pt x="0" y="3683050"/>
                </a:moveTo>
                <a:lnTo>
                  <a:pt x="89827" y="3683050"/>
                </a:lnTo>
                <a:lnTo>
                  <a:pt x="89827" y="0"/>
                </a:lnTo>
                <a:lnTo>
                  <a:pt x="269456" y="0"/>
                </a:lnTo>
                <a:lnTo>
                  <a:pt x="269456" y="3683050"/>
                </a:lnTo>
                <a:lnTo>
                  <a:pt x="359270" y="3683050"/>
                </a:lnTo>
                <a:lnTo>
                  <a:pt x="179641" y="3862793"/>
                </a:lnTo>
                <a:lnTo>
                  <a:pt x="0" y="3683050"/>
                </a:lnTo>
              </a:path>
            </a:pathLst>
          </a:custGeom>
          <a:solidFill>
            <a:srgbClr val="FFC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Freeform 3"/>
          <p:cNvSpPr/>
          <p:nvPr/>
        </p:nvSpPr>
        <p:spPr>
          <a:xfrm>
            <a:off x="4635512" y="1393710"/>
            <a:ext cx="1494929" cy="426491"/>
          </a:xfrm>
          <a:custGeom>
            <a:avLst/>
            <a:gdLst>
              <a:gd name="connsiteX0" fmla="*/ 240525 w 1494929"/>
              <a:gd name="connsiteY0" fmla="*/ 0 h 426491"/>
              <a:gd name="connsiteX1" fmla="*/ 1254404 w 1494929"/>
              <a:gd name="connsiteY1" fmla="*/ 0 h 426491"/>
              <a:gd name="connsiteX2" fmla="*/ 1494929 w 1494929"/>
              <a:gd name="connsiteY2" fmla="*/ 213245 h 426491"/>
              <a:gd name="connsiteX3" fmla="*/ 1254404 w 1494929"/>
              <a:gd name="connsiteY3" fmla="*/ 426491 h 426491"/>
              <a:gd name="connsiteX4" fmla="*/ 240525 w 1494929"/>
              <a:gd name="connsiteY4" fmla="*/ 426491 h 426491"/>
              <a:gd name="connsiteX5" fmla="*/ 0 w 1494929"/>
              <a:gd name="connsiteY5" fmla="*/ 213245 h 426491"/>
              <a:gd name="connsiteX6" fmla="*/ 240525 w 1494929"/>
              <a:gd name="connsiteY6" fmla="*/ 0 h 42649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</a:cxnLst>
            <a:rect l="l" t="t" r="r" b="b"/>
            <a:pathLst>
              <a:path w="1494929" h="426491">
                <a:moveTo>
                  <a:pt x="240525" y="0"/>
                </a:moveTo>
                <a:lnTo>
                  <a:pt x="1254404" y="0"/>
                </a:lnTo>
                <a:cubicBezTo>
                  <a:pt x="1388364" y="0"/>
                  <a:pt x="1494929" y="94437"/>
                  <a:pt x="1494929" y="213245"/>
                </a:cubicBezTo>
                <a:cubicBezTo>
                  <a:pt x="1494929" y="330530"/>
                  <a:pt x="1388364" y="426491"/>
                  <a:pt x="1254404" y="426491"/>
                </a:cubicBezTo>
                <a:lnTo>
                  <a:pt x="240525" y="426491"/>
                </a:lnTo>
                <a:cubicBezTo>
                  <a:pt x="108076" y="426491"/>
                  <a:pt x="0" y="330530"/>
                  <a:pt x="0" y="213245"/>
                </a:cubicBezTo>
                <a:cubicBezTo>
                  <a:pt x="0" y="94437"/>
                  <a:pt x="108076" y="0"/>
                  <a:pt x="240525" y="0"/>
                </a:cubicBezTo>
              </a:path>
            </a:pathLst>
          </a:custGeom>
          <a:solidFill>
            <a:srgbClr val="222268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Freeform 3"/>
          <p:cNvSpPr/>
          <p:nvPr/>
        </p:nvSpPr>
        <p:spPr>
          <a:xfrm>
            <a:off x="2321560" y="2561996"/>
            <a:ext cx="1494929" cy="391452"/>
          </a:xfrm>
          <a:custGeom>
            <a:avLst/>
            <a:gdLst>
              <a:gd name="connsiteX0" fmla="*/ 0 w 1494929"/>
              <a:gd name="connsiteY0" fmla="*/ 391452 h 391452"/>
              <a:gd name="connsiteX1" fmla="*/ 1494929 w 1494929"/>
              <a:gd name="connsiteY1" fmla="*/ 391452 h 391452"/>
              <a:gd name="connsiteX2" fmla="*/ 1494929 w 1494929"/>
              <a:gd name="connsiteY2" fmla="*/ 0 h 391452"/>
              <a:gd name="connsiteX3" fmla="*/ 0 w 1494929"/>
              <a:gd name="connsiteY3" fmla="*/ 0 h 391452"/>
              <a:gd name="connsiteX4" fmla="*/ 0 w 1494929"/>
              <a:gd name="connsiteY4" fmla="*/ 391452 h 39145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494929" h="391452">
                <a:moveTo>
                  <a:pt x="0" y="391452"/>
                </a:moveTo>
                <a:lnTo>
                  <a:pt x="1494929" y="391452"/>
                </a:lnTo>
                <a:lnTo>
                  <a:pt x="1494929" y="0"/>
                </a:lnTo>
                <a:lnTo>
                  <a:pt x="0" y="0"/>
                </a:lnTo>
                <a:lnTo>
                  <a:pt x="0" y="391452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Freeform 3"/>
          <p:cNvSpPr/>
          <p:nvPr/>
        </p:nvSpPr>
        <p:spPr>
          <a:xfrm>
            <a:off x="4271670" y="4936629"/>
            <a:ext cx="2195207" cy="542251"/>
          </a:xfrm>
          <a:custGeom>
            <a:avLst/>
            <a:gdLst>
              <a:gd name="connsiteX0" fmla="*/ 0 w 2195207"/>
              <a:gd name="connsiteY0" fmla="*/ 542251 h 542251"/>
              <a:gd name="connsiteX1" fmla="*/ 2195207 w 2195207"/>
              <a:gd name="connsiteY1" fmla="*/ 542251 h 542251"/>
              <a:gd name="connsiteX2" fmla="*/ 2195207 w 2195207"/>
              <a:gd name="connsiteY2" fmla="*/ 0 h 542251"/>
              <a:gd name="connsiteX3" fmla="*/ 0 w 2195207"/>
              <a:gd name="connsiteY3" fmla="*/ 0 h 542251"/>
              <a:gd name="connsiteX4" fmla="*/ 0 w 2195207"/>
              <a:gd name="connsiteY4" fmla="*/ 542251 h 54225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2195207" h="542251">
                <a:moveTo>
                  <a:pt x="0" y="542251"/>
                </a:moveTo>
                <a:lnTo>
                  <a:pt x="2195207" y="542251"/>
                </a:lnTo>
                <a:lnTo>
                  <a:pt x="2195207" y="0"/>
                </a:lnTo>
                <a:lnTo>
                  <a:pt x="0" y="0"/>
                </a:lnTo>
                <a:lnTo>
                  <a:pt x="0" y="542251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Freeform 3"/>
          <p:cNvSpPr/>
          <p:nvPr/>
        </p:nvSpPr>
        <p:spPr>
          <a:xfrm>
            <a:off x="4667478" y="5664708"/>
            <a:ext cx="1494929" cy="423443"/>
          </a:xfrm>
          <a:custGeom>
            <a:avLst/>
            <a:gdLst>
              <a:gd name="connsiteX0" fmla="*/ 240525 w 1494929"/>
              <a:gd name="connsiteY0" fmla="*/ 0 h 423443"/>
              <a:gd name="connsiteX1" fmla="*/ 1254404 w 1494929"/>
              <a:gd name="connsiteY1" fmla="*/ 0 h 423443"/>
              <a:gd name="connsiteX2" fmla="*/ 1494929 w 1494929"/>
              <a:gd name="connsiteY2" fmla="*/ 211721 h 423443"/>
              <a:gd name="connsiteX3" fmla="*/ 1254404 w 1494929"/>
              <a:gd name="connsiteY3" fmla="*/ 423443 h 423443"/>
              <a:gd name="connsiteX4" fmla="*/ 240525 w 1494929"/>
              <a:gd name="connsiteY4" fmla="*/ 423443 h 423443"/>
              <a:gd name="connsiteX5" fmla="*/ 0 w 1494929"/>
              <a:gd name="connsiteY5" fmla="*/ 211721 h 423443"/>
              <a:gd name="connsiteX6" fmla="*/ 240525 w 1494929"/>
              <a:gd name="connsiteY6" fmla="*/ 0 h 42344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</a:cxnLst>
            <a:rect l="l" t="t" r="r" b="b"/>
            <a:pathLst>
              <a:path w="1494929" h="423443">
                <a:moveTo>
                  <a:pt x="240525" y="0"/>
                </a:moveTo>
                <a:lnTo>
                  <a:pt x="1254404" y="0"/>
                </a:lnTo>
                <a:cubicBezTo>
                  <a:pt x="1386839" y="0"/>
                  <a:pt x="1494929" y="94437"/>
                  <a:pt x="1494929" y="211721"/>
                </a:cubicBezTo>
                <a:cubicBezTo>
                  <a:pt x="1494929" y="329006"/>
                  <a:pt x="1386839" y="423443"/>
                  <a:pt x="1254404" y="423443"/>
                </a:cubicBezTo>
                <a:lnTo>
                  <a:pt x="240525" y="423443"/>
                </a:lnTo>
                <a:cubicBezTo>
                  <a:pt x="108089" y="423443"/>
                  <a:pt x="0" y="329006"/>
                  <a:pt x="0" y="211721"/>
                </a:cubicBezTo>
                <a:cubicBezTo>
                  <a:pt x="0" y="94437"/>
                  <a:pt x="108089" y="0"/>
                  <a:pt x="240525" y="0"/>
                </a:cubicBezTo>
              </a:path>
            </a:pathLst>
          </a:custGeom>
          <a:solidFill>
            <a:srgbClr val="FFC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Freeform 3"/>
          <p:cNvSpPr/>
          <p:nvPr/>
        </p:nvSpPr>
        <p:spPr>
          <a:xfrm>
            <a:off x="3085769" y="2950400"/>
            <a:ext cx="25882" cy="2927553"/>
          </a:xfrm>
          <a:custGeom>
            <a:avLst/>
            <a:gdLst>
              <a:gd name="connsiteX0" fmla="*/ 12941 w 25882"/>
              <a:gd name="connsiteY0" fmla="*/ 0 h 2927553"/>
              <a:gd name="connsiteX1" fmla="*/ 12941 w 25882"/>
              <a:gd name="connsiteY1" fmla="*/ 2927553 h 292755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25882" h="2927553">
                <a:moveTo>
                  <a:pt x="12941" y="0"/>
                </a:moveTo>
                <a:lnTo>
                  <a:pt x="12941" y="2927553"/>
                </a:lnTo>
              </a:path>
            </a:pathLst>
          </a:custGeom>
          <a:ln w="25400">
            <a:solidFill>
              <a:srgbClr val="40404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Freeform 3"/>
          <p:cNvSpPr/>
          <p:nvPr/>
        </p:nvSpPr>
        <p:spPr>
          <a:xfrm>
            <a:off x="1150886" y="1492707"/>
            <a:ext cx="2912224" cy="507225"/>
          </a:xfrm>
          <a:custGeom>
            <a:avLst/>
            <a:gdLst>
              <a:gd name="connsiteX0" fmla="*/ 0 w 2912224"/>
              <a:gd name="connsiteY0" fmla="*/ 507225 h 507225"/>
              <a:gd name="connsiteX1" fmla="*/ 2912224 w 2912224"/>
              <a:gd name="connsiteY1" fmla="*/ 507225 h 507225"/>
              <a:gd name="connsiteX2" fmla="*/ 2912224 w 2912224"/>
              <a:gd name="connsiteY2" fmla="*/ 0 h 507225"/>
              <a:gd name="connsiteX3" fmla="*/ 0 w 2912224"/>
              <a:gd name="connsiteY3" fmla="*/ 0 h 507225"/>
              <a:gd name="connsiteX4" fmla="*/ 0 w 2912224"/>
              <a:gd name="connsiteY4" fmla="*/ 507225 h 50722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2912224" h="507225">
                <a:moveTo>
                  <a:pt x="0" y="507225"/>
                </a:moveTo>
                <a:lnTo>
                  <a:pt x="2912224" y="507225"/>
                </a:lnTo>
                <a:lnTo>
                  <a:pt x="2912224" y="0"/>
                </a:lnTo>
                <a:lnTo>
                  <a:pt x="0" y="0"/>
                </a:lnTo>
                <a:lnTo>
                  <a:pt x="0" y="507225"/>
                </a:lnTo>
              </a:path>
            </a:pathLst>
          </a:custGeom>
          <a:solidFill>
            <a:srgbClr val="20202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Freeform 3"/>
          <p:cNvSpPr/>
          <p:nvPr/>
        </p:nvSpPr>
        <p:spPr>
          <a:xfrm>
            <a:off x="1150886" y="1492707"/>
            <a:ext cx="2912224" cy="507225"/>
          </a:xfrm>
          <a:custGeom>
            <a:avLst/>
            <a:gdLst>
              <a:gd name="connsiteX0" fmla="*/ 0 w 2912224"/>
              <a:gd name="connsiteY0" fmla="*/ 507225 h 507225"/>
              <a:gd name="connsiteX1" fmla="*/ 2912224 w 2912224"/>
              <a:gd name="connsiteY1" fmla="*/ 507225 h 507225"/>
              <a:gd name="connsiteX2" fmla="*/ 2912224 w 2912224"/>
              <a:gd name="connsiteY2" fmla="*/ 0 h 507225"/>
              <a:gd name="connsiteX3" fmla="*/ 0 w 2912224"/>
              <a:gd name="connsiteY3" fmla="*/ 0 h 507225"/>
              <a:gd name="connsiteX4" fmla="*/ 0 w 2912224"/>
              <a:gd name="connsiteY4" fmla="*/ 507225 h 50722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2912224" h="507225">
                <a:moveTo>
                  <a:pt x="0" y="507225"/>
                </a:moveTo>
                <a:lnTo>
                  <a:pt x="2912224" y="507225"/>
                </a:lnTo>
                <a:lnTo>
                  <a:pt x="2912224" y="0"/>
                </a:lnTo>
                <a:lnTo>
                  <a:pt x="0" y="0"/>
                </a:lnTo>
                <a:lnTo>
                  <a:pt x="0" y="507225"/>
                </a:lnTo>
              </a:path>
            </a:pathLst>
          </a:custGeom>
          <a:solidFill>
            <a:srgbClr val="20202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342900"/>
            <a:ext cx="9156700" cy="68707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9423400" y="6845300"/>
            <a:ext cx="215900" cy="177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  <a:tabLst/>
            </a:pPr>
            <a:r>
              <a:rPr lang="en-US" altLang="zh-CN" sz="1403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55</a:t>
            </a:r>
          </a:p>
        </p:txBody>
      </p:sp>
      <p:sp>
        <p:nvSpPr>
          <p:cNvPr id="12" name="TextBox 1"/>
          <p:cNvSpPr txBox="1"/>
          <p:nvPr/>
        </p:nvSpPr>
        <p:spPr>
          <a:xfrm>
            <a:off x="4229100" y="2006600"/>
            <a:ext cx="2222500" cy="254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/>
            </a:pPr>
            <a:r>
              <a:rPr lang="en-US" altLang="zh-CN" sz="2002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초기현장조사(사무국)</a:t>
            </a:r>
          </a:p>
        </p:txBody>
      </p:sp>
      <p:sp>
        <p:nvSpPr>
          <p:cNvPr id="13" name="TextBox 1"/>
          <p:cNvSpPr txBox="1"/>
          <p:nvPr/>
        </p:nvSpPr>
        <p:spPr>
          <a:xfrm>
            <a:off x="4838700" y="1498600"/>
            <a:ext cx="1079500" cy="254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/>
            </a:pPr>
            <a:r>
              <a:rPr lang="en-US" altLang="zh-CN" sz="2002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사고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발생</a:t>
            </a:r>
          </a:p>
        </p:txBody>
      </p:sp>
      <p:sp>
        <p:nvSpPr>
          <p:cNvPr id="14" name="TextBox 1"/>
          <p:cNvSpPr txBox="1"/>
          <p:nvPr/>
        </p:nvSpPr>
        <p:spPr>
          <a:xfrm>
            <a:off x="4800600" y="2527300"/>
            <a:ext cx="1117600" cy="495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700"/>
              </a:lnSpc>
              <a:tabLst/>
            </a:pPr>
            <a:r>
              <a:rPr lang="en-US" altLang="zh-CN" sz="1799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위원회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구성</a:t>
            </a:r>
          </a:p>
          <a:p>
            <a:pPr>
              <a:lnSpc>
                <a:spcPts val="2100"/>
              </a:lnSpc>
              <a:tabLst/>
            </a:pPr>
            <a:r>
              <a:rPr lang="en-US" altLang="zh-CN" sz="1799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필요성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검토</a:t>
            </a:r>
          </a:p>
        </p:txBody>
      </p:sp>
      <p:sp>
        <p:nvSpPr>
          <p:cNvPr id="15" name="TextBox 1"/>
          <p:cNvSpPr txBox="1"/>
          <p:nvPr/>
        </p:nvSpPr>
        <p:spPr>
          <a:xfrm>
            <a:off x="2463800" y="2667000"/>
            <a:ext cx="1193800" cy="215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700"/>
              </a:lnSpc>
              <a:tabLst/>
            </a:pP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국토부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보고</a:t>
            </a:r>
          </a:p>
        </p:txBody>
      </p:sp>
      <p:sp>
        <p:nvSpPr>
          <p:cNvPr id="16" name="TextBox 1"/>
          <p:cNvSpPr txBox="1"/>
          <p:nvPr/>
        </p:nvSpPr>
        <p:spPr>
          <a:xfrm>
            <a:off x="4330700" y="3276600"/>
            <a:ext cx="2019300" cy="2832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700"/>
              </a:lnSpc>
              <a:tabLst>
                <a:tab pos="50800" algn="l"/>
                <a:tab pos="279400" algn="l"/>
                <a:tab pos="457200" algn="l"/>
                <a:tab pos="508000" algn="l"/>
                <a:tab pos="749300" algn="l"/>
              </a:tabLst>
            </a:pPr>
            <a:r>
              <a:rPr lang="en-US" altLang="zh-CN" dirty="0" smtClean="0"/>
              <a:t>		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위원회구성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및</a:t>
            </a:r>
          </a:p>
          <a:p>
            <a:pPr>
              <a:lnSpc>
                <a:spcPts val="2100"/>
              </a:lnSpc>
              <a:tabLst>
                <a:tab pos="50800" algn="l"/>
                <a:tab pos="279400" algn="l"/>
                <a:tab pos="457200" algn="l"/>
                <a:tab pos="508000" algn="l"/>
                <a:tab pos="749300" algn="l"/>
              </a:tabLst>
            </a:pPr>
            <a:r>
              <a:rPr lang="en-US" altLang="zh-CN" dirty="0" smtClean="0"/>
              <a:t>	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사고조사계획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수립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900"/>
              </a:lnSpc>
              <a:tabLst>
                <a:tab pos="50800" algn="l"/>
                <a:tab pos="279400" algn="l"/>
                <a:tab pos="457200" algn="l"/>
                <a:tab pos="508000" algn="l"/>
                <a:tab pos="749300" algn="l"/>
              </a:tabLst>
            </a:pPr>
            <a:r>
              <a:rPr lang="en-US" altLang="zh-CN" sz="1799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정밀현장조사(위원회)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200"/>
              </a:lnSpc>
              <a:tabLst>
                <a:tab pos="50800" algn="l"/>
                <a:tab pos="279400" algn="l"/>
                <a:tab pos="457200" algn="l"/>
                <a:tab pos="508000" algn="l"/>
                <a:tab pos="749300" algn="l"/>
              </a:tabLst>
            </a:pPr>
            <a:r>
              <a:rPr lang="en-US" altLang="zh-CN" dirty="0" smtClean="0"/>
              <a:t>				</a:t>
            </a:r>
            <a:r>
              <a:rPr lang="en-US" altLang="zh-CN" sz="1799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위원회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심의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700"/>
              </a:lnSpc>
              <a:tabLst>
                <a:tab pos="50800" algn="l"/>
                <a:tab pos="279400" algn="l"/>
                <a:tab pos="457200" algn="l"/>
                <a:tab pos="508000" algn="l"/>
                <a:tab pos="749300" algn="l"/>
              </a:tabLst>
            </a:pPr>
            <a:r>
              <a:rPr lang="en-US" altLang="zh-CN" dirty="0" smtClean="0"/>
              <a:t>		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결과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발표/보고</a:t>
            </a:r>
          </a:p>
          <a:p>
            <a:pPr>
              <a:lnSpc>
                <a:spcPts val="2100"/>
              </a:lnSpc>
              <a:tabLst>
                <a:tab pos="50800" algn="l"/>
                <a:tab pos="279400" algn="l"/>
                <a:tab pos="457200" algn="l"/>
                <a:tab pos="508000" algn="l"/>
                <a:tab pos="749300" algn="l"/>
              </a:tabLst>
            </a:pPr>
            <a:r>
              <a:rPr lang="en-US" altLang="zh-CN" dirty="0" smtClean="0"/>
              <a:t>			</a:t>
            </a:r>
            <a:r>
              <a:rPr lang="en-US" altLang="zh-CN" sz="1403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및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H/P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반영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200"/>
              </a:lnSpc>
              <a:tabLst>
                <a:tab pos="50800" algn="l"/>
                <a:tab pos="279400" algn="l"/>
                <a:tab pos="457200" algn="l"/>
                <a:tab pos="508000" algn="l"/>
                <a:tab pos="749300" algn="l"/>
              </a:tabLst>
            </a:pPr>
            <a:r>
              <a:rPr lang="en-US" altLang="zh-CN" dirty="0" smtClean="0"/>
              <a:t>					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완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료</a:t>
            </a:r>
          </a:p>
        </p:txBody>
      </p:sp>
      <p:sp>
        <p:nvSpPr>
          <p:cNvPr id="17" name="TextBox 1"/>
          <p:cNvSpPr txBox="1"/>
          <p:nvPr/>
        </p:nvSpPr>
        <p:spPr>
          <a:xfrm>
            <a:off x="3949700" y="2514600"/>
            <a:ext cx="215900" cy="177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  <a:tabLst/>
            </a:pPr>
            <a:r>
              <a:rPr lang="en-US" altLang="zh-CN" sz="1403" dirty="0" smtClean="0">
                <a:solidFill>
                  <a:srgbClr val="FF0000"/>
                </a:solidFill>
                <a:latin typeface="HY헤드라인M" pitchFamily="18" charset="0"/>
                <a:cs typeface="HY헤드라인M" pitchFamily="18" charset="0"/>
              </a:rPr>
              <a:t>No</a:t>
            </a:r>
          </a:p>
        </p:txBody>
      </p:sp>
      <p:sp>
        <p:nvSpPr>
          <p:cNvPr id="18" name="TextBox 1"/>
          <p:cNvSpPr txBox="1"/>
          <p:nvPr/>
        </p:nvSpPr>
        <p:spPr>
          <a:xfrm>
            <a:off x="6667500" y="1955800"/>
            <a:ext cx="2844800" cy="330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/>
            </a:pPr>
            <a:r>
              <a:rPr lang="en-US" altLang="zh-CN" sz="11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위원회</a:t>
            </a:r>
            <a:r>
              <a:rPr lang="en-US" altLang="zh-CN" sz="11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운영규정</a:t>
            </a:r>
            <a:r>
              <a:rPr lang="en-US" altLang="zh-CN" sz="11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제18조(사무국</a:t>
            </a:r>
            <a:r>
              <a:rPr lang="en-US" altLang="zh-CN" sz="11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설치</a:t>
            </a:r>
            <a:r>
              <a:rPr lang="en-US" altLang="zh-CN" sz="11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및</a:t>
            </a:r>
            <a:r>
              <a:rPr lang="en-US" altLang="zh-CN" sz="11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운영)</a:t>
            </a:r>
          </a:p>
          <a:p>
            <a:pPr>
              <a:lnSpc>
                <a:spcPts val="1400"/>
              </a:lnSpc>
              <a:tabLst/>
            </a:pPr>
            <a:r>
              <a:rPr lang="en-US" altLang="zh-CN" sz="11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사무국</a:t>
            </a:r>
            <a:r>
              <a:rPr lang="en-US" altLang="zh-CN" sz="11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업무처리</a:t>
            </a:r>
            <a:r>
              <a:rPr lang="en-US" altLang="zh-CN" sz="11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규칙</a:t>
            </a:r>
            <a:r>
              <a:rPr lang="en-US" altLang="zh-CN" sz="11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제15조(보고및사고조사체계)</a:t>
            </a:r>
          </a:p>
        </p:txBody>
      </p:sp>
      <p:sp>
        <p:nvSpPr>
          <p:cNvPr id="19" name="TextBox 1"/>
          <p:cNvSpPr txBox="1"/>
          <p:nvPr/>
        </p:nvSpPr>
        <p:spPr>
          <a:xfrm>
            <a:off x="6667500" y="3314700"/>
            <a:ext cx="2781300" cy="1943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/>
            </a:pPr>
            <a:r>
              <a:rPr lang="en-US" altLang="zh-CN" sz="1103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위원회</a:t>
            </a:r>
            <a:r>
              <a:rPr lang="en-US" altLang="zh-CN" sz="11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3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운영규정</a:t>
            </a:r>
            <a:r>
              <a:rPr lang="en-US" altLang="zh-CN" sz="11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3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제4조(건설사고조사위원회의</a:t>
            </a:r>
            <a:r>
              <a:rPr lang="en-US" altLang="zh-CN" sz="11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3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구성)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500"/>
              </a:lnSpc>
              <a:tabLst/>
            </a:pPr>
            <a:r>
              <a:rPr lang="en-US" altLang="zh-CN" sz="1103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위원회</a:t>
            </a:r>
            <a:r>
              <a:rPr lang="en-US" altLang="zh-CN" sz="11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3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운영규정</a:t>
            </a:r>
            <a:r>
              <a:rPr lang="en-US" altLang="zh-CN" sz="11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3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제25조(현장조사)</a:t>
            </a:r>
          </a:p>
          <a:p>
            <a:pPr>
              <a:lnSpc>
                <a:spcPts val="1300"/>
              </a:lnSpc>
              <a:tabLst/>
            </a:pPr>
            <a:r>
              <a:rPr lang="en-US" altLang="zh-CN" sz="1103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사무국</a:t>
            </a:r>
            <a:r>
              <a:rPr lang="en-US" altLang="zh-CN" sz="11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3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업무처리</a:t>
            </a:r>
            <a:r>
              <a:rPr lang="en-US" altLang="zh-CN" sz="11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3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규칙</a:t>
            </a:r>
            <a:r>
              <a:rPr lang="en-US" altLang="zh-CN" sz="11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3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제15조(보고</a:t>
            </a:r>
            <a:r>
              <a:rPr lang="en-US" altLang="zh-CN" sz="11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3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및</a:t>
            </a:r>
            <a:r>
              <a:rPr lang="en-US" altLang="zh-CN" sz="11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3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사고조사</a:t>
            </a:r>
            <a:r>
              <a:rPr lang="en-US" altLang="zh-CN" sz="11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3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체계)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500"/>
              </a:lnSpc>
              <a:tabLst/>
            </a:pPr>
            <a:r>
              <a:rPr lang="en-US" altLang="zh-CN" sz="1103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위원회</a:t>
            </a:r>
            <a:r>
              <a:rPr lang="en-US" altLang="zh-CN" sz="11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3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운영규정</a:t>
            </a:r>
            <a:r>
              <a:rPr lang="en-US" altLang="zh-CN" sz="11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3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제14조(각종</a:t>
            </a:r>
            <a:r>
              <a:rPr lang="en-US" altLang="zh-CN" sz="11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3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의결)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800"/>
              </a:lnSpc>
              <a:tabLst/>
            </a:pPr>
            <a:r>
              <a:rPr lang="en-US" altLang="zh-CN" sz="1103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위원회</a:t>
            </a:r>
            <a:r>
              <a:rPr lang="en-US" altLang="zh-CN" sz="11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3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운영규정</a:t>
            </a:r>
            <a:r>
              <a:rPr lang="en-US" altLang="zh-CN" sz="11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3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제20조(보고체계)</a:t>
            </a:r>
          </a:p>
        </p:txBody>
      </p:sp>
      <p:sp>
        <p:nvSpPr>
          <p:cNvPr id="20" name="TextBox 1"/>
          <p:cNvSpPr txBox="1"/>
          <p:nvPr/>
        </p:nvSpPr>
        <p:spPr>
          <a:xfrm>
            <a:off x="1333500" y="1625600"/>
            <a:ext cx="2527300" cy="292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300"/>
              </a:lnSpc>
              <a:tabLst/>
            </a:pPr>
            <a:r>
              <a:rPr lang="en-US" altLang="zh-CN" sz="2398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건설사고</a:t>
            </a:r>
            <a:r>
              <a:rPr lang="en-US" altLang="zh-CN" sz="23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98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조사절차</a:t>
            </a:r>
          </a:p>
        </p:txBody>
      </p:sp>
      <p:sp>
        <p:nvSpPr>
          <p:cNvPr id="21" name="TextBox 1"/>
          <p:cNvSpPr txBox="1"/>
          <p:nvPr/>
        </p:nvSpPr>
        <p:spPr>
          <a:xfrm>
            <a:off x="977900" y="495300"/>
            <a:ext cx="5562600" cy="342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700"/>
              </a:lnSpc>
              <a:tabLst/>
            </a:pP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5.</a:t>
            </a:r>
            <a:r>
              <a:rPr lang="en-US" altLang="zh-CN" sz="27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건설사고조사위원회</a:t>
            </a:r>
            <a:r>
              <a:rPr lang="en-US" altLang="zh-CN" sz="27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사무국</a:t>
            </a:r>
            <a:r>
              <a:rPr lang="en-US" altLang="zh-CN" sz="27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설치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797699" y="971791"/>
            <a:ext cx="9082252" cy="5980010"/>
          </a:xfrm>
          <a:custGeom>
            <a:avLst/>
            <a:gdLst>
              <a:gd name="connsiteX0" fmla="*/ 0 w 9082252"/>
              <a:gd name="connsiteY0" fmla="*/ 5980010 h 5980010"/>
              <a:gd name="connsiteX1" fmla="*/ 9082252 w 9082252"/>
              <a:gd name="connsiteY1" fmla="*/ 5980010 h 5980010"/>
              <a:gd name="connsiteX2" fmla="*/ 9082252 w 9082252"/>
              <a:gd name="connsiteY2" fmla="*/ 0 h 5980010"/>
              <a:gd name="connsiteX3" fmla="*/ 0 w 9082252"/>
              <a:gd name="connsiteY3" fmla="*/ 0 h 5980010"/>
              <a:gd name="connsiteX4" fmla="*/ 0 w 9082252"/>
              <a:gd name="connsiteY4" fmla="*/ 5980010 h 598001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082252" h="5980010">
                <a:moveTo>
                  <a:pt x="0" y="5980010"/>
                </a:moveTo>
                <a:lnTo>
                  <a:pt x="9082252" y="5980010"/>
                </a:lnTo>
                <a:lnTo>
                  <a:pt x="9082252" y="0"/>
                </a:lnTo>
                <a:lnTo>
                  <a:pt x="0" y="0"/>
                </a:lnTo>
                <a:lnTo>
                  <a:pt x="0" y="598001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342900"/>
            <a:ext cx="9156700" cy="68707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9423400" y="6845300"/>
            <a:ext cx="215900" cy="177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  <a:tabLst/>
            </a:pPr>
            <a:r>
              <a:rPr lang="en-US" altLang="zh-CN" sz="1403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56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1689100" y="1727200"/>
            <a:ext cx="6705600" cy="1041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100"/>
              </a:lnSpc>
              <a:tabLst/>
            </a:pPr>
            <a:r>
              <a:rPr lang="en-US" altLang="zh-CN" sz="219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건설업자가</a:t>
            </a:r>
            <a:r>
              <a:rPr lang="en-US" altLang="zh-CN" sz="21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가설구조물</a:t>
            </a:r>
            <a:r>
              <a:rPr lang="en-US" altLang="zh-CN" sz="21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설치공사</a:t>
            </a:r>
            <a:r>
              <a:rPr lang="en-US" altLang="zh-CN" sz="21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시,</a:t>
            </a:r>
            <a:r>
              <a:rPr lang="en-US" altLang="zh-CN" sz="21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4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구조적</a:t>
            </a:r>
            <a:r>
              <a:rPr lang="en-US" altLang="zh-CN" sz="21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4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안전성</a:t>
            </a:r>
            <a:r>
              <a:rPr lang="en-US" altLang="zh-CN" sz="21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을</a:t>
            </a:r>
          </a:p>
          <a:p>
            <a:pPr>
              <a:lnSpc>
                <a:spcPts val="2700"/>
              </a:lnSpc>
              <a:tabLst/>
            </a:pPr>
            <a:r>
              <a:rPr lang="en-US" altLang="zh-CN" sz="2194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관계기술사</a:t>
            </a:r>
            <a:r>
              <a:rPr lang="en-US" altLang="zh-CN" sz="21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에게</a:t>
            </a:r>
            <a:r>
              <a:rPr lang="en-US" altLang="zh-CN" sz="21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확인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300"/>
              </a:lnSpc>
              <a:tabLst/>
            </a:pPr>
            <a:r>
              <a:rPr lang="en-US" altLang="zh-CN" sz="219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대상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1587500" y="2895600"/>
            <a:ext cx="190500" cy="927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500"/>
              </a:lnSpc>
              <a:tabLst/>
            </a:pP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1.</a:t>
            </a:r>
          </a:p>
          <a:p>
            <a:pPr>
              <a:lnSpc>
                <a:spcPts val="1900"/>
              </a:lnSpc>
              <a:tabLst/>
            </a:pP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2.</a:t>
            </a:r>
          </a:p>
          <a:p>
            <a:pPr>
              <a:lnSpc>
                <a:spcPts val="1900"/>
              </a:lnSpc>
              <a:tabLst/>
            </a:pP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3.</a:t>
            </a:r>
          </a:p>
          <a:p>
            <a:pPr>
              <a:lnSpc>
                <a:spcPts val="1900"/>
              </a:lnSpc>
              <a:tabLst/>
            </a:pP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4.</a:t>
            </a:r>
          </a:p>
        </p:txBody>
      </p:sp>
      <p:sp>
        <p:nvSpPr>
          <p:cNvPr id="6" name="TextBox 1"/>
          <p:cNvSpPr txBox="1"/>
          <p:nvPr/>
        </p:nvSpPr>
        <p:spPr>
          <a:xfrm>
            <a:off x="1854200" y="2895600"/>
            <a:ext cx="4102100" cy="927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500"/>
              </a:lnSpc>
              <a:tabLst/>
            </a:pP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비계(31m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이상),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거푸집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및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동바리(5m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이상)</a:t>
            </a:r>
          </a:p>
          <a:p>
            <a:pPr>
              <a:lnSpc>
                <a:spcPts val="1900"/>
              </a:lnSpc>
              <a:tabLst/>
            </a:pP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터널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지보공,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흙막이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지보공(2m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이상)</a:t>
            </a:r>
          </a:p>
          <a:p>
            <a:pPr>
              <a:lnSpc>
                <a:spcPts val="1900"/>
              </a:lnSpc>
              <a:tabLst/>
            </a:pP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동력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이동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가설구조물</a:t>
            </a:r>
          </a:p>
          <a:p>
            <a:pPr>
              <a:lnSpc>
                <a:spcPts val="1900"/>
              </a:lnSpc>
              <a:tabLst/>
            </a:pP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기타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발주자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및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인허가기관장이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필요</a:t>
            </a:r>
          </a:p>
        </p:txBody>
      </p:sp>
      <p:sp>
        <p:nvSpPr>
          <p:cNvPr id="7" name="TextBox 1"/>
          <p:cNvSpPr txBox="1"/>
          <p:nvPr/>
        </p:nvSpPr>
        <p:spPr>
          <a:xfrm>
            <a:off x="1689100" y="4216400"/>
            <a:ext cx="7315200" cy="685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100"/>
              </a:lnSpc>
              <a:tabLst>
                <a:tab pos="76200" algn="l"/>
              </a:tabLst>
            </a:pPr>
            <a:r>
              <a:rPr lang="en-US" altLang="zh-CN" sz="2194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위반자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(법제75조)</a:t>
            </a:r>
            <a:r>
              <a:rPr lang="en-US" altLang="zh-CN" sz="21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4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altLang="zh-CN" sz="21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4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2년</a:t>
            </a:r>
            <a:r>
              <a:rPr lang="en-US" altLang="zh-CN" sz="21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4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이하</a:t>
            </a:r>
            <a:r>
              <a:rPr lang="en-US" altLang="zh-CN" sz="21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4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징역</a:t>
            </a:r>
            <a:r>
              <a:rPr lang="en-US" altLang="zh-CN" sz="21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4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또는</a:t>
            </a:r>
            <a:r>
              <a:rPr lang="en-US" altLang="zh-CN" sz="21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4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2천</a:t>
            </a:r>
            <a:r>
              <a:rPr lang="en-US" altLang="zh-CN" sz="21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4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만원</a:t>
            </a:r>
            <a:r>
              <a:rPr lang="en-US" altLang="zh-CN" sz="21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4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이하의</a:t>
            </a:r>
            <a:r>
              <a:rPr lang="en-US" altLang="zh-CN" sz="21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4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벌금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200"/>
              </a:lnSpc>
              <a:tabLst>
                <a:tab pos="76200" algn="l"/>
              </a:tabLst>
            </a:pPr>
            <a:r>
              <a:rPr lang="en-US" altLang="zh-CN" dirty="0" smtClean="0"/>
              <a:t>	</a:t>
            </a:r>
            <a:r>
              <a:rPr lang="en-US" altLang="zh-CN" sz="1403" dirty="0" smtClean="0">
                <a:solidFill>
                  <a:srgbClr val="000000"/>
                </a:solidFill>
                <a:latin typeface="굴림" pitchFamily="18" charset="0"/>
                <a:cs typeface="굴림" pitchFamily="18" charset="0"/>
              </a:rPr>
              <a:t>※</a:t>
            </a:r>
            <a:r>
              <a:rPr lang="en-US" altLang="zh-CN" sz="14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3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근거</a:t>
            </a:r>
            <a:r>
              <a:rPr lang="en-US" altLang="zh-CN" sz="14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3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altLang="zh-CN" sz="14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3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법</a:t>
            </a:r>
            <a:r>
              <a:rPr lang="en-US" altLang="zh-CN" sz="14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3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제</a:t>
            </a:r>
            <a:r>
              <a:rPr lang="en-US" altLang="zh-CN" sz="14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3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62</a:t>
            </a:r>
            <a:r>
              <a:rPr lang="en-US" altLang="zh-CN" sz="14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3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조제</a:t>
            </a:r>
            <a:r>
              <a:rPr lang="en-US" altLang="zh-CN" sz="14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3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r>
              <a:rPr lang="en-US" altLang="zh-CN" sz="14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3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항</a:t>
            </a:r>
          </a:p>
        </p:txBody>
      </p:sp>
      <p:sp>
        <p:nvSpPr>
          <p:cNvPr id="8" name="TextBox 1"/>
          <p:cNvSpPr txBox="1"/>
          <p:nvPr/>
        </p:nvSpPr>
        <p:spPr>
          <a:xfrm>
            <a:off x="977900" y="495300"/>
            <a:ext cx="6032500" cy="342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700"/>
              </a:lnSpc>
              <a:tabLst/>
            </a:pP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6.</a:t>
            </a:r>
            <a:r>
              <a:rPr lang="en-US" altLang="zh-CN" sz="27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시공시</a:t>
            </a:r>
            <a:r>
              <a:rPr lang="en-US" altLang="zh-CN" sz="27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가설구조물</a:t>
            </a:r>
            <a:r>
              <a:rPr lang="en-US" altLang="zh-CN" sz="27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구조안전성</a:t>
            </a:r>
            <a:r>
              <a:rPr lang="en-US" altLang="zh-CN" sz="27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확인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797699" y="909345"/>
            <a:ext cx="9082252" cy="6042456"/>
          </a:xfrm>
          <a:custGeom>
            <a:avLst/>
            <a:gdLst>
              <a:gd name="connsiteX0" fmla="*/ 0 w 9082252"/>
              <a:gd name="connsiteY0" fmla="*/ 6042456 h 6042456"/>
              <a:gd name="connsiteX1" fmla="*/ 9082252 w 9082252"/>
              <a:gd name="connsiteY1" fmla="*/ 6042456 h 6042456"/>
              <a:gd name="connsiteX2" fmla="*/ 9082252 w 9082252"/>
              <a:gd name="connsiteY2" fmla="*/ 0 h 6042456"/>
              <a:gd name="connsiteX3" fmla="*/ 0 w 9082252"/>
              <a:gd name="connsiteY3" fmla="*/ 0 h 6042456"/>
              <a:gd name="connsiteX4" fmla="*/ 0 w 9082252"/>
              <a:gd name="connsiteY4" fmla="*/ 6042456 h 604245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082252" h="6042456">
                <a:moveTo>
                  <a:pt x="0" y="6042456"/>
                </a:moveTo>
                <a:lnTo>
                  <a:pt x="9082252" y="6042456"/>
                </a:lnTo>
                <a:lnTo>
                  <a:pt x="9082252" y="0"/>
                </a:lnTo>
                <a:lnTo>
                  <a:pt x="0" y="0"/>
                </a:lnTo>
                <a:lnTo>
                  <a:pt x="0" y="6042456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342900"/>
            <a:ext cx="9156700" cy="68707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9423400" y="6845300"/>
            <a:ext cx="215900" cy="177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  <a:tabLst/>
            </a:pPr>
            <a:r>
              <a:rPr lang="en-US" altLang="zh-CN" sz="1403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57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1409700" y="1714500"/>
            <a:ext cx="7353300" cy="4470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>
                <a:tab pos="25400" algn="l"/>
                <a:tab pos="177800" algn="l"/>
                <a:tab pos="190500" algn="l"/>
                <a:tab pos="406400" algn="l"/>
                <a:tab pos="1079500" algn="l"/>
                <a:tab pos="1333500" algn="l"/>
              </a:tabLst>
            </a:pPr>
            <a:r>
              <a:rPr lang="en-US" altLang="zh-CN" dirty="0" smtClean="0"/>
              <a:t>						</a:t>
            </a:r>
            <a:r>
              <a:rPr lang="en-US" altLang="zh-CN" sz="2002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배경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500"/>
              </a:lnSpc>
              <a:tabLst>
                <a:tab pos="25400" algn="l"/>
                <a:tab pos="177800" algn="l"/>
                <a:tab pos="190500" algn="l"/>
                <a:tab pos="406400" algn="l"/>
                <a:tab pos="1079500" algn="l"/>
                <a:tab pos="1333500" algn="l"/>
              </a:tabLst>
            </a:pPr>
            <a:r>
              <a:rPr lang="en-US" altLang="zh-CN" dirty="0" smtClean="0"/>
              <a:t>			</a:t>
            </a:r>
            <a:r>
              <a:rPr lang="en-US" altLang="zh-CN" sz="1799" dirty="0" smtClean="0">
                <a:solidFill>
                  <a:srgbClr val="1027FE"/>
                </a:solidFill>
                <a:latin typeface="Times New Roman" pitchFamily="18" charset="0"/>
                <a:cs typeface="Times New Roman" pitchFamily="18" charset="0"/>
              </a:rPr>
              <a:t>(독려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1027FE"/>
                </a:solidFill>
                <a:latin typeface="Times New Roman" pitchFamily="18" charset="0"/>
                <a:cs typeface="Times New Roman" pitchFamily="18" charset="0"/>
              </a:rPr>
              <a:t>수단)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사고예방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한계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인식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200"/>
              </a:lnSpc>
              <a:tabLst>
                <a:tab pos="25400" algn="l"/>
                <a:tab pos="177800" algn="l"/>
                <a:tab pos="190500" algn="l"/>
                <a:tab pos="406400" algn="l"/>
                <a:tab pos="1079500" algn="l"/>
                <a:tab pos="1333500" algn="l"/>
              </a:tabLst>
            </a:pPr>
            <a:r>
              <a:rPr lang="en-US" altLang="zh-CN" dirty="0" smtClean="0"/>
              <a:t>				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자발적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안전관리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유도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필요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(시공평가,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행정처벌,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입찰제한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등)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200"/>
              </a:lnSpc>
              <a:tabLst>
                <a:tab pos="25400" algn="l"/>
                <a:tab pos="177800" algn="l"/>
                <a:tab pos="190500" algn="l"/>
                <a:tab pos="406400" algn="l"/>
                <a:tab pos="1079500" algn="l"/>
                <a:tab pos="1333500" algn="l"/>
              </a:tabLst>
            </a:pPr>
            <a:r>
              <a:rPr lang="en-US" altLang="zh-CN" dirty="0" smtClean="0"/>
              <a:t>			</a:t>
            </a:r>
            <a:r>
              <a:rPr lang="en-US" altLang="zh-CN" sz="1799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시공사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만의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안전책임으론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한계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200"/>
              </a:lnSpc>
              <a:tabLst>
                <a:tab pos="25400" algn="l"/>
                <a:tab pos="177800" algn="l"/>
                <a:tab pos="190500" algn="l"/>
                <a:tab pos="406400" algn="l"/>
                <a:tab pos="1079500" algn="l"/>
                <a:tab pos="1333500" algn="l"/>
              </a:tabLst>
            </a:pPr>
            <a:r>
              <a:rPr lang="en-US" altLang="zh-CN" dirty="0" smtClean="0"/>
              <a:t>				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건설공사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참여자(발주자,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건설기술용역업자,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시공자)의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1027FE"/>
                </a:solidFill>
                <a:latin typeface="Times New Roman" pitchFamily="18" charset="0"/>
                <a:cs typeface="Times New Roman" pitchFamily="18" charset="0"/>
              </a:rPr>
              <a:t>안전의식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1027FE"/>
                </a:solidFill>
                <a:latin typeface="Times New Roman" pitchFamily="18" charset="0"/>
                <a:cs typeface="Times New Roman" pitchFamily="18" charset="0"/>
              </a:rPr>
              <a:t>강화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900"/>
              </a:lnSpc>
              <a:tabLst>
                <a:tab pos="25400" algn="l"/>
                <a:tab pos="177800" algn="l"/>
                <a:tab pos="190500" algn="l"/>
                <a:tab pos="406400" algn="l"/>
                <a:tab pos="1079500" algn="l"/>
                <a:tab pos="1333500" algn="l"/>
              </a:tabLst>
            </a:pPr>
            <a:r>
              <a:rPr lang="en-US" altLang="zh-CN" dirty="0" smtClean="0"/>
              <a:t>					</a:t>
            </a:r>
            <a:r>
              <a:rPr lang="en-US" altLang="zh-CN" sz="2002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추진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현황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400"/>
              </a:lnSpc>
              <a:tabLst>
                <a:tab pos="25400" algn="l"/>
                <a:tab pos="177800" algn="l"/>
                <a:tab pos="190500" algn="l"/>
                <a:tab pos="406400" algn="l"/>
                <a:tab pos="1079500" algn="l"/>
                <a:tab pos="1333500" algn="l"/>
              </a:tabLst>
            </a:pPr>
            <a:r>
              <a:rPr lang="en-US" altLang="zh-CN" dirty="0" smtClean="0"/>
              <a:t>		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근거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신설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법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제62조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200"/>
              </a:lnSpc>
              <a:tabLst>
                <a:tab pos="25400" algn="l"/>
                <a:tab pos="177800" algn="l"/>
                <a:tab pos="190500" algn="l"/>
                <a:tab pos="406400" algn="l"/>
                <a:tab pos="1079500" algn="l"/>
                <a:tab pos="1333500" algn="l"/>
              </a:tabLst>
            </a:pPr>
            <a:r>
              <a:rPr lang="en-US" altLang="zh-CN" dirty="0" smtClean="0"/>
              <a:t>		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연구수행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및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관련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지침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마련</a:t>
            </a:r>
          </a:p>
          <a:p>
            <a:pPr>
              <a:lnSpc>
                <a:spcPts val="2700"/>
              </a:lnSpc>
              <a:tabLst>
                <a:tab pos="25400" algn="l"/>
                <a:tab pos="177800" algn="l"/>
                <a:tab pos="190500" algn="l"/>
                <a:tab pos="406400" algn="l"/>
                <a:tab pos="1079500" algn="l"/>
                <a:tab pos="1333500" algn="l"/>
              </a:tabLst>
            </a:pP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건설공사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참여자의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안전역량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평가체계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개발(‘14.11)</a:t>
            </a:r>
          </a:p>
          <a:p>
            <a:pPr>
              <a:lnSpc>
                <a:spcPts val="2500"/>
              </a:lnSpc>
              <a:tabLst>
                <a:tab pos="25400" algn="l"/>
                <a:tab pos="177800" algn="l"/>
                <a:tab pos="190500" algn="l"/>
                <a:tab pos="406400" algn="l"/>
                <a:tab pos="1079500" algn="l"/>
                <a:tab pos="1333500" algn="l"/>
              </a:tabLst>
            </a:pPr>
            <a:r>
              <a:rPr lang="en-US" altLang="zh-CN" dirty="0" smtClean="0"/>
              <a:t>	</a:t>
            </a:r>
            <a:r>
              <a:rPr lang="en-US" altLang="zh-CN" sz="1799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건설공사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안전관리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업무수행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지침(‘16.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10.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31고시)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977900" y="495300"/>
            <a:ext cx="5219700" cy="342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700"/>
              </a:lnSpc>
              <a:tabLst/>
            </a:pP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7.</a:t>
            </a:r>
            <a:r>
              <a:rPr lang="en-US" altLang="zh-CN" sz="27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건설참여자</a:t>
            </a:r>
            <a:r>
              <a:rPr lang="en-US" altLang="zh-CN" sz="27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안전관리</a:t>
            </a:r>
            <a:r>
              <a:rPr lang="en-US" altLang="zh-CN" sz="27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수준평가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797699" y="909345"/>
            <a:ext cx="9082252" cy="6042456"/>
          </a:xfrm>
          <a:custGeom>
            <a:avLst/>
            <a:gdLst>
              <a:gd name="connsiteX0" fmla="*/ 0 w 9082252"/>
              <a:gd name="connsiteY0" fmla="*/ 6042456 h 6042456"/>
              <a:gd name="connsiteX1" fmla="*/ 9082252 w 9082252"/>
              <a:gd name="connsiteY1" fmla="*/ 6042456 h 6042456"/>
              <a:gd name="connsiteX2" fmla="*/ 9082252 w 9082252"/>
              <a:gd name="connsiteY2" fmla="*/ 0 h 6042456"/>
              <a:gd name="connsiteX3" fmla="*/ 0 w 9082252"/>
              <a:gd name="connsiteY3" fmla="*/ 0 h 6042456"/>
              <a:gd name="connsiteX4" fmla="*/ 0 w 9082252"/>
              <a:gd name="connsiteY4" fmla="*/ 6042456 h 604245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082252" h="6042456">
                <a:moveTo>
                  <a:pt x="0" y="6042456"/>
                </a:moveTo>
                <a:lnTo>
                  <a:pt x="9082252" y="6042456"/>
                </a:lnTo>
                <a:lnTo>
                  <a:pt x="9082252" y="0"/>
                </a:lnTo>
                <a:lnTo>
                  <a:pt x="0" y="0"/>
                </a:lnTo>
                <a:lnTo>
                  <a:pt x="0" y="6042456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342900"/>
            <a:ext cx="9156700" cy="6870700"/>
          </a:xfrm>
          <a:prstGeom prst="rect">
            <a:avLst/>
          </a:prstGeom>
          <a:noFill/>
        </p:spPr>
      </p:pic>
      <p:graphicFrame>
        <p:nvGraphicFramePr>
          <p:cNvPr id="3" name="表格 4"/>
          <p:cNvGraphicFramePr>
            <a:graphicFrameLocks noGrp="1"/>
          </p:cNvGraphicFramePr>
          <p:nvPr/>
        </p:nvGraphicFramePr>
        <p:xfrm>
          <a:off x="1321384" y="2922981"/>
          <a:ext cx="7955724" cy="1524711"/>
        </p:xfrm>
        <a:graphic>
          <a:graphicData uri="http://schemas.openxmlformats.org/drawingml/2006/table">
            <a:tbl>
              <a:tblPr/>
              <a:tblGrid>
                <a:gridCol w="1213307"/>
                <a:gridCol w="1581696"/>
                <a:gridCol w="2661043"/>
                <a:gridCol w="2499677"/>
              </a:tblGrid>
              <a:tr h="444766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595" dirty="0" smtClean="0">
                          <a:solidFill>
                            <a:srgbClr val="FFFFFF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구분</a:t>
                      </a:r>
                      <a:endParaRPr lang="zh-CN" altLang="en-US" sz="1595" dirty="0" smtClean="0">
                        <a:solidFill>
                          <a:srgbClr val="FFFFFF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0" cmpd="sng">
                      <a:solidFill>
                        <a:srgbClr val="000000"/>
                      </a:solidFill>
                      <a:prstDash val="soli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mpd="sng">
                      <a:solidFill>
                        <a:srgbClr val="000000"/>
                      </a:solidFill>
                      <a:prstDash val="soli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95" dirty="0" smtClean="0">
                          <a:solidFill>
                            <a:srgbClr val="FFFFFF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발주자</a:t>
                      </a:r>
                      <a:endParaRPr lang="zh-CN" altLang="en-US" sz="1595" dirty="0" smtClean="0">
                        <a:solidFill>
                          <a:srgbClr val="FFFFFF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95" dirty="0" smtClean="0">
                          <a:solidFill>
                            <a:srgbClr val="FFFFFF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건설기술용역업자</a:t>
                      </a:r>
                      <a:endParaRPr lang="zh-CN" altLang="en-US" sz="1595" dirty="0" smtClean="0">
                        <a:solidFill>
                          <a:srgbClr val="FFFFFF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95" dirty="0" smtClean="0">
                          <a:solidFill>
                            <a:srgbClr val="FFFFFF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시공자</a:t>
                      </a:r>
                      <a:endParaRPr lang="zh-CN" altLang="en-US" sz="1595" dirty="0" smtClean="0">
                        <a:solidFill>
                          <a:srgbClr val="FFFFFF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mpd="sng">
                      <a:solidFill>
                        <a:srgbClr val="000000"/>
                      </a:solidFill>
                      <a:prstDash val="soli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648880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595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평가방법</a:t>
                      </a:r>
                      <a:endParaRPr lang="zh-CN" altLang="en-US" sz="1595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595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zh-CN" altLang="en-US" sz="1595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595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본사:20%</a:t>
                      </a:r>
                      <a:endParaRPr lang="zh-CN" altLang="en-US" sz="1595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/>
                      <a:r>
                        <a:rPr lang="en-US" altLang="zh-CN" sz="1595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현장:80%(합산후평균)</a:t>
                      </a:r>
                      <a:endParaRPr lang="zh-CN" altLang="en-US" sz="1595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595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본사:30%</a:t>
                      </a:r>
                      <a:endParaRPr lang="zh-CN" altLang="en-US" sz="1595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/>
                      <a:r>
                        <a:rPr lang="en-US" altLang="zh-CN" sz="1595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현장:70%(합산후평균)</a:t>
                      </a:r>
                      <a:endParaRPr lang="zh-CN" altLang="en-US" sz="1595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431063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95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수량</a:t>
                      </a:r>
                      <a:endParaRPr lang="zh-CN" altLang="en-US" sz="1595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mpd="sng">
                      <a:solidFill>
                        <a:srgbClr val="000000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95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700건/년</a:t>
                      </a:r>
                      <a:endParaRPr lang="zh-CN" altLang="en-US" sz="1595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95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900건/년</a:t>
                      </a:r>
                      <a:endParaRPr lang="zh-CN" altLang="en-US" sz="1595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95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900건/년</a:t>
                      </a:r>
                      <a:endParaRPr lang="zh-CN" altLang="en-US" sz="1595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9423400" y="6845300"/>
            <a:ext cx="215900" cy="177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  <a:tabLst/>
            </a:pPr>
            <a:r>
              <a:rPr lang="en-US" altLang="zh-CN" sz="1403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58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4813300" y="5143500"/>
            <a:ext cx="3568700" cy="215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700"/>
              </a:lnSpc>
              <a:tabLst/>
            </a:pP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법령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등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개정사항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및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개선사항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도출</a:t>
            </a:r>
          </a:p>
        </p:txBody>
      </p:sp>
      <p:sp>
        <p:nvSpPr>
          <p:cNvPr id="6" name="TextBox 1"/>
          <p:cNvSpPr txBox="1"/>
          <p:nvPr/>
        </p:nvSpPr>
        <p:spPr>
          <a:xfrm>
            <a:off x="1447800" y="4826000"/>
            <a:ext cx="2908300" cy="838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700"/>
              </a:lnSpc>
              <a:tabLst>
                <a:tab pos="152400" algn="l"/>
              </a:tabLst>
            </a:pPr>
            <a:r>
              <a:rPr lang="en-US" altLang="zh-CN" dirty="0" smtClean="0"/>
              <a:t>	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추진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일정</a:t>
            </a:r>
          </a:p>
          <a:p>
            <a:pPr>
              <a:lnSpc>
                <a:spcPts val="2600"/>
              </a:lnSpc>
              <a:tabLst>
                <a:tab pos="152400" algn="l"/>
              </a:tabLst>
            </a:pP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(2016년)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시범사업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실시</a:t>
            </a:r>
          </a:p>
          <a:p>
            <a:pPr>
              <a:lnSpc>
                <a:spcPts val="2100"/>
              </a:lnSpc>
              <a:tabLst>
                <a:tab pos="152400" algn="l"/>
              </a:tabLst>
            </a:pP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(2017년)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본격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실시</a:t>
            </a:r>
          </a:p>
        </p:txBody>
      </p:sp>
      <p:sp>
        <p:nvSpPr>
          <p:cNvPr id="7" name="TextBox 1"/>
          <p:cNvSpPr txBox="1"/>
          <p:nvPr/>
        </p:nvSpPr>
        <p:spPr>
          <a:xfrm>
            <a:off x="1600200" y="1600200"/>
            <a:ext cx="5715000" cy="1219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900"/>
              </a:lnSpc>
              <a:tabLst>
                <a:tab pos="38100" algn="l"/>
                <a:tab pos="914400" algn="l"/>
              </a:tabLst>
            </a:pPr>
            <a:r>
              <a:rPr lang="en-US" altLang="zh-CN" dirty="0" smtClean="0"/>
              <a:t>		</a:t>
            </a:r>
            <a:r>
              <a:rPr lang="en-US" altLang="zh-CN" sz="1954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추진</a:t>
            </a:r>
            <a:r>
              <a:rPr lang="en-US" altLang="zh-CN" sz="195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54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계획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400"/>
              </a:lnSpc>
              <a:tabLst>
                <a:tab pos="38100" algn="l"/>
                <a:tab pos="914400" algn="l"/>
              </a:tabLst>
            </a:pPr>
            <a:r>
              <a:rPr lang="en-US" altLang="zh-CN" dirty="0" smtClean="0"/>
              <a:t>	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평가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대상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총공사비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100억원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이상의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건설공사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참여자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200"/>
              </a:lnSpc>
              <a:tabLst>
                <a:tab pos="38100" algn="l"/>
                <a:tab pos="914400" algn="l"/>
              </a:tabLst>
            </a:pP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평가시기/횟수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공기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50%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경과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후,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1회(본사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및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각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현장)</a:t>
            </a:r>
          </a:p>
        </p:txBody>
      </p:sp>
      <p:sp>
        <p:nvSpPr>
          <p:cNvPr id="8" name="TextBox 1"/>
          <p:cNvSpPr txBox="1"/>
          <p:nvPr/>
        </p:nvSpPr>
        <p:spPr>
          <a:xfrm>
            <a:off x="977900" y="495300"/>
            <a:ext cx="5219700" cy="342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700"/>
              </a:lnSpc>
              <a:tabLst/>
            </a:pP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7.</a:t>
            </a:r>
            <a:r>
              <a:rPr lang="en-US" altLang="zh-CN" sz="27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건설참여자</a:t>
            </a:r>
            <a:r>
              <a:rPr lang="en-US" altLang="zh-CN" sz="27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안전관리</a:t>
            </a:r>
            <a:r>
              <a:rPr lang="en-US" altLang="zh-CN" sz="27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수준평가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797699" y="933716"/>
            <a:ext cx="9082252" cy="6039408"/>
          </a:xfrm>
          <a:custGeom>
            <a:avLst/>
            <a:gdLst>
              <a:gd name="connsiteX0" fmla="*/ 0 w 9082252"/>
              <a:gd name="connsiteY0" fmla="*/ 6039408 h 6039408"/>
              <a:gd name="connsiteX1" fmla="*/ 9082252 w 9082252"/>
              <a:gd name="connsiteY1" fmla="*/ 6039408 h 6039408"/>
              <a:gd name="connsiteX2" fmla="*/ 9082252 w 9082252"/>
              <a:gd name="connsiteY2" fmla="*/ 0 h 6039408"/>
              <a:gd name="connsiteX3" fmla="*/ 0 w 9082252"/>
              <a:gd name="connsiteY3" fmla="*/ 0 h 6039408"/>
              <a:gd name="connsiteX4" fmla="*/ 0 w 9082252"/>
              <a:gd name="connsiteY4" fmla="*/ 6039408 h 603940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082252" h="6039408">
                <a:moveTo>
                  <a:pt x="0" y="6039408"/>
                </a:moveTo>
                <a:lnTo>
                  <a:pt x="9082252" y="6039408"/>
                </a:lnTo>
                <a:lnTo>
                  <a:pt x="9082252" y="0"/>
                </a:lnTo>
                <a:lnTo>
                  <a:pt x="0" y="0"/>
                </a:lnTo>
                <a:lnTo>
                  <a:pt x="0" y="6039408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Freeform 3"/>
          <p:cNvSpPr/>
          <p:nvPr/>
        </p:nvSpPr>
        <p:spPr>
          <a:xfrm>
            <a:off x="1096086" y="1567345"/>
            <a:ext cx="928623" cy="4897031"/>
          </a:xfrm>
          <a:custGeom>
            <a:avLst/>
            <a:gdLst>
              <a:gd name="connsiteX0" fmla="*/ 0 w 928623"/>
              <a:gd name="connsiteY0" fmla="*/ 4897031 h 4897031"/>
              <a:gd name="connsiteX1" fmla="*/ 928623 w 928623"/>
              <a:gd name="connsiteY1" fmla="*/ 4897031 h 4897031"/>
              <a:gd name="connsiteX2" fmla="*/ 928623 w 928623"/>
              <a:gd name="connsiteY2" fmla="*/ 0 h 4897031"/>
              <a:gd name="connsiteX3" fmla="*/ 0 w 928623"/>
              <a:gd name="connsiteY3" fmla="*/ 0 h 4897031"/>
              <a:gd name="connsiteX4" fmla="*/ 0 w 928623"/>
              <a:gd name="connsiteY4" fmla="*/ 4897031 h 489703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28623" h="4897031">
                <a:moveTo>
                  <a:pt x="0" y="4897031"/>
                </a:moveTo>
                <a:lnTo>
                  <a:pt x="928623" y="4897031"/>
                </a:lnTo>
                <a:lnTo>
                  <a:pt x="928623" y="0"/>
                </a:lnTo>
                <a:lnTo>
                  <a:pt x="0" y="0"/>
                </a:lnTo>
                <a:lnTo>
                  <a:pt x="0" y="4897031"/>
                </a:lnTo>
              </a:path>
            </a:pathLst>
          </a:custGeom>
          <a:solidFill>
            <a:srgbClr val="0070C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Freeform 3"/>
          <p:cNvSpPr/>
          <p:nvPr/>
        </p:nvSpPr>
        <p:spPr>
          <a:xfrm>
            <a:off x="1312252" y="2048675"/>
            <a:ext cx="8127745" cy="2656433"/>
          </a:xfrm>
          <a:custGeom>
            <a:avLst/>
            <a:gdLst>
              <a:gd name="connsiteX0" fmla="*/ 0 w 8127745"/>
              <a:gd name="connsiteY0" fmla="*/ 2656433 h 2656433"/>
              <a:gd name="connsiteX1" fmla="*/ 8127746 w 8127745"/>
              <a:gd name="connsiteY1" fmla="*/ 2656433 h 2656433"/>
              <a:gd name="connsiteX2" fmla="*/ 8127746 w 8127745"/>
              <a:gd name="connsiteY2" fmla="*/ 0 h 2656433"/>
              <a:gd name="connsiteX3" fmla="*/ 0 w 8127745"/>
              <a:gd name="connsiteY3" fmla="*/ 0 h 2656433"/>
              <a:gd name="connsiteX4" fmla="*/ 0 w 8127745"/>
              <a:gd name="connsiteY4" fmla="*/ 2656433 h 265643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127745" h="2656433">
                <a:moveTo>
                  <a:pt x="0" y="2656433"/>
                </a:moveTo>
                <a:lnTo>
                  <a:pt x="8127746" y="2656433"/>
                </a:lnTo>
                <a:lnTo>
                  <a:pt x="8127746" y="0"/>
                </a:lnTo>
                <a:lnTo>
                  <a:pt x="0" y="0"/>
                </a:lnTo>
                <a:lnTo>
                  <a:pt x="0" y="2656433"/>
                </a:lnTo>
              </a:path>
            </a:pathLst>
          </a:custGeom>
          <a:solidFill>
            <a:srgbClr val="D9D9D9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Freeform 3"/>
          <p:cNvSpPr/>
          <p:nvPr/>
        </p:nvSpPr>
        <p:spPr>
          <a:xfrm>
            <a:off x="1312252" y="4854384"/>
            <a:ext cx="8127745" cy="1319072"/>
          </a:xfrm>
          <a:custGeom>
            <a:avLst/>
            <a:gdLst>
              <a:gd name="connsiteX0" fmla="*/ 0 w 8127745"/>
              <a:gd name="connsiteY0" fmla="*/ 1319072 h 1319072"/>
              <a:gd name="connsiteX1" fmla="*/ 8127746 w 8127745"/>
              <a:gd name="connsiteY1" fmla="*/ 1319072 h 1319072"/>
              <a:gd name="connsiteX2" fmla="*/ 8127746 w 8127745"/>
              <a:gd name="connsiteY2" fmla="*/ 0 h 1319072"/>
              <a:gd name="connsiteX3" fmla="*/ 0 w 8127745"/>
              <a:gd name="connsiteY3" fmla="*/ 0 h 1319072"/>
              <a:gd name="connsiteX4" fmla="*/ 0 w 8127745"/>
              <a:gd name="connsiteY4" fmla="*/ 1319072 h 131907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127745" h="1319072">
                <a:moveTo>
                  <a:pt x="0" y="1319072"/>
                </a:moveTo>
                <a:lnTo>
                  <a:pt x="8127746" y="1319072"/>
                </a:lnTo>
                <a:lnTo>
                  <a:pt x="8127746" y="0"/>
                </a:lnTo>
                <a:lnTo>
                  <a:pt x="0" y="0"/>
                </a:lnTo>
                <a:lnTo>
                  <a:pt x="0" y="1319072"/>
                </a:lnTo>
              </a:path>
            </a:pathLst>
          </a:custGeom>
          <a:solidFill>
            <a:srgbClr val="DDDDDD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342900"/>
            <a:ext cx="9156700" cy="68707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9423400" y="6845300"/>
            <a:ext cx="215900" cy="177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  <a:tabLst/>
            </a:pPr>
            <a:r>
              <a:rPr lang="en-US" altLang="zh-CN" sz="1403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59</a:t>
            </a:r>
          </a:p>
        </p:txBody>
      </p:sp>
      <p:sp>
        <p:nvSpPr>
          <p:cNvPr id="7" name="TextBox 1"/>
          <p:cNvSpPr txBox="1"/>
          <p:nvPr/>
        </p:nvSpPr>
        <p:spPr>
          <a:xfrm>
            <a:off x="977900" y="685800"/>
            <a:ext cx="8356600" cy="5600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700"/>
              </a:lnSpc>
              <a:tabLst>
                <a:tab pos="419100" algn="l"/>
                <a:tab pos="596900" algn="l"/>
                <a:tab pos="863600" algn="l"/>
                <a:tab pos="2654300" algn="l"/>
              </a:tabLst>
            </a:pP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8.</a:t>
            </a:r>
            <a:r>
              <a:rPr lang="en-US" altLang="zh-CN" sz="27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시공평가</a:t>
            </a:r>
            <a:r>
              <a:rPr lang="en-US" altLang="zh-CN" sz="27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및</a:t>
            </a:r>
            <a:r>
              <a:rPr lang="en-US" altLang="zh-CN" sz="27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종합평가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500"/>
              </a:lnSpc>
              <a:tabLst>
                <a:tab pos="419100" algn="l"/>
                <a:tab pos="596900" algn="l"/>
                <a:tab pos="863600" algn="l"/>
                <a:tab pos="2654300" algn="l"/>
              </a:tabLst>
            </a:pPr>
            <a:r>
              <a:rPr lang="en-US" altLang="zh-CN" dirty="0" smtClean="0"/>
              <a:t>				</a:t>
            </a:r>
            <a:r>
              <a:rPr lang="en-US" altLang="zh-CN" sz="2398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용역</a:t>
            </a:r>
            <a:r>
              <a:rPr lang="en-US" altLang="zh-CN" sz="23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98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및</a:t>
            </a:r>
            <a:r>
              <a:rPr lang="en-US" altLang="zh-CN" sz="23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98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시공평가</a:t>
            </a:r>
            <a:r>
              <a:rPr lang="en-US" altLang="zh-CN" sz="23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98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목적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100"/>
              </a:lnSpc>
              <a:tabLst>
                <a:tab pos="419100" algn="l"/>
                <a:tab pos="596900" algn="l"/>
                <a:tab pos="863600" algn="l"/>
                <a:tab pos="2654300" algn="l"/>
              </a:tabLst>
            </a:pPr>
            <a:r>
              <a:rPr lang="en-US" altLang="zh-CN" dirty="0" smtClean="0"/>
              <a:t>	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§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관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련업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체간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002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경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쟁체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계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002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도입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을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002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통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한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002" dirty="0" smtClean="0">
                <a:solidFill>
                  <a:srgbClr val="FF0000"/>
                </a:solidFill>
                <a:latin typeface="HY견고딕" pitchFamily="18" charset="0"/>
                <a:cs typeface="HY견고딕" pitchFamily="18" charset="0"/>
              </a:rPr>
              <a:t>건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FF0000"/>
                </a:solidFill>
                <a:latin typeface="HY견고딕" pitchFamily="18" charset="0"/>
                <a:cs typeface="HY견고딕" pitchFamily="18" charset="0"/>
              </a:rPr>
              <a:t>설안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FF0000"/>
                </a:solidFill>
                <a:latin typeface="HY견고딕" pitchFamily="18" charset="0"/>
                <a:cs typeface="HY견고딕" pitchFamily="18" charset="0"/>
              </a:rPr>
              <a:t>전사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FF0000"/>
                </a:solidFill>
                <a:latin typeface="HY견고딕" pitchFamily="18" charset="0"/>
                <a:cs typeface="HY견고딕" pitchFamily="18" charset="0"/>
              </a:rPr>
              <a:t>고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002" dirty="0" smtClean="0">
                <a:solidFill>
                  <a:srgbClr val="FF0000"/>
                </a:solidFill>
                <a:latin typeface="HY견고딕" pitchFamily="18" charset="0"/>
                <a:cs typeface="HY견고딕" pitchFamily="18" charset="0"/>
              </a:rPr>
              <a:t>예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FF0000"/>
                </a:solidFill>
                <a:latin typeface="HY견고딕" pitchFamily="18" charset="0"/>
                <a:cs typeface="HY견고딕" pitchFamily="18" charset="0"/>
              </a:rPr>
              <a:t>방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,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002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기술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002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수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준</a:t>
            </a:r>
          </a:p>
          <a:p>
            <a:pPr>
              <a:lnSpc>
                <a:spcPts val="2200"/>
              </a:lnSpc>
              <a:tabLst>
                <a:tab pos="419100" algn="l"/>
                <a:tab pos="596900" algn="l"/>
                <a:tab pos="863600" algn="l"/>
                <a:tab pos="2654300" algn="l"/>
              </a:tabLst>
            </a:pPr>
            <a:r>
              <a:rPr lang="en-US" altLang="zh-CN" dirty="0" smtClean="0"/>
              <a:t>		</a:t>
            </a:r>
            <a:r>
              <a:rPr lang="en-US" altLang="zh-CN" sz="2002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향상과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002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설계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002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및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002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시공의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002" dirty="0" smtClean="0">
                <a:solidFill>
                  <a:srgbClr val="FF0000"/>
                </a:solidFill>
                <a:latin typeface="HY견고딕" pitchFamily="18" charset="0"/>
                <a:cs typeface="HY견고딕" pitchFamily="18" charset="0"/>
              </a:rPr>
              <a:t>품질제고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를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002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위해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002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건설기술용역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002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및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002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시공</a:t>
            </a:r>
          </a:p>
          <a:p>
            <a:pPr>
              <a:lnSpc>
                <a:spcPts val="2300"/>
              </a:lnSpc>
              <a:tabLst>
                <a:tab pos="419100" algn="l"/>
                <a:tab pos="596900" algn="l"/>
                <a:tab pos="863600" algn="l"/>
                <a:tab pos="2654300" algn="l"/>
              </a:tabLst>
            </a:pPr>
            <a:r>
              <a:rPr lang="en-US" altLang="zh-CN" dirty="0" smtClean="0"/>
              <a:t>		</a:t>
            </a:r>
            <a:r>
              <a:rPr lang="en-US" altLang="zh-CN" sz="2002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평가제도가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시행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700"/>
              </a:lnSpc>
              <a:tabLst>
                <a:tab pos="419100" algn="l"/>
                <a:tab pos="596900" algn="l"/>
                <a:tab pos="863600" algn="l"/>
                <a:tab pos="2654300" algn="l"/>
              </a:tabLst>
            </a:pPr>
            <a:r>
              <a:rPr lang="en-US" altLang="zh-CN" dirty="0" smtClean="0"/>
              <a:t>	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§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평가제도의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FF0000"/>
                </a:solidFill>
                <a:latin typeface="HY견고딕" pitchFamily="18" charset="0"/>
                <a:cs typeface="HY견고딕" pitchFamily="18" charset="0"/>
              </a:rPr>
              <a:t>실효성이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FF0000"/>
                </a:solidFill>
                <a:latin typeface="HY견고딕" pitchFamily="18" charset="0"/>
                <a:cs typeface="HY견고딕" pitchFamily="18" charset="0"/>
              </a:rPr>
              <a:t>미흡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한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실정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800"/>
              </a:lnSpc>
              <a:tabLst>
                <a:tab pos="419100" algn="l"/>
                <a:tab pos="596900" algn="l"/>
                <a:tab pos="863600" algn="l"/>
                <a:tab pos="2654300" algn="l"/>
              </a:tabLst>
            </a:pPr>
            <a:r>
              <a:rPr lang="en-US" altLang="zh-CN" dirty="0" smtClean="0"/>
              <a:t>		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ü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입찰참가자격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사전심사(PQ)에서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점수를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반영하였으나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용역사나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건설사가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제출한</a:t>
            </a:r>
          </a:p>
          <a:p>
            <a:pPr>
              <a:lnSpc>
                <a:spcPts val="1800"/>
              </a:lnSpc>
              <a:tabLst>
                <a:tab pos="419100" algn="l"/>
                <a:tab pos="596900" algn="l"/>
                <a:tab pos="863600" algn="l"/>
                <a:tab pos="2654300" algn="l"/>
              </a:tabLst>
            </a:pPr>
            <a:r>
              <a:rPr lang="en-US" altLang="zh-CN" dirty="0" smtClean="0"/>
              <a:t>			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‘우수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평가’만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반영함에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따른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변별력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미흡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400"/>
              </a:lnSpc>
              <a:tabLst>
                <a:tab pos="419100" algn="l"/>
                <a:tab pos="596900" algn="l"/>
                <a:tab pos="863600" algn="l"/>
                <a:tab pos="2654300" algn="l"/>
              </a:tabLst>
            </a:pPr>
            <a:r>
              <a:rPr lang="en-US" altLang="zh-CN" dirty="0" smtClean="0"/>
              <a:t>		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ü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선정된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우수업자에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대한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혜택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부여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미비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200"/>
              </a:lnSpc>
              <a:tabLst>
                <a:tab pos="419100" algn="l"/>
                <a:tab pos="596900" algn="l"/>
                <a:tab pos="863600" algn="l"/>
                <a:tab pos="2654300" algn="l"/>
              </a:tabLst>
            </a:pPr>
            <a:r>
              <a:rPr lang="en-US" altLang="zh-CN" dirty="0" smtClean="0"/>
              <a:t>	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§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평가제도의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활성화를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위하여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건설기술진흥법으로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개정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900"/>
              </a:lnSpc>
              <a:tabLst>
                <a:tab pos="419100" algn="l"/>
                <a:tab pos="596900" algn="l"/>
                <a:tab pos="863600" algn="l"/>
                <a:tab pos="2654300" algn="l"/>
              </a:tabLst>
            </a:pPr>
            <a:r>
              <a:rPr lang="en-US" altLang="zh-CN" dirty="0" smtClean="0"/>
              <a:t>		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ü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우수업자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선정을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발주청에서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국토부장관이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주관하도록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변경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800"/>
              </a:lnSpc>
              <a:tabLst>
                <a:tab pos="419100" algn="l"/>
                <a:tab pos="596900" algn="l"/>
                <a:tab pos="863600" algn="l"/>
                <a:tab pos="2654300" algn="l"/>
              </a:tabLst>
            </a:pPr>
            <a:r>
              <a:rPr lang="en-US" altLang="zh-CN" dirty="0" smtClean="0"/>
              <a:t>		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ü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평가의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공정성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및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신뢰성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제고를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위하여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관련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지침을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개정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797699" y="909345"/>
            <a:ext cx="9082252" cy="6063780"/>
          </a:xfrm>
          <a:custGeom>
            <a:avLst/>
            <a:gdLst>
              <a:gd name="connsiteX0" fmla="*/ 0 w 9082252"/>
              <a:gd name="connsiteY0" fmla="*/ 6063780 h 6063780"/>
              <a:gd name="connsiteX1" fmla="*/ 9082252 w 9082252"/>
              <a:gd name="connsiteY1" fmla="*/ 6063780 h 6063780"/>
              <a:gd name="connsiteX2" fmla="*/ 9082252 w 9082252"/>
              <a:gd name="connsiteY2" fmla="*/ 0 h 6063780"/>
              <a:gd name="connsiteX3" fmla="*/ 0 w 9082252"/>
              <a:gd name="connsiteY3" fmla="*/ 0 h 6063780"/>
              <a:gd name="connsiteX4" fmla="*/ 0 w 9082252"/>
              <a:gd name="connsiteY4" fmla="*/ 6063780 h 606378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082252" h="6063780">
                <a:moveTo>
                  <a:pt x="0" y="6063780"/>
                </a:moveTo>
                <a:lnTo>
                  <a:pt x="9082252" y="6063780"/>
                </a:lnTo>
                <a:lnTo>
                  <a:pt x="9082252" y="0"/>
                </a:lnTo>
                <a:lnTo>
                  <a:pt x="0" y="0"/>
                </a:lnTo>
                <a:lnTo>
                  <a:pt x="0" y="606378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Freeform 3"/>
          <p:cNvSpPr/>
          <p:nvPr/>
        </p:nvSpPr>
        <p:spPr>
          <a:xfrm>
            <a:off x="1303121" y="2155304"/>
            <a:ext cx="8054669" cy="396024"/>
          </a:xfrm>
          <a:custGeom>
            <a:avLst/>
            <a:gdLst>
              <a:gd name="connsiteX0" fmla="*/ 0 w 8054669"/>
              <a:gd name="connsiteY0" fmla="*/ 396024 h 396024"/>
              <a:gd name="connsiteX1" fmla="*/ 8054669 w 8054669"/>
              <a:gd name="connsiteY1" fmla="*/ 396024 h 396024"/>
              <a:gd name="connsiteX2" fmla="*/ 8054669 w 8054669"/>
              <a:gd name="connsiteY2" fmla="*/ 0 h 396024"/>
              <a:gd name="connsiteX3" fmla="*/ 0 w 8054669"/>
              <a:gd name="connsiteY3" fmla="*/ 0 h 396024"/>
              <a:gd name="connsiteX4" fmla="*/ 0 w 8054669"/>
              <a:gd name="connsiteY4" fmla="*/ 396024 h 39602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054669" h="396024">
                <a:moveTo>
                  <a:pt x="0" y="396024"/>
                </a:moveTo>
                <a:lnTo>
                  <a:pt x="8054669" y="396024"/>
                </a:lnTo>
                <a:lnTo>
                  <a:pt x="8054669" y="0"/>
                </a:lnTo>
                <a:lnTo>
                  <a:pt x="0" y="0"/>
                </a:lnTo>
                <a:lnTo>
                  <a:pt x="0" y="396024"/>
                </a:lnTo>
              </a:path>
            </a:pathLst>
          </a:custGeom>
          <a:solidFill>
            <a:srgbClr val="99CC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Freeform 3"/>
          <p:cNvSpPr/>
          <p:nvPr/>
        </p:nvSpPr>
        <p:spPr>
          <a:xfrm>
            <a:off x="1303121" y="2549804"/>
            <a:ext cx="8054669" cy="490461"/>
          </a:xfrm>
          <a:custGeom>
            <a:avLst/>
            <a:gdLst>
              <a:gd name="connsiteX0" fmla="*/ 0 w 8054669"/>
              <a:gd name="connsiteY0" fmla="*/ 490461 h 490461"/>
              <a:gd name="connsiteX1" fmla="*/ 8054669 w 8054669"/>
              <a:gd name="connsiteY1" fmla="*/ 490461 h 490461"/>
              <a:gd name="connsiteX2" fmla="*/ 8054669 w 8054669"/>
              <a:gd name="connsiteY2" fmla="*/ 0 h 490461"/>
              <a:gd name="connsiteX3" fmla="*/ 0 w 8054669"/>
              <a:gd name="connsiteY3" fmla="*/ 0 h 490461"/>
              <a:gd name="connsiteX4" fmla="*/ 0 w 8054669"/>
              <a:gd name="connsiteY4" fmla="*/ 490461 h 49046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054669" h="490461">
                <a:moveTo>
                  <a:pt x="0" y="490461"/>
                </a:moveTo>
                <a:lnTo>
                  <a:pt x="8054669" y="490461"/>
                </a:lnTo>
                <a:lnTo>
                  <a:pt x="8054669" y="0"/>
                </a:lnTo>
                <a:lnTo>
                  <a:pt x="0" y="0"/>
                </a:lnTo>
                <a:lnTo>
                  <a:pt x="0" y="490461"/>
                </a:lnTo>
              </a:path>
            </a:pathLst>
          </a:custGeom>
          <a:solidFill>
            <a:srgbClr val="DDDDDD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Freeform 3"/>
          <p:cNvSpPr/>
          <p:nvPr/>
        </p:nvSpPr>
        <p:spPr>
          <a:xfrm>
            <a:off x="1301597" y="1238351"/>
            <a:ext cx="8054670" cy="396024"/>
          </a:xfrm>
          <a:custGeom>
            <a:avLst/>
            <a:gdLst>
              <a:gd name="connsiteX0" fmla="*/ 0 w 8054670"/>
              <a:gd name="connsiteY0" fmla="*/ 396023 h 396024"/>
              <a:gd name="connsiteX1" fmla="*/ 8054670 w 8054670"/>
              <a:gd name="connsiteY1" fmla="*/ 396023 h 396024"/>
              <a:gd name="connsiteX2" fmla="*/ 8054670 w 8054670"/>
              <a:gd name="connsiteY2" fmla="*/ 0 h 396024"/>
              <a:gd name="connsiteX3" fmla="*/ 0 w 8054670"/>
              <a:gd name="connsiteY3" fmla="*/ 0 h 396024"/>
              <a:gd name="connsiteX4" fmla="*/ 0 w 8054670"/>
              <a:gd name="connsiteY4" fmla="*/ 396023 h 39602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054670" h="396024">
                <a:moveTo>
                  <a:pt x="0" y="396023"/>
                </a:moveTo>
                <a:lnTo>
                  <a:pt x="8054670" y="396023"/>
                </a:lnTo>
                <a:lnTo>
                  <a:pt x="8054670" y="0"/>
                </a:lnTo>
                <a:lnTo>
                  <a:pt x="0" y="0"/>
                </a:lnTo>
                <a:lnTo>
                  <a:pt x="0" y="396023"/>
                </a:lnTo>
              </a:path>
            </a:pathLst>
          </a:custGeom>
          <a:solidFill>
            <a:srgbClr val="99CC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Freeform 3"/>
          <p:cNvSpPr/>
          <p:nvPr/>
        </p:nvSpPr>
        <p:spPr>
          <a:xfrm>
            <a:off x="1301597" y="1599349"/>
            <a:ext cx="8054670" cy="484365"/>
          </a:xfrm>
          <a:custGeom>
            <a:avLst/>
            <a:gdLst>
              <a:gd name="connsiteX0" fmla="*/ 0 w 8054670"/>
              <a:gd name="connsiteY0" fmla="*/ 484365 h 484365"/>
              <a:gd name="connsiteX1" fmla="*/ 8054670 w 8054670"/>
              <a:gd name="connsiteY1" fmla="*/ 484365 h 484365"/>
              <a:gd name="connsiteX2" fmla="*/ 8054670 w 8054670"/>
              <a:gd name="connsiteY2" fmla="*/ 0 h 484365"/>
              <a:gd name="connsiteX3" fmla="*/ 0 w 8054670"/>
              <a:gd name="connsiteY3" fmla="*/ 0 h 484365"/>
              <a:gd name="connsiteX4" fmla="*/ 0 w 8054670"/>
              <a:gd name="connsiteY4" fmla="*/ 484365 h 48436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054670" h="484365">
                <a:moveTo>
                  <a:pt x="0" y="484365"/>
                </a:moveTo>
                <a:lnTo>
                  <a:pt x="8054670" y="484365"/>
                </a:lnTo>
                <a:lnTo>
                  <a:pt x="8054670" y="0"/>
                </a:lnTo>
                <a:lnTo>
                  <a:pt x="0" y="0"/>
                </a:lnTo>
                <a:lnTo>
                  <a:pt x="0" y="484365"/>
                </a:lnTo>
              </a:path>
            </a:pathLst>
          </a:custGeom>
          <a:solidFill>
            <a:srgbClr val="DDDDDD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Freeform 3"/>
          <p:cNvSpPr/>
          <p:nvPr/>
        </p:nvSpPr>
        <p:spPr>
          <a:xfrm>
            <a:off x="1301597" y="3087484"/>
            <a:ext cx="8054670" cy="396024"/>
          </a:xfrm>
          <a:custGeom>
            <a:avLst/>
            <a:gdLst>
              <a:gd name="connsiteX0" fmla="*/ 0 w 8054670"/>
              <a:gd name="connsiteY0" fmla="*/ 396024 h 396024"/>
              <a:gd name="connsiteX1" fmla="*/ 8054670 w 8054670"/>
              <a:gd name="connsiteY1" fmla="*/ 396024 h 396024"/>
              <a:gd name="connsiteX2" fmla="*/ 8054670 w 8054670"/>
              <a:gd name="connsiteY2" fmla="*/ 0 h 396024"/>
              <a:gd name="connsiteX3" fmla="*/ 0 w 8054670"/>
              <a:gd name="connsiteY3" fmla="*/ 0 h 396024"/>
              <a:gd name="connsiteX4" fmla="*/ 0 w 8054670"/>
              <a:gd name="connsiteY4" fmla="*/ 396024 h 39602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054670" h="396024">
                <a:moveTo>
                  <a:pt x="0" y="396024"/>
                </a:moveTo>
                <a:lnTo>
                  <a:pt x="8054670" y="396024"/>
                </a:lnTo>
                <a:lnTo>
                  <a:pt x="8054670" y="0"/>
                </a:lnTo>
                <a:lnTo>
                  <a:pt x="0" y="0"/>
                </a:lnTo>
                <a:lnTo>
                  <a:pt x="0" y="396024"/>
                </a:lnTo>
              </a:path>
            </a:pathLst>
          </a:custGeom>
          <a:solidFill>
            <a:srgbClr val="99CC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Freeform 3"/>
          <p:cNvSpPr/>
          <p:nvPr/>
        </p:nvSpPr>
        <p:spPr>
          <a:xfrm>
            <a:off x="1301597" y="3480473"/>
            <a:ext cx="8054670" cy="935227"/>
          </a:xfrm>
          <a:custGeom>
            <a:avLst/>
            <a:gdLst>
              <a:gd name="connsiteX0" fmla="*/ 0 w 8054670"/>
              <a:gd name="connsiteY0" fmla="*/ 935227 h 935227"/>
              <a:gd name="connsiteX1" fmla="*/ 8054670 w 8054670"/>
              <a:gd name="connsiteY1" fmla="*/ 935227 h 935227"/>
              <a:gd name="connsiteX2" fmla="*/ 8054670 w 8054670"/>
              <a:gd name="connsiteY2" fmla="*/ 0 h 935227"/>
              <a:gd name="connsiteX3" fmla="*/ 0 w 8054670"/>
              <a:gd name="connsiteY3" fmla="*/ 0 h 935227"/>
              <a:gd name="connsiteX4" fmla="*/ 0 w 8054670"/>
              <a:gd name="connsiteY4" fmla="*/ 935227 h 93522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054670" h="935227">
                <a:moveTo>
                  <a:pt x="0" y="935227"/>
                </a:moveTo>
                <a:lnTo>
                  <a:pt x="8054670" y="935227"/>
                </a:lnTo>
                <a:lnTo>
                  <a:pt x="8054670" y="0"/>
                </a:lnTo>
                <a:lnTo>
                  <a:pt x="0" y="0"/>
                </a:lnTo>
                <a:lnTo>
                  <a:pt x="0" y="935227"/>
                </a:lnTo>
              </a:path>
            </a:pathLst>
          </a:custGeom>
          <a:solidFill>
            <a:srgbClr val="DDDDDD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Freeform 3"/>
          <p:cNvSpPr/>
          <p:nvPr/>
        </p:nvSpPr>
        <p:spPr>
          <a:xfrm>
            <a:off x="1301597" y="4465967"/>
            <a:ext cx="8054670" cy="396024"/>
          </a:xfrm>
          <a:custGeom>
            <a:avLst/>
            <a:gdLst>
              <a:gd name="connsiteX0" fmla="*/ 0 w 8054670"/>
              <a:gd name="connsiteY0" fmla="*/ 396024 h 396024"/>
              <a:gd name="connsiteX1" fmla="*/ 8054670 w 8054670"/>
              <a:gd name="connsiteY1" fmla="*/ 396024 h 396024"/>
              <a:gd name="connsiteX2" fmla="*/ 8054670 w 8054670"/>
              <a:gd name="connsiteY2" fmla="*/ 0 h 396024"/>
              <a:gd name="connsiteX3" fmla="*/ 0 w 8054670"/>
              <a:gd name="connsiteY3" fmla="*/ 0 h 396024"/>
              <a:gd name="connsiteX4" fmla="*/ 0 w 8054670"/>
              <a:gd name="connsiteY4" fmla="*/ 396024 h 39602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054670" h="396024">
                <a:moveTo>
                  <a:pt x="0" y="396024"/>
                </a:moveTo>
                <a:lnTo>
                  <a:pt x="8054670" y="396024"/>
                </a:lnTo>
                <a:lnTo>
                  <a:pt x="8054670" y="0"/>
                </a:lnTo>
                <a:lnTo>
                  <a:pt x="0" y="0"/>
                </a:lnTo>
                <a:lnTo>
                  <a:pt x="0" y="396024"/>
                </a:lnTo>
              </a:path>
            </a:pathLst>
          </a:custGeom>
          <a:solidFill>
            <a:srgbClr val="99CC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Freeform 3"/>
          <p:cNvSpPr/>
          <p:nvPr/>
        </p:nvSpPr>
        <p:spPr>
          <a:xfrm>
            <a:off x="1301597" y="4825441"/>
            <a:ext cx="8056194" cy="1037285"/>
          </a:xfrm>
          <a:custGeom>
            <a:avLst/>
            <a:gdLst>
              <a:gd name="connsiteX0" fmla="*/ 0 w 8056194"/>
              <a:gd name="connsiteY0" fmla="*/ 1037285 h 1037285"/>
              <a:gd name="connsiteX1" fmla="*/ 8056194 w 8056194"/>
              <a:gd name="connsiteY1" fmla="*/ 1037285 h 1037285"/>
              <a:gd name="connsiteX2" fmla="*/ 8056194 w 8056194"/>
              <a:gd name="connsiteY2" fmla="*/ 0 h 1037285"/>
              <a:gd name="connsiteX3" fmla="*/ 0 w 8056194"/>
              <a:gd name="connsiteY3" fmla="*/ 0 h 1037285"/>
              <a:gd name="connsiteX4" fmla="*/ 0 w 8056194"/>
              <a:gd name="connsiteY4" fmla="*/ 1037285 h 103728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056194" h="1037285">
                <a:moveTo>
                  <a:pt x="0" y="1037285"/>
                </a:moveTo>
                <a:lnTo>
                  <a:pt x="8056194" y="1037285"/>
                </a:lnTo>
                <a:lnTo>
                  <a:pt x="8056194" y="0"/>
                </a:lnTo>
                <a:lnTo>
                  <a:pt x="0" y="0"/>
                </a:lnTo>
                <a:lnTo>
                  <a:pt x="0" y="1037285"/>
                </a:lnTo>
              </a:path>
            </a:pathLst>
          </a:custGeom>
          <a:solidFill>
            <a:srgbClr val="DDDDDD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Freeform 3"/>
          <p:cNvSpPr/>
          <p:nvPr/>
        </p:nvSpPr>
        <p:spPr>
          <a:xfrm>
            <a:off x="4576140" y="5756097"/>
            <a:ext cx="2172373" cy="12192"/>
          </a:xfrm>
          <a:custGeom>
            <a:avLst/>
            <a:gdLst>
              <a:gd name="connsiteX0" fmla="*/ 0 w 2172373"/>
              <a:gd name="connsiteY0" fmla="*/ 0 h 12192"/>
              <a:gd name="connsiteX1" fmla="*/ 1085418 w 2172373"/>
              <a:gd name="connsiteY1" fmla="*/ 0 h 12192"/>
              <a:gd name="connsiteX2" fmla="*/ 2172373 w 2172373"/>
              <a:gd name="connsiteY2" fmla="*/ 0 h 12192"/>
              <a:gd name="connsiteX3" fmla="*/ 2172373 w 2172373"/>
              <a:gd name="connsiteY3" fmla="*/ 12192 h 12192"/>
              <a:gd name="connsiteX4" fmla="*/ 1085418 w 2172373"/>
              <a:gd name="connsiteY4" fmla="*/ 12192 h 12192"/>
              <a:gd name="connsiteX5" fmla="*/ 0 w 2172373"/>
              <a:gd name="connsiteY5" fmla="*/ 12192 h 12192"/>
              <a:gd name="connsiteX6" fmla="*/ 0 w 2172373"/>
              <a:gd name="connsiteY6" fmla="*/ 0 h 1219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</a:cxnLst>
            <a:rect l="l" t="t" r="r" b="b"/>
            <a:pathLst>
              <a:path w="2172373" h="12192">
                <a:moveTo>
                  <a:pt x="0" y="0"/>
                </a:moveTo>
                <a:lnTo>
                  <a:pt x="1085418" y="0"/>
                </a:lnTo>
                <a:lnTo>
                  <a:pt x="2172373" y="0"/>
                </a:lnTo>
                <a:lnTo>
                  <a:pt x="2172373" y="12192"/>
                </a:lnTo>
                <a:lnTo>
                  <a:pt x="1085418" y="12192"/>
                </a:lnTo>
                <a:lnTo>
                  <a:pt x="0" y="12192"/>
                </a:lnTo>
                <a:lnTo>
                  <a:pt x="0" y="0"/>
                </a:lnTo>
              </a:path>
            </a:pathLst>
          </a:custGeom>
          <a:solidFill>
            <a:srgbClr val="009999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342900"/>
            <a:ext cx="9156700" cy="68707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9423400" y="6845300"/>
            <a:ext cx="215900" cy="177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  <a:tabLst/>
            </a:pPr>
            <a:r>
              <a:rPr lang="en-US" altLang="zh-CN" sz="1403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60</a:t>
            </a:r>
          </a:p>
        </p:txBody>
      </p:sp>
      <p:sp>
        <p:nvSpPr>
          <p:cNvPr id="13" name="TextBox 1"/>
          <p:cNvSpPr txBox="1"/>
          <p:nvPr/>
        </p:nvSpPr>
        <p:spPr>
          <a:xfrm>
            <a:off x="977900" y="673100"/>
            <a:ext cx="8166100" cy="5270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700"/>
              </a:lnSpc>
              <a:tabLst>
                <a:tab pos="482600" algn="l"/>
                <a:tab pos="495300" algn="l"/>
                <a:tab pos="685800" algn="l"/>
                <a:tab pos="711200" algn="l"/>
                <a:tab pos="749300" algn="l"/>
                <a:tab pos="787400" algn="l"/>
              </a:tabLst>
            </a:pP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8.</a:t>
            </a:r>
            <a:r>
              <a:rPr lang="en-US" altLang="zh-CN" sz="27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시공평가</a:t>
            </a:r>
            <a:r>
              <a:rPr lang="en-US" altLang="zh-CN" sz="27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및</a:t>
            </a:r>
            <a:r>
              <a:rPr lang="en-US" altLang="zh-CN" sz="27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종합평가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500"/>
              </a:lnSpc>
              <a:tabLst>
                <a:tab pos="482600" algn="l"/>
                <a:tab pos="495300" algn="l"/>
                <a:tab pos="685800" algn="l"/>
                <a:tab pos="711200" algn="l"/>
                <a:tab pos="749300" algn="l"/>
                <a:tab pos="787400" algn="l"/>
              </a:tabLst>
            </a:pPr>
            <a:r>
              <a:rPr lang="en-US" altLang="zh-CN" dirty="0" smtClean="0"/>
              <a:t>					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평가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대상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200"/>
              </a:lnSpc>
              <a:tabLst>
                <a:tab pos="482600" algn="l"/>
                <a:tab pos="495300" algn="l"/>
                <a:tab pos="685800" algn="l"/>
                <a:tab pos="711200" algn="l"/>
                <a:tab pos="749300" algn="l"/>
                <a:tab pos="787400" algn="l"/>
              </a:tabLst>
            </a:pPr>
            <a:r>
              <a:rPr lang="en-US" altLang="zh-CN" dirty="0" smtClean="0"/>
              <a:t>	</a:t>
            </a:r>
            <a:r>
              <a:rPr lang="en-US" altLang="zh-CN" sz="1703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-</a:t>
            </a:r>
            <a:r>
              <a:rPr lang="en-US" altLang="zh-CN" sz="17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03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총공사비(관급자재비</a:t>
            </a:r>
            <a:r>
              <a:rPr lang="en-US" altLang="zh-CN" sz="17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03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포함</a:t>
            </a:r>
            <a:r>
              <a:rPr lang="en-US" altLang="zh-CN" sz="17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03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예정가격)</a:t>
            </a:r>
            <a:r>
              <a:rPr lang="en-US" altLang="zh-CN" sz="17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03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100억원</a:t>
            </a:r>
            <a:r>
              <a:rPr lang="en-US" altLang="zh-CN" sz="17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03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이상의</a:t>
            </a:r>
            <a:r>
              <a:rPr lang="en-US" altLang="zh-CN" sz="17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03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공공공사(민투법</a:t>
            </a:r>
            <a:r>
              <a:rPr lang="en-US" altLang="zh-CN" sz="17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03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포함)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900"/>
              </a:lnSpc>
              <a:tabLst>
                <a:tab pos="482600" algn="l"/>
                <a:tab pos="495300" algn="l"/>
                <a:tab pos="685800" algn="l"/>
                <a:tab pos="711200" algn="l"/>
                <a:tab pos="749300" algn="l"/>
                <a:tab pos="787400" algn="l"/>
              </a:tabLst>
            </a:pPr>
            <a:r>
              <a:rPr lang="en-US" altLang="zh-CN" dirty="0" smtClean="0"/>
              <a:t>					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평가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시기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500"/>
              </a:lnSpc>
              <a:tabLst>
                <a:tab pos="482600" algn="l"/>
                <a:tab pos="495300" algn="l"/>
                <a:tab pos="685800" algn="l"/>
                <a:tab pos="711200" algn="l"/>
                <a:tab pos="749300" algn="l"/>
                <a:tab pos="787400" algn="l"/>
              </a:tabLst>
            </a:pPr>
            <a:r>
              <a:rPr lang="en-US" altLang="zh-CN" dirty="0" smtClean="0"/>
              <a:t>	</a:t>
            </a:r>
            <a:r>
              <a:rPr lang="en-US" altLang="zh-CN" sz="1703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-</a:t>
            </a:r>
            <a:r>
              <a:rPr lang="en-US" altLang="zh-CN" sz="17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03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공사</a:t>
            </a:r>
            <a:r>
              <a:rPr lang="en-US" altLang="zh-CN" sz="17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03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90%</a:t>
            </a:r>
            <a:r>
              <a:rPr lang="en-US" altLang="zh-CN" sz="17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03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진척</a:t>
            </a:r>
            <a:r>
              <a:rPr lang="en-US" altLang="zh-CN" sz="17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03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이후부터</a:t>
            </a:r>
            <a:r>
              <a:rPr lang="en-US" altLang="zh-CN" sz="17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03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준공</a:t>
            </a:r>
            <a:r>
              <a:rPr lang="en-US" altLang="zh-CN" sz="17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03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다음해</a:t>
            </a:r>
            <a:r>
              <a:rPr lang="en-US" altLang="zh-CN" sz="1703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1703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2월</a:t>
            </a:r>
            <a:r>
              <a:rPr lang="en-US" altLang="zh-CN" sz="17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03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까지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700"/>
              </a:lnSpc>
              <a:tabLst>
                <a:tab pos="482600" algn="l"/>
                <a:tab pos="495300" algn="l"/>
                <a:tab pos="685800" algn="l"/>
                <a:tab pos="711200" algn="l"/>
                <a:tab pos="749300" algn="l"/>
                <a:tab pos="787400" algn="l"/>
              </a:tabLst>
            </a:pPr>
            <a:r>
              <a:rPr lang="en-US" altLang="zh-CN" dirty="0" smtClean="0"/>
              <a:t>					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평가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주체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200"/>
              </a:lnSpc>
              <a:tabLst>
                <a:tab pos="482600" algn="l"/>
                <a:tab pos="495300" algn="l"/>
                <a:tab pos="685800" algn="l"/>
                <a:tab pos="711200" algn="l"/>
                <a:tab pos="749300" algn="l"/>
                <a:tab pos="787400" algn="l"/>
              </a:tabLst>
            </a:pPr>
            <a:r>
              <a:rPr lang="en-US" altLang="zh-CN" dirty="0" smtClean="0"/>
              <a:t>	</a:t>
            </a:r>
            <a:r>
              <a:rPr lang="en-US" altLang="zh-CN" sz="1703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-</a:t>
            </a:r>
            <a:r>
              <a:rPr lang="en-US" altLang="zh-CN" sz="17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03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시공평가</a:t>
            </a:r>
            <a:r>
              <a:rPr lang="en-US" altLang="zh-CN" sz="17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03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:</a:t>
            </a:r>
            <a:r>
              <a:rPr lang="en-US" altLang="zh-CN" sz="17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03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발주청</a:t>
            </a:r>
            <a:r>
              <a:rPr lang="en-US" altLang="zh-CN" sz="17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03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또는</a:t>
            </a:r>
            <a:r>
              <a:rPr lang="en-US" altLang="zh-CN" sz="17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03" dirty="0" smtClean="0">
                <a:solidFill>
                  <a:srgbClr val="FF0000"/>
                </a:solidFill>
                <a:latin typeface="HY견고딕" pitchFamily="18" charset="0"/>
                <a:cs typeface="HY견고딕" pitchFamily="18" charset="0"/>
              </a:rPr>
              <a:t>시설안전공단</a:t>
            </a:r>
            <a:r>
              <a:rPr lang="en-US" altLang="zh-CN" sz="17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03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(업무대행)</a:t>
            </a:r>
          </a:p>
          <a:p>
            <a:pPr>
              <a:lnSpc>
                <a:spcPts val="2000"/>
              </a:lnSpc>
              <a:tabLst>
                <a:tab pos="482600" algn="l"/>
                <a:tab pos="495300" algn="l"/>
                <a:tab pos="685800" algn="l"/>
                <a:tab pos="711200" algn="l"/>
                <a:tab pos="749300" algn="l"/>
                <a:tab pos="787400" algn="l"/>
              </a:tabLst>
            </a:pPr>
            <a:r>
              <a:rPr lang="en-US" altLang="zh-CN" dirty="0" smtClean="0"/>
              <a:t>	</a:t>
            </a:r>
            <a:r>
              <a:rPr lang="en-US" altLang="zh-CN" sz="1703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-</a:t>
            </a:r>
            <a:r>
              <a:rPr lang="en-US" altLang="zh-CN" sz="17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03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종합평가</a:t>
            </a:r>
            <a:r>
              <a:rPr lang="en-US" altLang="zh-CN" sz="17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03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:</a:t>
            </a:r>
            <a:r>
              <a:rPr lang="en-US" altLang="zh-CN" sz="17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03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시설안전공단</a:t>
            </a:r>
          </a:p>
          <a:p>
            <a:pPr>
              <a:lnSpc>
                <a:spcPts val="2000"/>
              </a:lnSpc>
              <a:tabLst>
                <a:tab pos="482600" algn="l"/>
                <a:tab pos="495300" algn="l"/>
                <a:tab pos="685800" algn="l"/>
                <a:tab pos="711200" algn="l"/>
                <a:tab pos="749300" algn="l"/>
                <a:tab pos="787400" algn="l"/>
              </a:tabLst>
            </a:pPr>
            <a:r>
              <a:rPr lang="en-US" altLang="zh-CN" dirty="0" smtClean="0"/>
              <a:t>	</a:t>
            </a:r>
            <a:r>
              <a:rPr lang="en-US" altLang="zh-CN" sz="1703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-</a:t>
            </a:r>
            <a:r>
              <a:rPr lang="en-US" altLang="zh-CN" sz="17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03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우수업자</a:t>
            </a:r>
            <a:r>
              <a:rPr lang="en-US" altLang="zh-CN" sz="17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03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선정</a:t>
            </a:r>
            <a:r>
              <a:rPr lang="en-US" altLang="zh-CN" sz="17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03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:</a:t>
            </a:r>
            <a:r>
              <a:rPr lang="en-US" altLang="zh-CN" sz="17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03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국토부장관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500"/>
              </a:lnSpc>
              <a:tabLst>
                <a:tab pos="482600" algn="l"/>
                <a:tab pos="495300" algn="l"/>
                <a:tab pos="685800" algn="l"/>
                <a:tab pos="711200" algn="l"/>
                <a:tab pos="749300" algn="l"/>
                <a:tab pos="787400" algn="l"/>
              </a:tabLst>
            </a:pPr>
            <a:r>
              <a:rPr lang="en-US" altLang="zh-CN" dirty="0" smtClean="0"/>
              <a:t>			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평가결과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제출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400"/>
              </a:lnSpc>
              <a:tabLst>
                <a:tab pos="482600" algn="l"/>
                <a:tab pos="495300" algn="l"/>
                <a:tab pos="685800" algn="l"/>
                <a:tab pos="711200" algn="l"/>
                <a:tab pos="749300" algn="l"/>
                <a:tab pos="787400" algn="l"/>
              </a:tabLst>
            </a:pPr>
            <a:r>
              <a:rPr lang="en-US" altLang="zh-CN" dirty="0" smtClean="0"/>
              <a:t>		</a:t>
            </a:r>
            <a:r>
              <a:rPr lang="en-US" altLang="zh-CN" sz="2002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-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발주청이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매년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3월말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까지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국토교통부장관(위탁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시설안전공단</a:t>
            </a:r>
            <a:r>
              <a:rPr lang="en-US" altLang="zh-CN" sz="11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*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>
              <a:lnSpc>
                <a:spcPts val="2100"/>
              </a:lnSpc>
              <a:tabLst>
                <a:tab pos="482600" algn="l"/>
                <a:tab pos="495300" algn="l"/>
                <a:tab pos="685800" algn="l"/>
                <a:tab pos="711200" algn="l"/>
                <a:tab pos="749300" algn="l"/>
                <a:tab pos="787400" algn="l"/>
              </a:tabLst>
            </a:pPr>
            <a:r>
              <a:rPr lang="en-US" altLang="zh-CN" dirty="0" smtClean="0"/>
              <a:t>				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에게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제출</a:t>
            </a:r>
          </a:p>
          <a:p>
            <a:pPr>
              <a:lnSpc>
                <a:spcPts val="2100"/>
              </a:lnSpc>
              <a:tabLst>
                <a:tab pos="482600" algn="l"/>
                <a:tab pos="495300" algn="l"/>
                <a:tab pos="685800" algn="l"/>
                <a:tab pos="711200" algn="l"/>
                <a:tab pos="749300" algn="l"/>
                <a:tab pos="787400" algn="l"/>
              </a:tabLst>
            </a:pPr>
            <a:r>
              <a:rPr lang="en-US" altLang="zh-CN" dirty="0" smtClean="0"/>
              <a:t>						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*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건설기술평가관리시스템(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9999"/>
                </a:solidFill>
                <a:latin typeface="Times New Roman" pitchFamily="18" charset="0"/>
                <a:cs typeface="Times New Roman" pitchFamily="18" charset="0"/>
              </a:rPr>
              <a:t>www.contems.or.kr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활용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제출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797699" y="909345"/>
            <a:ext cx="9082252" cy="6063780"/>
          </a:xfrm>
          <a:custGeom>
            <a:avLst/>
            <a:gdLst>
              <a:gd name="connsiteX0" fmla="*/ 0 w 9082252"/>
              <a:gd name="connsiteY0" fmla="*/ 6063780 h 6063780"/>
              <a:gd name="connsiteX1" fmla="*/ 9082252 w 9082252"/>
              <a:gd name="connsiteY1" fmla="*/ 6063780 h 6063780"/>
              <a:gd name="connsiteX2" fmla="*/ 9082252 w 9082252"/>
              <a:gd name="connsiteY2" fmla="*/ 0 h 6063780"/>
              <a:gd name="connsiteX3" fmla="*/ 0 w 9082252"/>
              <a:gd name="connsiteY3" fmla="*/ 0 h 6063780"/>
              <a:gd name="connsiteX4" fmla="*/ 0 w 9082252"/>
              <a:gd name="connsiteY4" fmla="*/ 6063780 h 606378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082252" h="6063780">
                <a:moveTo>
                  <a:pt x="0" y="6063780"/>
                </a:moveTo>
                <a:lnTo>
                  <a:pt x="9082252" y="6063780"/>
                </a:lnTo>
                <a:lnTo>
                  <a:pt x="9082252" y="0"/>
                </a:lnTo>
                <a:lnTo>
                  <a:pt x="0" y="0"/>
                </a:lnTo>
                <a:lnTo>
                  <a:pt x="0" y="606378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Freeform 3"/>
          <p:cNvSpPr/>
          <p:nvPr/>
        </p:nvSpPr>
        <p:spPr>
          <a:xfrm>
            <a:off x="1096086" y="1070787"/>
            <a:ext cx="928623" cy="4897031"/>
          </a:xfrm>
          <a:custGeom>
            <a:avLst/>
            <a:gdLst>
              <a:gd name="connsiteX0" fmla="*/ 0 w 928623"/>
              <a:gd name="connsiteY0" fmla="*/ 4897031 h 4897031"/>
              <a:gd name="connsiteX1" fmla="*/ 928623 w 928623"/>
              <a:gd name="connsiteY1" fmla="*/ 4897031 h 4897031"/>
              <a:gd name="connsiteX2" fmla="*/ 928623 w 928623"/>
              <a:gd name="connsiteY2" fmla="*/ 0 h 4897031"/>
              <a:gd name="connsiteX3" fmla="*/ 0 w 928623"/>
              <a:gd name="connsiteY3" fmla="*/ 0 h 4897031"/>
              <a:gd name="connsiteX4" fmla="*/ 0 w 928623"/>
              <a:gd name="connsiteY4" fmla="*/ 4897031 h 489703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28623" h="4897031">
                <a:moveTo>
                  <a:pt x="0" y="4897031"/>
                </a:moveTo>
                <a:lnTo>
                  <a:pt x="928623" y="4897031"/>
                </a:lnTo>
                <a:lnTo>
                  <a:pt x="928623" y="0"/>
                </a:lnTo>
                <a:lnTo>
                  <a:pt x="0" y="0"/>
                </a:lnTo>
                <a:lnTo>
                  <a:pt x="0" y="4897031"/>
                </a:lnTo>
              </a:path>
            </a:pathLst>
          </a:custGeom>
          <a:solidFill>
            <a:srgbClr val="0070C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Freeform 3"/>
          <p:cNvSpPr/>
          <p:nvPr/>
        </p:nvSpPr>
        <p:spPr>
          <a:xfrm>
            <a:off x="1333563" y="1172857"/>
            <a:ext cx="7961807" cy="1268806"/>
          </a:xfrm>
          <a:custGeom>
            <a:avLst/>
            <a:gdLst>
              <a:gd name="connsiteX0" fmla="*/ 0 w 7961807"/>
              <a:gd name="connsiteY0" fmla="*/ 1268806 h 1268806"/>
              <a:gd name="connsiteX1" fmla="*/ 7961807 w 7961807"/>
              <a:gd name="connsiteY1" fmla="*/ 1268806 h 1268806"/>
              <a:gd name="connsiteX2" fmla="*/ 7961807 w 7961807"/>
              <a:gd name="connsiteY2" fmla="*/ 0 h 1268806"/>
              <a:gd name="connsiteX3" fmla="*/ 0 w 7961807"/>
              <a:gd name="connsiteY3" fmla="*/ 0 h 1268806"/>
              <a:gd name="connsiteX4" fmla="*/ 0 w 7961807"/>
              <a:gd name="connsiteY4" fmla="*/ 1268806 h 126880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7961807" h="1268806">
                <a:moveTo>
                  <a:pt x="0" y="1268806"/>
                </a:moveTo>
                <a:lnTo>
                  <a:pt x="7961807" y="1268806"/>
                </a:lnTo>
                <a:lnTo>
                  <a:pt x="7961807" y="0"/>
                </a:lnTo>
                <a:lnTo>
                  <a:pt x="0" y="0"/>
                </a:lnTo>
                <a:lnTo>
                  <a:pt x="0" y="1268806"/>
                </a:lnTo>
              </a:path>
            </a:pathLst>
          </a:custGeom>
          <a:solidFill>
            <a:srgbClr val="D9D9D9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Freeform 3"/>
          <p:cNvSpPr/>
          <p:nvPr/>
        </p:nvSpPr>
        <p:spPr>
          <a:xfrm>
            <a:off x="3253232" y="5672328"/>
            <a:ext cx="4603534" cy="391452"/>
          </a:xfrm>
          <a:custGeom>
            <a:avLst/>
            <a:gdLst>
              <a:gd name="connsiteX0" fmla="*/ 0 w 4603534"/>
              <a:gd name="connsiteY0" fmla="*/ 391452 h 391452"/>
              <a:gd name="connsiteX1" fmla="*/ 4603534 w 4603534"/>
              <a:gd name="connsiteY1" fmla="*/ 391452 h 391452"/>
              <a:gd name="connsiteX2" fmla="*/ 4603534 w 4603534"/>
              <a:gd name="connsiteY2" fmla="*/ 0 h 391452"/>
              <a:gd name="connsiteX3" fmla="*/ 0 w 4603534"/>
              <a:gd name="connsiteY3" fmla="*/ 0 h 391452"/>
              <a:gd name="connsiteX4" fmla="*/ 0 w 4603534"/>
              <a:gd name="connsiteY4" fmla="*/ 391452 h 39145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4603534" h="391452">
                <a:moveTo>
                  <a:pt x="0" y="391452"/>
                </a:moveTo>
                <a:lnTo>
                  <a:pt x="4603534" y="391452"/>
                </a:lnTo>
                <a:lnTo>
                  <a:pt x="4603534" y="0"/>
                </a:lnTo>
                <a:lnTo>
                  <a:pt x="0" y="0"/>
                </a:lnTo>
                <a:lnTo>
                  <a:pt x="0" y="391452"/>
                </a:lnTo>
              </a:path>
            </a:pathLst>
          </a:custGeom>
          <a:solidFill>
            <a:srgbClr val="D9D9D9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Freeform 3"/>
          <p:cNvSpPr/>
          <p:nvPr/>
        </p:nvSpPr>
        <p:spPr>
          <a:xfrm>
            <a:off x="4567008" y="5392064"/>
            <a:ext cx="2014042" cy="261988"/>
          </a:xfrm>
          <a:custGeom>
            <a:avLst/>
            <a:gdLst>
              <a:gd name="connsiteX0" fmla="*/ 0 w 2014042"/>
              <a:gd name="connsiteY0" fmla="*/ 130987 h 261988"/>
              <a:gd name="connsiteX1" fmla="*/ 503885 w 2014042"/>
              <a:gd name="connsiteY1" fmla="*/ 130987 h 261988"/>
              <a:gd name="connsiteX2" fmla="*/ 503885 w 2014042"/>
              <a:gd name="connsiteY2" fmla="*/ 0 h 261988"/>
              <a:gd name="connsiteX3" fmla="*/ 1510157 w 2014042"/>
              <a:gd name="connsiteY3" fmla="*/ 0 h 261988"/>
              <a:gd name="connsiteX4" fmla="*/ 1510157 w 2014042"/>
              <a:gd name="connsiteY4" fmla="*/ 130987 h 261988"/>
              <a:gd name="connsiteX5" fmla="*/ 2014042 w 2014042"/>
              <a:gd name="connsiteY5" fmla="*/ 130987 h 261988"/>
              <a:gd name="connsiteX6" fmla="*/ 1006259 w 2014042"/>
              <a:gd name="connsiteY6" fmla="*/ 261988 h 261988"/>
              <a:gd name="connsiteX7" fmla="*/ 0 w 2014042"/>
              <a:gd name="connsiteY7" fmla="*/ 130987 h 26198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</a:cxnLst>
            <a:rect l="l" t="t" r="r" b="b"/>
            <a:pathLst>
              <a:path w="2014042" h="261988">
                <a:moveTo>
                  <a:pt x="0" y="130987"/>
                </a:moveTo>
                <a:lnTo>
                  <a:pt x="503885" y="130987"/>
                </a:lnTo>
                <a:lnTo>
                  <a:pt x="503885" y="0"/>
                </a:lnTo>
                <a:lnTo>
                  <a:pt x="1510157" y="0"/>
                </a:lnTo>
                <a:lnTo>
                  <a:pt x="1510157" y="130987"/>
                </a:lnTo>
                <a:lnTo>
                  <a:pt x="2014042" y="130987"/>
                </a:lnTo>
                <a:lnTo>
                  <a:pt x="1006259" y="261988"/>
                </a:lnTo>
                <a:lnTo>
                  <a:pt x="0" y="130987"/>
                </a:lnTo>
              </a:path>
            </a:pathLst>
          </a:custGeom>
          <a:solidFill>
            <a:srgbClr val="BBE0E3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342900"/>
            <a:ext cx="9156700" cy="6870700"/>
          </a:xfrm>
          <a:prstGeom prst="rect">
            <a:avLst/>
          </a:prstGeom>
          <a:noFill/>
        </p:spPr>
      </p:pic>
      <p:graphicFrame>
        <p:nvGraphicFramePr>
          <p:cNvPr id="8" name="表格 4"/>
          <p:cNvGraphicFramePr>
            <a:graphicFrameLocks noGrp="1"/>
          </p:cNvGraphicFramePr>
          <p:nvPr/>
        </p:nvGraphicFramePr>
        <p:xfrm>
          <a:off x="2246960" y="2921457"/>
          <a:ext cx="7048411" cy="2399017"/>
        </p:xfrm>
        <a:graphic>
          <a:graphicData uri="http://schemas.openxmlformats.org/drawingml/2006/table">
            <a:tbl>
              <a:tblPr/>
              <a:tblGrid>
                <a:gridCol w="2053640"/>
                <a:gridCol w="1986635"/>
                <a:gridCol w="1986648"/>
                <a:gridCol w="1021486"/>
              </a:tblGrid>
              <a:tr h="246761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199" dirty="0" smtClean="0">
                          <a:solidFill>
                            <a:srgbClr val="000000"/>
                          </a:solidFill>
                          <a:latin typeface="HY견고딕" pitchFamily="18" charset="0"/>
                          <a:cs typeface="HY견고딕" pitchFamily="18" charset="0"/>
                        </a:rPr>
                        <a:t>평가부문</a:t>
                      </a:r>
                      <a:endParaRPr lang="zh-CN" altLang="en-US" sz="1199" dirty="0" smtClean="0">
                        <a:solidFill>
                          <a:srgbClr val="000000"/>
                        </a:solidFill>
                        <a:latin typeface="HY견고딕" pitchFamily="18" charset="0"/>
                        <a:cs typeface="HY견고딕" pitchFamily="18" charset="0"/>
                      </a:endParaRPr>
                    </a:p>
                  </a:txBody>
                  <a:tcPr>
                    <a:lnL w="0" cmpd="sng">
                      <a:solidFill>
                        <a:srgbClr val="000000"/>
                      </a:solidFill>
                      <a:prstDash val="soli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mpd="sng">
                      <a:solidFill>
                        <a:srgbClr val="000000"/>
                      </a:solidFill>
                      <a:prstDash val="soli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/>
                      <a:r>
                        <a:rPr lang="en-US" altLang="zh-CN" sz="1199" dirty="0" smtClean="0">
                          <a:solidFill>
                            <a:srgbClr val="000000"/>
                          </a:solidFill>
                          <a:latin typeface="HY견고딕" pitchFamily="18" charset="0"/>
                          <a:cs typeface="HY견고딕" pitchFamily="18" charset="0"/>
                        </a:rPr>
                        <a:t>평가항목</a:t>
                      </a:r>
                      <a:endParaRPr lang="zh-CN" altLang="en-US" sz="1199" dirty="0" smtClean="0">
                        <a:solidFill>
                          <a:srgbClr val="000000"/>
                        </a:solidFill>
                        <a:latin typeface="HY견고딕" pitchFamily="18" charset="0"/>
                        <a:cs typeface="HY견고딕" pitchFamily="18" charset="0"/>
                      </a:endParaRPr>
                    </a:p>
                  </a:txBody>
                  <a:tcPr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99" dirty="0" smtClean="0">
                          <a:solidFill>
                            <a:srgbClr val="000000"/>
                          </a:solidFill>
                          <a:latin typeface="HY견고딕" pitchFamily="18" charset="0"/>
                          <a:cs typeface="HY견고딕" pitchFamily="18" charset="0"/>
                        </a:rPr>
                        <a:t>배점</a:t>
                      </a:r>
                      <a:endParaRPr lang="zh-CN" altLang="en-US" sz="1199" dirty="0" smtClean="0">
                        <a:solidFill>
                          <a:srgbClr val="000000"/>
                        </a:solidFill>
                        <a:latin typeface="HY견고딕" pitchFamily="18" charset="0"/>
                        <a:cs typeface="HY견고딕" pitchFamily="18" charset="0"/>
                      </a:endParaRPr>
                    </a:p>
                  </a:txBody>
                  <a:tcPr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mpd="sng">
                      <a:solidFill>
                        <a:srgbClr val="000000"/>
                      </a:solidFill>
                      <a:prstDash val="soli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</a:tr>
              <a:tr h="353377">
                <a:tc rowSpan="5">
                  <a:txBody>
                    <a:bodyPr/>
                    <a:lstStyle/>
                    <a:p>
                      <a:pPr algn="ctr"/>
                      <a:r>
                        <a:rPr lang="en-US" altLang="zh-CN" sz="1199" dirty="0" smtClean="0">
                          <a:solidFill>
                            <a:srgbClr val="000000"/>
                          </a:solidFill>
                          <a:latin typeface="HY견고딕" pitchFamily="18" charset="0"/>
                          <a:cs typeface="HY견고딕" pitchFamily="18" charset="0"/>
                        </a:rPr>
                        <a:t>기술이행능력</a:t>
                      </a:r>
                      <a:endParaRPr lang="zh-CN" altLang="en-US" sz="1199" dirty="0" smtClean="0">
                        <a:solidFill>
                          <a:srgbClr val="000000"/>
                        </a:solidFill>
                        <a:latin typeface="HY견고딕" pitchFamily="18" charset="0"/>
                        <a:cs typeface="HY견고딕" pitchFamily="18" charset="0"/>
                      </a:endParaRPr>
                    </a:p>
                    <a:p>
                      <a:pPr algn="ctr"/>
                      <a:r>
                        <a:rPr lang="en-US" altLang="zh-CN" sz="1199" dirty="0" smtClean="0">
                          <a:solidFill>
                            <a:srgbClr val="FF0000"/>
                          </a:solidFill>
                          <a:latin typeface="HY견고딕" pitchFamily="18" charset="0"/>
                          <a:cs typeface="HY견고딕" pitchFamily="18" charset="0"/>
                        </a:rPr>
                        <a:t>(50~65점)</a:t>
                      </a:r>
                      <a:endParaRPr lang="zh-CN" altLang="en-US" sz="1199" dirty="0" smtClean="0">
                        <a:solidFill>
                          <a:srgbClr val="FF0000"/>
                        </a:solidFill>
                        <a:latin typeface="HY견고딕" pitchFamily="18" charset="0"/>
                        <a:cs typeface="HY견고딕" pitchFamily="18" charset="0"/>
                      </a:endParaRPr>
                    </a:p>
                  </a:txBody>
                  <a:tcPr anchor="b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zh-CN" sz="1199" dirty="0" smtClean="0">
                          <a:solidFill>
                            <a:srgbClr val="000000"/>
                          </a:solidFill>
                          <a:latin typeface="HY견고딕" pitchFamily="18" charset="0"/>
                          <a:cs typeface="HY견고딕" pitchFamily="18" charset="0"/>
                        </a:rPr>
                        <a:t>전문성</a:t>
                      </a:r>
                      <a:endParaRPr lang="zh-CN" altLang="en-US" sz="1199" dirty="0" smtClean="0">
                        <a:solidFill>
                          <a:srgbClr val="000000"/>
                        </a:solidFill>
                        <a:latin typeface="HY견고딕" pitchFamily="18" charset="0"/>
                        <a:cs typeface="HY견고딕" pitchFamily="18" charset="0"/>
                      </a:endParaRPr>
                    </a:p>
                  </a:txBody>
                  <a:tcPr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199" dirty="0" smtClean="0">
                          <a:solidFill>
                            <a:srgbClr val="000000"/>
                          </a:solidFill>
                          <a:latin typeface="HY견고딕" pitchFamily="18" charset="0"/>
                          <a:cs typeface="HY견고딕" pitchFamily="18" charset="0"/>
                        </a:rPr>
                        <a:t>동일실적경과정도</a:t>
                      </a:r>
                      <a:endParaRPr lang="zh-CN" altLang="en-US" sz="1199" dirty="0" smtClean="0">
                        <a:solidFill>
                          <a:srgbClr val="000000"/>
                        </a:solidFill>
                        <a:latin typeface="HY견고딕" pitchFamily="18" charset="0"/>
                        <a:cs typeface="HY견고딕" pitchFamily="18" charset="0"/>
                      </a:endParaRPr>
                    </a:p>
                  </a:txBody>
                  <a:tcPr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99" dirty="0" smtClean="0">
                          <a:solidFill>
                            <a:srgbClr val="000000"/>
                          </a:solidFill>
                          <a:latin typeface="HY견고딕" pitchFamily="18" charset="0"/>
                          <a:cs typeface="HY견고딕" pitchFamily="18" charset="0"/>
                        </a:rPr>
                        <a:t>10점</a:t>
                      </a:r>
                      <a:endParaRPr lang="zh-CN" altLang="en-US" sz="1199" dirty="0" smtClean="0">
                        <a:solidFill>
                          <a:srgbClr val="000000"/>
                        </a:solidFill>
                        <a:latin typeface="HY견고딕" pitchFamily="18" charset="0"/>
                        <a:cs typeface="HY견고딕" pitchFamily="18" charset="0"/>
                      </a:endParaRPr>
                    </a:p>
                  </a:txBody>
                  <a:tcPr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59473"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199" dirty="0" smtClean="0">
                          <a:solidFill>
                            <a:srgbClr val="000000"/>
                          </a:solidFill>
                          <a:latin typeface="HY견고딕" pitchFamily="18" charset="0"/>
                          <a:cs typeface="HY견고딕" pitchFamily="18" charset="0"/>
                        </a:rPr>
                        <a:t>기술능력(기술자보유등)</a:t>
                      </a:r>
                      <a:endParaRPr lang="zh-CN" altLang="en-US" sz="1199" dirty="0" smtClean="0">
                        <a:solidFill>
                          <a:srgbClr val="000000"/>
                        </a:solidFill>
                        <a:latin typeface="HY견고딕" pitchFamily="18" charset="0"/>
                        <a:cs typeface="HY견고딕" pitchFamily="18" charset="0"/>
                      </a:endParaRPr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99" dirty="0" smtClean="0">
                          <a:solidFill>
                            <a:srgbClr val="000000"/>
                          </a:solidFill>
                          <a:latin typeface="HY견고딕" pitchFamily="18" charset="0"/>
                          <a:cs typeface="HY견고딕" pitchFamily="18" charset="0"/>
                        </a:rPr>
                        <a:t>20~30점</a:t>
                      </a:r>
                      <a:endParaRPr lang="zh-CN" altLang="en-US" sz="1199" dirty="0" smtClean="0">
                        <a:solidFill>
                          <a:srgbClr val="000000"/>
                        </a:solidFill>
                        <a:latin typeface="HY견고딕" pitchFamily="18" charset="0"/>
                        <a:cs typeface="HY견고딕" pitchFamily="18" charset="0"/>
                      </a:endParaRPr>
                    </a:p>
                  </a:txBody>
                  <a:tcPr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59460"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99" dirty="0" smtClean="0">
                          <a:solidFill>
                            <a:srgbClr val="000000"/>
                          </a:solidFill>
                          <a:latin typeface="HY견고딕" pitchFamily="18" charset="0"/>
                          <a:cs typeface="HY견고딕" pitchFamily="18" charset="0"/>
                        </a:rPr>
                        <a:t>시공품질</a:t>
                      </a:r>
                      <a:endParaRPr lang="zh-CN" altLang="en-US" sz="1199" dirty="0" smtClean="0">
                        <a:solidFill>
                          <a:srgbClr val="000000"/>
                        </a:solidFill>
                        <a:latin typeface="HY견고딕" pitchFamily="18" charset="0"/>
                        <a:cs typeface="HY견고딕" pitchFamily="18" charset="0"/>
                      </a:endParaRPr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199" dirty="0" smtClean="0">
                          <a:solidFill>
                            <a:srgbClr val="FF0000"/>
                          </a:solidFill>
                          <a:latin typeface="HY견고딕" pitchFamily="18" charset="0"/>
                          <a:cs typeface="HY견고딕" pitchFamily="18" charset="0"/>
                        </a:rPr>
                        <a:t>시공평가결과</a:t>
                      </a:r>
                      <a:endParaRPr lang="zh-CN" altLang="en-US" sz="1199" dirty="0" smtClean="0">
                        <a:solidFill>
                          <a:srgbClr val="FF0000"/>
                        </a:solidFill>
                        <a:latin typeface="HY견고딕" pitchFamily="18" charset="0"/>
                        <a:cs typeface="HY견고딕" pitchFamily="18" charset="0"/>
                      </a:endParaRPr>
                    </a:p>
                  </a:txBody>
                  <a:tcPr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99" dirty="0" smtClean="0">
                          <a:solidFill>
                            <a:srgbClr val="FF0000"/>
                          </a:solidFill>
                          <a:latin typeface="HY견고딕" pitchFamily="18" charset="0"/>
                          <a:cs typeface="HY견고딕" pitchFamily="18" charset="0"/>
                        </a:rPr>
                        <a:t>10~15점</a:t>
                      </a:r>
                      <a:endParaRPr lang="zh-CN" altLang="en-US" sz="1199" dirty="0" smtClean="0">
                        <a:solidFill>
                          <a:srgbClr val="FF0000"/>
                        </a:solidFill>
                        <a:latin typeface="HY견고딕" pitchFamily="18" charset="0"/>
                        <a:cs typeface="HY견고딕" pitchFamily="18" charset="0"/>
                      </a:endParaRPr>
                    </a:p>
                  </a:txBody>
                  <a:tcPr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59473"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199" dirty="0" smtClean="0">
                          <a:solidFill>
                            <a:srgbClr val="000000"/>
                          </a:solidFill>
                          <a:latin typeface="HY견고딕" pitchFamily="18" charset="0"/>
                          <a:cs typeface="HY견고딕" pitchFamily="18" charset="0"/>
                        </a:rPr>
                        <a:t>하도급적정성</a:t>
                      </a:r>
                      <a:endParaRPr lang="zh-CN" altLang="en-US" sz="1199" dirty="0" smtClean="0">
                        <a:solidFill>
                          <a:srgbClr val="000000"/>
                        </a:solidFill>
                        <a:latin typeface="HY견고딕" pitchFamily="18" charset="0"/>
                        <a:cs typeface="HY견고딕" pitchFamily="18" charset="0"/>
                      </a:endParaRPr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199" dirty="0" smtClean="0">
                          <a:solidFill>
                            <a:srgbClr val="000000"/>
                          </a:solidFill>
                          <a:latin typeface="HY견고딕" pitchFamily="18" charset="0"/>
                          <a:cs typeface="HY견고딕" pitchFamily="18" charset="0"/>
                        </a:rPr>
                        <a:t>하도급관리계획</a:t>
                      </a:r>
                      <a:endParaRPr lang="zh-CN" altLang="en-US" sz="1199" dirty="0" smtClean="0">
                        <a:solidFill>
                          <a:srgbClr val="000000"/>
                        </a:solidFill>
                        <a:latin typeface="HY견고딕" pitchFamily="18" charset="0"/>
                        <a:cs typeface="HY견고딕" pitchFamily="18" charset="0"/>
                      </a:endParaRPr>
                    </a:p>
                  </a:txBody>
                  <a:tcPr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99" dirty="0" smtClean="0">
                          <a:solidFill>
                            <a:srgbClr val="000000"/>
                          </a:solidFill>
                          <a:latin typeface="HY견고딕" pitchFamily="18" charset="0"/>
                          <a:cs typeface="HY견고딕" pitchFamily="18" charset="0"/>
                        </a:rPr>
                        <a:t>10점</a:t>
                      </a:r>
                      <a:endParaRPr lang="zh-CN" altLang="en-US" sz="1199" dirty="0" smtClean="0">
                        <a:solidFill>
                          <a:srgbClr val="000000"/>
                        </a:solidFill>
                        <a:latin typeface="HY견고딕" pitchFamily="18" charset="0"/>
                        <a:cs typeface="HY견고딕" pitchFamily="18" charset="0"/>
                      </a:endParaRPr>
                    </a:p>
                  </a:txBody>
                  <a:tcPr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59473"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altLang="zh-CN" sz="1199" dirty="0" smtClean="0">
                          <a:solidFill>
                            <a:srgbClr val="000000"/>
                          </a:solidFill>
                          <a:latin typeface="HY견고딕" pitchFamily="18" charset="0"/>
                          <a:cs typeface="HY견고딕" pitchFamily="18" charset="0"/>
                        </a:rPr>
                        <a:t>소계</a:t>
                      </a:r>
                      <a:endParaRPr lang="zh-CN" altLang="en-US" sz="1199" dirty="0" smtClean="0">
                        <a:solidFill>
                          <a:srgbClr val="000000"/>
                        </a:solidFill>
                        <a:latin typeface="HY견고딕" pitchFamily="18" charset="0"/>
                        <a:cs typeface="HY견고딕" pitchFamily="18" charset="0"/>
                      </a:endParaRPr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99" dirty="0" smtClean="0">
                          <a:solidFill>
                            <a:srgbClr val="000000"/>
                          </a:solidFill>
                          <a:latin typeface="HY견고딕" pitchFamily="18" charset="0"/>
                          <a:cs typeface="HY견고딕" pitchFamily="18" charset="0"/>
                        </a:rPr>
                        <a:t>50~65점</a:t>
                      </a:r>
                      <a:endParaRPr lang="zh-CN" altLang="en-US" sz="1199" dirty="0" smtClean="0">
                        <a:solidFill>
                          <a:srgbClr val="000000"/>
                        </a:solidFill>
                        <a:latin typeface="HY견고딕" pitchFamily="18" charset="0"/>
                        <a:cs typeface="HY견고딕" pitchFamily="18" charset="0"/>
                      </a:endParaRPr>
                    </a:p>
                  </a:txBody>
                  <a:tcPr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60997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99" dirty="0" smtClean="0">
                          <a:solidFill>
                            <a:srgbClr val="000000"/>
                          </a:solidFill>
                          <a:latin typeface="HY견고딕" pitchFamily="18" charset="0"/>
                          <a:cs typeface="HY견고딕" pitchFamily="18" charset="0"/>
                        </a:rPr>
                        <a:t>입찰가격(35~50점)</a:t>
                      </a:r>
                      <a:endParaRPr lang="zh-CN" altLang="en-US" sz="1199" dirty="0" smtClean="0">
                        <a:solidFill>
                          <a:srgbClr val="000000"/>
                        </a:solidFill>
                        <a:latin typeface="HY견고딕" pitchFamily="18" charset="0"/>
                        <a:cs typeface="HY견고딕" pitchFamily="18" charset="0"/>
                      </a:endParaRPr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mpd="sng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99" dirty="0" smtClean="0">
                          <a:solidFill>
                            <a:srgbClr val="000000"/>
                          </a:solidFill>
                          <a:latin typeface="HY견고딕" pitchFamily="18" charset="0"/>
                          <a:cs typeface="HY견고딕" pitchFamily="18" charset="0"/>
                        </a:rPr>
                        <a:t>35~50점</a:t>
                      </a:r>
                      <a:endParaRPr lang="zh-CN" altLang="en-US" sz="1199" dirty="0" smtClean="0">
                        <a:solidFill>
                          <a:srgbClr val="000000"/>
                        </a:solidFill>
                        <a:latin typeface="HY견고딕" pitchFamily="18" charset="0"/>
                        <a:cs typeface="HY견고딕" pitchFamily="18" charset="0"/>
                      </a:endParaRPr>
                    </a:p>
                  </a:txBody>
                  <a:tcPr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9423400" y="6845300"/>
            <a:ext cx="215900" cy="177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  <a:tabLst/>
            </a:pPr>
            <a:r>
              <a:rPr lang="en-US" altLang="zh-CN" sz="1403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61</a:t>
            </a:r>
          </a:p>
        </p:txBody>
      </p:sp>
      <p:sp>
        <p:nvSpPr>
          <p:cNvPr id="9" name="TextBox 1"/>
          <p:cNvSpPr txBox="1"/>
          <p:nvPr/>
        </p:nvSpPr>
        <p:spPr>
          <a:xfrm>
            <a:off x="3810000" y="5740400"/>
            <a:ext cx="3644900" cy="292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300"/>
              </a:lnSpc>
              <a:tabLst/>
            </a:pPr>
            <a:r>
              <a:rPr lang="en-US" altLang="zh-CN" sz="2398" dirty="0" smtClean="0">
                <a:solidFill>
                  <a:srgbClr val="FF0000"/>
                </a:solidFill>
                <a:latin typeface="HY견고딕" pitchFamily="18" charset="0"/>
                <a:cs typeface="HY견고딕" pitchFamily="18" charset="0"/>
              </a:rPr>
              <a:t>시공평가</a:t>
            </a:r>
            <a:r>
              <a:rPr lang="en-US" altLang="zh-CN" sz="23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98" dirty="0" smtClean="0">
                <a:solidFill>
                  <a:srgbClr val="FF0000"/>
                </a:solidFill>
                <a:latin typeface="HY견고딕" pitchFamily="18" charset="0"/>
                <a:cs typeface="HY견고딕" pitchFamily="18" charset="0"/>
              </a:rPr>
              <a:t>결과</a:t>
            </a:r>
            <a:r>
              <a:rPr lang="en-US" altLang="zh-CN" sz="23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98" dirty="0" smtClean="0">
                <a:solidFill>
                  <a:srgbClr val="FF0000"/>
                </a:solidFill>
                <a:latin typeface="HY견고딕" pitchFamily="18" charset="0"/>
                <a:cs typeface="HY견고딕" pitchFamily="18" charset="0"/>
              </a:rPr>
              <a:t>중요성</a:t>
            </a:r>
            <a:r>
              <a:rPr lang="en-US" altLang="zh-CN" sz="23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98" dirty="0" smtClean="0">
                <a:solidFill>
                  <a:srgbClr val="FF0000"/>
                </a:solidFill>
                <a:latin typeface="HY견고딕" pitchFamily="18" charset="0"/>
                <a:cs typeface="HY견고딕" pitchFamily="18" charset="0"/>
              </a:rPr>
              <a:t>증대</a:t>
            </a:r>
          </a:p>
        </p:txBody>
      </p:sp>
      <p:sp>
        <p:nvSpPr>
          <p:cNvPr id="10" name="TextBox 1"/>
          <p:cNvSpPr txBox="1"/>
          <p:nvPr/>
        </p:nvSpPr>
        <p:spPr>
          <a:xfrm>
            <a:off x="977900" y="571500"/>
            <a:ext cx="7581900" cy="2362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700"/>
              </a:lnSpc>
              <a:tabLst>
                <a:tab pos="622300" algn="l"/>
                <a:tab pos="901700" algn="l"/>
                <a:tab pos="927100" algn="l"/>
                <a:tab pos="1003300" algn="l"/>
                <a:tab pos="1308100" algn="l"/>
              </a:tabLst>
            </a:pP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8.</a:t>
            </a:r>
            <a:r>
              <a:rPr lang="en-US" altLang="zh-CN" sz="27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시공평가</a:t>
            </a:r>
            <a:r>
              <a:rPr lang="en-US" altLang="zh-CN" sz="27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및</a:t>
            </a:r>
            <a:r>
              <a:rPr lang="en-US" altLang="zh-CN" sz="27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종합평가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700"/>
              </a:lnSpc>
              <a:tabLst>
                <a:tab pos="622300" algn="l"/>
                <a:tab pos="901700" algn="l"/>
                <a:tab pos="927100" algn="l"/>
                <a:tab pos="1003300" algn="l"/>
                <a:tab pos="1308100" algn="l"/>
              </a:tabLst>
            </a:pPr>
            <a:r>
              <a:rPr lang="en-US" altLang="zh-CN" dirty="0" smtClean="0"/>
              <a:t>				</a:t>
            </a:r>
            <a:r>
              <a:rPr lang="en-US" altLang="zh-CN" sz="2194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공평가</a:t>
            </a:r>
            <a:r>
              <a:rPr lang="en-US" altLang="zh-CN" sz="21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4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및</a:t>
            </a:r>
            <a:r>
              <a:rPr lang="en-US" altLang="zh-CN" sz="21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4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종합평가</a:t>
            </a:r>
          </a:p>
          <a:p>
            <a:pPr>
              <a:lnSpc>
                <a:spcPts val="2700"/>
              </a:lnSpc>
              <a:tabLst>
                <a:tab pos="622300" algn="l"/>
                <a:tab pos="901700" algn="l"/>
                <a:tab pos="927100" algn="l"/>
                <a:tab pos="1003300" algn="l"/>
                <a:tab pos="1308100" algn="l"/>
              </a:tabLst>
            </a:pPr>
            <a:r>
              <a:rPr lang="en-US" altLang="zh-CN" dirty="0" smtClean="0"/>
              <a:t>		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도입되면서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“시공평가”점수를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큰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비중으로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1027FE"/>
                </a:solidFill>
                <a:latin typeface="HY견고딕" pitchFamily="18" charset="0"/>
                <a:cs typeface="HY견고딕" pitchFamily="18" charset="0"/>
              </a:rPr>
              <a:t>반영</a:t>
            </a:r>
          </a:p>
          <a:p>
            <a:pPr>
              <a:lnSpc>
                <a:spcPts val="2200"/>
              </a:lnSpc>
              <a:tabLst>
                <a:tab pos="622300" algn="l"/>
                <a:tab pos="901700" algn="l"/>
                <a:tab pos="927100" algn="l"/>
                <a:tab pos="1003300" algn="l"/>
                <a:tab pos="1308100" algn="l"/>
              </a:tabLst>
            </a:pPr>
            <a:r>
              <a:rPr lang="en-US" altLang="zh-CN" dirty="0" smtClean="0"/>
              <a:t>	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ü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종합평가낙찰제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: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2014∼2015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시범사업,‘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1027FE"/>
                </a:solidFill>
                <a:latin typeface="HY견고딕" pitchFamily="18" charset="0"/>
                <a:cs typeface="HY견고딕" pitchFamily="18" charset="0"/>
              </a:rPr>
              <a:t>16년부터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1027FE"/>
                </a:solidFill>
                <a:latin typeface="HY견고딕" pitchFamily="18" charset="0"/>
                <a:cs typeface="HY견고딕" pitchFamily="18" charset="0"/>
              </a:rPr>
              <a:t>전면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1027FE"/>
                </a:solidFill>
                <a:latin typeface="HY견고딕" pitchFamily="18" charset="0"/>
                <a:cs typeface="HY견고딕" pitchFamily="18" charset="0"/>
              </a:rPr>
              <a:t>시행</a:t>
            </a:r>
          </a:p>
          <a:p>
            <a:pPr>
              <a:lnSpc>
                <a:spcPts val="2000"/>
              </a:lnSpc>
              <a:tabLst>
                <a:tab pos="622300" algn="l"/>
                <a:tab pos="901700" algn="l"/>
                <a:tab pos="927100" algn="l"/>
                <a:tab pos="1003300" algn="l"/>
                <a:tab pos="1308100" algn="l"/>
              </a:tabLst>
            </a:pPr>
            <a:r>
              <a:rPr lang="en-US" altLang="zh-CN" dirty="0" smtClean="0"/>
              <a:t>			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-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1027FE"/>
                </a:solidFill>
                <a:latin typeface="HY견고딕" pitchFamily="18" charset="0"/>
                <a:cs typeface="HY견고딕" pitchFamily="18" charset="0"/>
              </a:rPr>
              <a:t>추정가격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1027FE"/>
                </a:solidFill>
                <a:latin typeface="HY견고딕" pitchFamily="18" charset="0"/>
                <a:cs typeface="HY견고딕" pitchFamily="18" charset="0"/>
              </a:rPr>
              <a:t>300억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1027FE"/>
                </a:solidFill>
                <a:latin typeface="HY견고딕" pitchFamily="18" charset="0"/>
                <a:cs typeface="HY견고딕" pitchFamily="18" charset="0"/>
              </a:rPr>
              <a:t>원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1027FE"/>
                </a:solidFill>
                <a:latin typeface="HY견고딕" pitchFamily="18" charset="0"/>
                <a:cs typeface="HY견고딕" pitchFamily="18" charset="0"/>
              </a:rPr>
              <a:t>이상인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1027FE"/>
                </a:solidFill>
                <a:latin typeface="HY견고딕" pitchFamily="18" charset="0"/>
                <a:cs typeface="HY견고딕" pitchFamily="18" charset="0"/>
              </a:rPr>
              <a:t>공사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000"/>
              </a:lnSpc>
              <a:tabLst>
                <a:tab pos="622300" algn="l"/>
                <a:tab pos="901700" algn="l"/>
                <a:tab pos="927100" algn="l"/>
                <a:tab pos="1003300" algn="l"/>
                <a:tab pos="1308100" algn="l"/>
              </a:tabLst>
            </a:pPr>
            <a:r>
              <a:rPr lang="en-US" altLang="zh-CN" dirty="0" smtClean="0"/>
              <a:t>					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&lt;표&gt;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종합평가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낙찰제의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평가체계</a:t>
            </a:r>
            <a:r>
              <a:rPr lang="en-US" altLang="zh-CN" sz="1199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1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(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33CC"/>
                </a:solidFill>
                <a:latin typeface="HY견고딕" pitchFamily="18" charset="0"/>
                <a:cs typeface="HY견고딕" pitchFamily="18" charset="0"/>
              </a:rPr>
              <a:t>행정자치부</a:t>
            </a:r>
            <a:r>
              <a:rPr lang="en-US" altLang="zh-CN" sz="11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,</a:t>
            </a:r>
            <a:r>
              <a:rPr lang="en-US" altLang="zh-CN" sz="11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300~1000억</a:t>
            </a:r>
            <a:r>
              <a:rPr lang="en-US" altLang="zh-CN" sz="11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원</a:t>
            </a:r>
            <a:r>
              <a:rPr lang="en-US" altLang="zh-CN" sz="11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경우)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797699" y="924572"/>
            <a:ext cx="9082252" cy="6048552"/>
          </a:xfrm>
          <a:custGeom>
            <a:avLst/>
            <a:gdLst>
              <a:gd name="connsiteX0" fmla="*/ 0 w 9082252"/>
              <a:gd name="connsiteY0" fmla="*/ 6048552 h 6048552"/>
              <a:gd name="connsiteX1" fmla="*/ 9082252 w 9082252"/>
              <a:gd name="connsiteY1" fmla="*/ 6048552 h 6048552"/>
              <a:gd name="connsiteX2" fmla="*/ 9082252 w 9082252"/>
              <a:gd name="connsiteY2" fmla="*/ 0 h 6048552"/>
              <a:gd name="connsiteX3" fmla="*/ 0 w 9082252"/>
              <a:gd name="connsiteY3" fmla="*/ 0 h 6048552"/>
              <a:gd name="connsiteX4" fmla="*/ 0 w 9082252"/>
              <a:gd name="connsiteY4" fmla="*/ 6048552 h 604855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082252" h="6048552">
                <a:moveTo>
                  <a:pt x="0" y="6048552"/>
                </a:moveTo>
                <a:lnTo>
                  <a:pt x="9082252" y="6048552"/>
                </a:lnTo>
                <a:lnTo>
                  <a:pt x="9082252" y="0"/>
                </a:lnTo>
                <a:lnTo>
                  <a:pt x="0" y="0"/>
                </a:lnTo>
                <a:lnTo>
                  <a:pt x="0" y="6048552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Freeform 3"/>
          <p:cNvSpPr/>
          <p:nvPr/>
        </p:nvSpPr>
        <p:spPr>
          <a:xfrm>
            <a:off x="1858772" y="924572"/>
            <a:ext cx="0" cy="1524"/>
          </a:xfrm>
          <a:custGeom>
            <a:avLst/>
            <a:gdLst>
              <a:gd name="connsiteX0" fmla="*/ 0 w 0"/>
              <a:gd name="connsiteY0" fmla="*/ 0 h 1524"/>
              <a:gd name="connsiteX1" fmla="*/ 0 w 0"/>
              <a:gd name="connsiteY1" fmla="*/ 0 h 1524"/>
              <a:gd name="connsiteX2" fmla="*/ 0 w 0"/>
              <a:gd name="connsiteY2" fmla="*/ 1523 h 1524"/>
              <a:gd name="connsiteX3" fmla="*/ 0 w 0"/>
              <a:gd name="connsiteY3" fmla="*/ 1523 h 1524"/>
              <a:gd name="connsiteX4" fmla="*/ 0 w 0"/>
              <a:gd name="connsiteY4" fmla="*/ 1523 h 1524"/>
              <a:gd name="connsiteX5" fmla="*/ 0 w 0"/>
              <a:gd name="connsiteY5" fmla="*/ 0 h 1524"/>
              <a:gd name="connsiteX6" fmla="*/ 0 w 0"/>
              <a:gd name="connsiteY6" fmla="*/ 0 h 152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</a:cxnLst>
            <a:rect l="l" t="t" r="r" b="b"/>
            <a:pathLst>
              <a:path h="1524">
                <a:moveTo>
                  <a:pt x="0" y="0"/>
                </a:moveTo>
                <a:lnTo>
                  <a:pt x="0" y="0"/>
                </a:lnTo>
                <a:cubicBezTo>
                  <a:pt x="1523" y="0"/>
                  <a:pt x="1523" y="1523"/>
                  <a:pt x="0" y="1523"/>
                </a:cubicBezTo>
                <a:cubicBezTo>
                  <a:pt x="0" y="1523"/>
                  <a:pt x="0" y="1523"/>
                  <a:pt x="0" y="1523"/>
                </a:cubicBezTo>
                <a:lnTo>
                  <a:pt x="0" y="1523"/>
                </a:lnTo>
                <a:cubicBezTo>
                  <a:pt x="-1523" y="1523"/>
                  <a:pt x="-1523" y="0"/>
                  <a:pt x="0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342900"/>
            <a:ext cx="9156700" cy="6870700"/>
          </a:xfrm>
          <a:prstGeom prst="rect">
            <a:avLst/>
          </a:prstGeom>
          <a:noFill/>
        </p:spPr>
      </p:pic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1237653" y="1553641"/>
          <a:ext cx="8298256" cy="3990733"/>
        </p:xfrm>
        <a:graphic>
          <a:graphicData uri="http://schemas.openxmlformats.org/drawingml/2006/table">
            <a:tbl>
              <a:tblPr/>
              <a:tblGrid>
                <a:gridCol w="1080858"/>
                <a:gridCol w="503897"/>
                <a:gridCol w="934707"/>
                <a:gridCol w="863168"/>
                <a:gridCol w="1367053"/>
                <a:gridCol w="1150886"/>
                <a:gridCol w="1077810"/>
                <a:gridCol w="1319872"/>
              </a:tblGrid>
              <a:tr h="423443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199" dirty="0" smtClean="0">
                          <a:solidFill>
                            <a:srgbClr val="000000"/>
                          </a:solidFill>
                          <a:latin typeface="굴림" pitchFamily="18" charset="0"/>
                          <a:cs typeface="굴림" pitchFamily="18" charset="0"/>
                        </a:rPr>
                        <a:t>심사분야</a:t>
                      </a:r>
                      <a:endParaRPr lang="zh-CN" altLang="en-US" sz="1199" dirty="0" smtClean="0">
                        <a:solidFill>
                          <a:srgbClr val="000000"/>
                        </a:solidFill>
                        <a:latin typeface="굴림" pitchFamily="18" charset="0"/>
                        <a:cs typeface="굴림" pitchFamily="18" charset="0"/>
                      </a:endParaRPr>
                    </a:p>
                  </a:txBody>
                  <a:tcPr anchor="ctr">
                    <a:lnL w="0" cmpd="sng">
                      <a:solidFill>
                        <a:srgbClr val="000000"/>
                      </a:solidFill>
                      <a:prstDash val="soli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mpd="sng">
                      <a:solidFill>
                        <a:srgbClr val="000000"/>
                      </a:solidFill>
                      <a:prstDash val="soli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/>
                      <a:r>
                        <a:rPr lang="en-US" altLang="zh-CN" sz="1199" dirty="0" smtClean="0">
                          <a:solidFill>
                            <a:srgbClr val="000000"/>
                          </a:solidFill>
                          <a:latin typeface="굴림" pitchFamily="18" charset="0"/>
                          <a:cs typeface="굴림" pitchFamily="18" charset="0"/>
                        </a:rPr>
                        <a:t>심사항목</a:t>
                      </a:r>
                      <a:endParaRPr lang="zh-CN" altLang="en-US" sz="1199" dirty="0" smtClean="0">
                        <a:solidFill>
                          <a:srgbClr val="000000"/>
                        </a:solidFill>
                        <a:latin typeface="굴림" pitchFamily="18" charset="0"/>
                        <a:cs typeface="굴림" pitchFamily="18" charset="0"/>
                      </a:endParaRPr>
                    </a:p>
                  </a:txBody>
                  <a:tcPr anchor="ctr"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99" dirty="0" smtClean="0">
                          <a:solidFill>
                            <a:srgbClr val="000000"/>
                          </a:solidFill>
                          <a:latin typeface="굴림" pitchFamily="18" charset="0"/>
                          <a:cs typeface="굴림" pitchFamily="18" charset="0"/>
                        </a:rPr>
                        <a:t>한국토지주택공사</a:t>
                      </a:r>
                      <a:endParaRPr lang="zh-CN" altLang="en-US" sz="1199" dirty="0" smtClean="0">
                        <a:solidFill>
                          <a:srgbClr val="000000"/>
                        </a:solidFill>
                        <a:latin typeface="굴림" pitchFamily="18" charset="0"/>
                        <a:cs typeface="굴림" pitchFamily="18" charset="0"/>
                      </a:endParaRPr>
                    </a:p>
                  </a:txBody>
                  <a:tcPr anchor="ctr"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99" dirty="0" smtClean="0">
                          <a:solidFill>
                            <a:srgbClr val="000000"/>
                          </a:solidFill>
                          <a:latin typeface="굴림" pitchFamily="18" charset="0"/>
                          <a:cs typeface="굴림" pitchFamily="18" charset="0"/>
                        </a:rPr>
                        <a:t>한국수자원공사</a:t>
                      </a:r>
                      <a:endParaRPr lang="zh-CN" altLang="en-US" sz="1199" dirty="0" smtClean="0">
                        <a:solidFill>
                          <a:srgbClr val="000000"/>
                        </a:solidFill>
                        <a:latin typeface="굴림" pitchFamily="18" charset="0"/>
                        <a:cs typeface="굴림" pitchFamily="18" charset="0"/>
                      </a:endParaRPr>
                    </a:p>
                  </a:txBody>
                  <a:tcPr anchor="ctr"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99" dirty="0" smtClean="0">
                          <a:solidFill>
                            <a:srgbClr val="000000"/>
                          </a:solidFill>
                          <a:latin typeface="굴림" pitchFamily="18" charset="0"/>
                          <a:cs typeface="굴림" pitchFamily="18" charset="0"/>
                        </a:rPr>
                        <a:t>한국도로공사</a:t>
                      </a:r>
                      <a:endParaRPr lang="zh-CN" altLang="en-US" sz="1199" dirty="0" smtClean="0">
                        <a:solidFill>
                          <a:srgbClr val="000000"/>
                        </a:solidFill>
                        <a:latin typeface="굴림" pitchFamily="18" charset="0"/>
                        <a:cs typeface="굴림" pitchFamily="18" charset="0"/>
                      </a:endParaRPr>
                    </a:p>
                  </a:txBody>
                  <a:tcPr anchor="ctr"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99" dirty="0" smtClean="0">
                          <a:solidFill>
                            <a:srgbClr val="000000"/>
                          </a:solidFill>
                          <a:latin typeface="굴림" pitchFamily="18" charset="0"/>
                          <a:cs typeface="굴림" pitchFamily="18" charset="0"/>
                        </a:rPr>
                        <a:t>한국철도시설공단</a:t>
                      </a:r>
                      <a:endParaRPr lang="zh-CN" altLang="en-US" sz="1199" dirty="0" smtClean="0">
                        <a:solidFill>
                          <a:srgbClr val="000000"/>
                        </a:solidFill>
                        <a:latin typeface="굴림" pitchFamily="18" charset="0"/>
                        <a:cs typeface="굴림" pitchFamily="18" charset="0"/>
                      </a:endParaRPr>
                    </a:p>
                  </a:txBody>
                  <a:tcPr anchor="ctr"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mpd="sng">
                      <a:solidFill>
                        <a:srgbClr val="000000"/>
                      </a:solidFill>
                      <a:prstDash val="soli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</a:tr>
              <a:tr h="619937">
                <a:tc rowSpan="6">
                  <a:txBody>
                    <a:bodyPr/>
                    <a:lstStyle/>
                    <a:p>
                      <a:pPr algn="ctr"/>
                      <a:r>
                        <a:rPr lang="en-US" altLang="zh-CN" sz="1199" dirty="0" smtClean="0">
                          <a:solidFill>
                            <a:srgbClr val="000000"/>
                          </a:solidFill>
                          <a:latin typeface="굴림" pitchFamily="18" charset="0"/>
                          <a:cs typeface="굴림" pitchFamily="18" charset="0"/>
                        </a:rPr>
                        <a:t>공사수행능력</a:t>
                      </a:r>
                      <a:endParaRPr lang="zh-CN" altLang="en-US" sz="1199" dirty="0" smtClean="0">
                        <a:solidFill>
                          <a:srgbClr val="000000"/>
                        </a:solidFill>
                        <a:latin typeface="굴림" pitchFamily="18" charset="0"/>
                        <a:cs typeface="굴림" pitchFamily="18" charset="0"/>
                      </a:endParaRPr>
                    </a:p>
                  </a:txBody>
                  <a:tcPr anchor="b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altLang="zh-CN" sz="1199" dirty="0" smtClean="0">
                          <a:solidFill>
                            <a:srgbClr val="000000"/>
                          </a:solidFill>
                          <a:latin typeface="굴림" pitchFamily="18" charset="0"/>
                          <a:cs typeface="굴림" pitchFamily="18" charset="0"/>
                        </a:rPr>
                        <a:t>전문성</a:t>
                      </a:r>
                      <a:endParaRPr lang="zh-CN" altLang="en-US" sz="1199" dirty="0" smtClean="0">
                        <a:solidFill>
                          <a:srgbClr val="000000"/>
                        </a:solidFill>
                        <a:latin typeface="굴림" pitchFamily="18" charset="0"/>
                        <a:cs typeface="굴림" pitchFamily="18" charset="0"/>
                      </a:endParaRPr>
                    </a:p>
                  </a:txBody>
                  <a:tcPr anchor="b"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altLang="zh-CN" sz="1199" dirty="0" smtClean="0">
                          <a:solidFill>
                            <a:srgbClr val="000000"/>
                          </a:solidFill>
                          <a:latin typeface="굴림" pitchFamily="18" charset="0"/>
                          <a:cs typeface="굴림" pitchFamily="18" charset="0"/>
                        </a:rPr>
                        <a:t>시공실적</a:t>
                      </a:r>
                      <a:endParaRPr lang="zh-CN" altLang="en-US" sz="1199" dirty="0" smtClean="0">
                        <a:solidFill>
                          <a:srgbClr val="000000"/>
                        </a:solidFill>
                        <a:latin typeface="굴림" pitchFamily="18" charset="0"/>
                        <a:cs typeface="굴림" pitchFamily="18" charset="0"/>
                      </a:endParaRPr>
                    </a:p>
                    <a:p>
                      <a:pPr algn="l"/>
                      <a:r>
                        <a:rPr lang="en-US" altLang="zh-CN" sz="1199" dirty="0" smtClean="0">
                          <a:solidFill>
                            <a:srgbClr val="000000"/>
                          </a:solidFill>
                          <a:latin typeface="굴림" pitchFamily="18" charset="0"/>
                          <a:cs typeface="굴림" pitchFamily="18" charset="0"/>
                        </a:rPr>
                        <a:t>(또는시공인력)</a:t>
                      </a:r>
                      <a:endParaRPr lang="zh-CN" altLang="en-US" sz="1199" dirty="0" smtClean="0">
                        <a:solidFill>
                          <a:srgbClr val="000000"/>
                        </a:solidFill>
                        <a:latin typeface="굴림" pitchFamily="18" charset="0"/>
                        <a:cs typeface="굴림" pitchFamily="18" charset="0"/>
                      </a:endParaRPr>
                    </a:p>
                  </a:txBody>
                  <a:tcPr anchor="ctr"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99" dirty="0" smtClean="0">
                          <a:solidFill>
                            <a:srgbClr val="000000"/>
                          </a:solidFill>
                          <a:latin typeface="굴림" pitchFamily="18" charset="0"/>
                          <a:cs typeface="굴림" pitchFamily="18" charset="0"/>
                        </a:rPr>
                        <a:t>10(8)</a:t>
                      </a:r>
                      <a:endParaRPr lang="zh-CN" altLang="en-US" sz="1199" dirty="0" smtClean="0">
                        <a:solidFill>
                          <a:srgbClr val="000000"/>
                        </a:solidFill>
                        <a:latin typeface="굴림" pitchFamily="18" charset="0"/>
                        <a:cs typeface="굴림" pitchFamily="18" charset="0"/>
                      </a:endParaRPr>
                    </a:p>
                  </a:txBody>
                  <a:tcPr anchor="ctr"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99" dirty="0" smtClean="0">
                          <a:solidFill>
                            <a:srgbClr val="000000"/>
                          </a:solidFill>
                          <a:latin typeface="굴림" pitchFamily="18" charset="0"/>
                          <a:cs typeface="굴림" pitchFamily="18" charset="0"/>
                        </a:rPr>
                        <a:t>12점</a:t>
                      </a:r>
                      <a:endParaRPr lang="zh-CN" altLang="en-US" sz="1199" dirty="0" smtClean="0">
                        <a:solidFill>
                          <a:srgbClr val="000000"/>
                        </a:solidFill>
                        <a:latin typeface="굴림" pitchFamily="18" charset="0"/>
                        <a:cs typeface="굴림" pitchFamily="18" charset="0"/>
                      </a:endParaRPr>
                    </a:p>
                    <a:p>
                      <a:pPr algn="ctr"/>
                      <a:r>
                        <a:rPr lang="en-US" altLang="zh-CN" sz="1199" dirty="0" smtClean="0">
                          <a:solidFill>
                            <a:srgbClr val="000000"/>
                          </a:solidFill>
                          <a:latin typeface="굴림" pitchFamily="18" charset="0"/>
                          <a:cs typeface="굴림" pitchFamily="18" charset="0"/>
                        </a:rPr>
                        <a:t>(9.6점)</a:t>
                      </a:r>
                      <a:endParaRPr lang="zh-CN" altLang="en-US" sz="1199" dirty="0" smtClean="0">
                        <a:solidFill>
                          <a:srgbClr val="000000"/>
                        </a:solidFill>
                        <a:latin typeface="굴림" pitchFamily="18" charset="0"/>
                        <a:cs typeface="굴림" pitchFamily="18" charset="0"/>
                      </a:endParaRPr>
                    </a:p>
                  </a:txBody>
                  <a:tcPr anchor="ctr"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99" dirty="0" smtClean="0">
                          <a:solidFill>
                            <a:srgbClr val="000000"/>
                          </a:solidFill>
                          <a:latin typeface="굴림" pitchFamily="18" charset="0"/>
                          <a:cs typeface="굴림" pitchFamily="18" charset="0"/>
                        </a:rPr>
                        <a:t>15점</a:t>
                      </a:r>
                      <a:endParaRPr lang="zh-CN" altLang="en-US" sz="1199" dirty="0" smtClean="0">
                        <a:solidFill>
                          <a:srgbClr val="000000"/>
                        </a:solidFill>
                        <a:latin typeface="굴림" pitchFamily="18" charset="0"/>
                        <a:cs typeface="굴림" pitchFamily="18" charset="0"/>
                      </a:endParaRPr>
                    </a:p>
                    <a:p>
                      <a:pPr algn="ctr"/>
                      <a:r>
                        <a:rPr lang="en-US" altLang="zh-CN" sz="1199" dirty="0" smtClean="0">
                          <a:solidFill>
                            <a:srgbClr val="000000"/>
                          </a:solidFill>
                          <a:latin typeface="굴림" pitchFamily="18" charset="0"/>
                          <a:cs typeface="굴림" pitchFamily="18" charset="0"/>
                        </a:rPr>
                        <a:t>(12점)</a:t>
                      </a:r>
                      <a:endParaRPr lang="zh-CN" altLang="en-US" sz="1199" dirty="0" smtClean="0">
                        <a:solidFill>
                          <a:srgbClr val="000000"/>
                        </a:solidFill>
                        <a:latin typeface="굴림" pitchFamily="18" charset="0"/>
                        <a:cs typeface="굴림" pitchFamily="18" charset="0"/>
                      </a:endParaRPr>
                    </a:p>
                  </a:txBody>
                  <a:tcPr anchor="ctr"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99" dirty="0" smtClean="0">
                          <a:solidFill>
                            <a:srgbClr val="000000"/>
                          </a:solidFill>
                          <a:latin typeface="굴림" pitchFamily="18" charset="0"/>
                          <a:cs typeface="굴림" pitchFamily="18" charset="0"/>
                        </a:rPr>
                        <a:t>12점</a:t>
                      </a:r>
                      <a:endParaRPr lang="zh-CN" altLang="en-US" sz="1199" dirty="0" smtClean="0">
                        <a:solidFill>
                          <a:srgbClr val="000000"/>
                        </a:solidFill>
                        <a:latin typeface="굴림" pitchFamily="18" charset="0"/>
                        <a:cs typeface="굴림" pitchFamily="18" charset="0"/>
                      </a:endParaRPr>
                    </a:p>
                    <a:p>
                      <a:pPr algn="ctr"/>
                      <a:r>
                        <a:rPr lang="en-US" altLang="zh-CN" sz="1199" dirty="0" smtClean="0">
                          <a:solidFill>
                            <a:srgbClr val="000000"/>
                          </a:solidFill>
                          <a:latin typeface="굴림" pitchFamily="18" charset="0"/>
                          <a:cs typeface="굴림" pitchFamily="18" charset="0"/>
                        </a:rPr>
                        <a:t>(9.6점)</a:t>
                      </a:r>
                      <a:endParaRPr lang="zh-CN" altLang="en-US" sz="1199" dirty="0" smtClean="0">
                        <a:solidFill>
                          <a:srgbClr val="000000"/>
                        </a:solidFill>
                        <a:latin typeface="굴림" pitchFamily="18" charset="0"/>
                        <a:cs typeface="굴림" pitchFamily="18" charset="0"/>
                      </a:endParaRPr>
                    </a:p>
                  </a:txBody>
                  <a:tcPr anchor="ctr"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8350"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altLang="zh-CN" sz="1199" dirty="0" smtClean="0">
                          <a:solidFill>
                            <a:srgbClr val="000000"/>
                          </a:solidFill>
                          <a:latin typeface="굴림" pitchFamily="18" charset="0"/>
                          <a:cs typeface="굴림" pitchFamily="18" charset="0"/>
                        </a:rPr>
                        <a:t>매출액비중</a:t>
                      </a:r>
                      <a:endParaRPr lang="zh-CN" altLang="en-US" sz="1199" dirty="0" smtClean="0">
                        <a:solidFill>
                          <a:srgbClr val="000000"/>
                        </a:solidFill>
                        <a:latin typeface="굴림" pitchFamily="18" charset="0"/>
                        <a:cs typeface="굴림" pitchFamily="18" charset="0"/>
                      </a:endParaRPr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99" dirty="0" smtClean="0">
                          <a:solidFill>
                            <a:srgbClr val="000000"/>
                          </a:solidFill>
                          <a:latin typeface="굴림" pitchFamily="18" charset="0"/>
                          <a:cs typeface="굴림" pitchFamily="18" charset="0"/>
                        </a:rPr>
                        <a:t>5</a:t>
                      </a:r>
                      <a:endParaRPr lang="zh-CN" altLang="en-US" sz="1199" dirty="0" smtClean="0">
                        <a:solidFill>
                          <a:srgbClr val="000000"/>
                        </a:solidFill>
                        <a:latin typeface="굴림" pitchFamily="18" charset="0"/>
                        <a:cs typeface="굴림" pitchFamily="18" charset="0"/>
                      </a:endParaRPr>
                    </a:p>
                  </a:txBody>
                  <a:tcPr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99" dirty="0" smtClean="0">
                          <a:solidFill>
                            <a:srgbClr val="000000"/>
                          </a:solidFill>
                          <a:latin typeface="굴림" pitchFamily="18" charset="0"/>
                          <a:cs typeface="굴림" pitchFamily="18" charset="0"/>
                        </a:rPr>
                        <a:t>4점</a:t>
                      </a:r>
                      <a:endParaRPr lang="zh-CN" altLang="en-US" sz="1199" dirty="0" smtClean="0">
                        <a:solidFill>
                          <a:srgbClr val="000000"/>
                        </a:solidFill>
                        <a:latin typeface="굴림" pitchFamily="18" charset="0"/>
                        <a:cs typeface="굴림" pitchFamily="18" charset="0"/>
                      </a:endParaRPr>
                    </a:p>
                  </a:txBody>
                  <a:tcPr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99" dirty="0" smtClean="0">
                          <a:solidFill>
                            <a:srgbClr val="000000"/>
                          </a:solidFill>
                          <a:latin typeface="굴림" pitchFamily="18" charset="0"/>
                          <a:cs typeface="굴림" pitchFamily="18" charset="0"/>
                        </a:rPr>
                        <a:t>5점</a:t>
                      </a:r>
                      <a:endParaRPr lang="zh-CN" altLang="en-US" sz="1199" dirty="0" smtClean="0">
                        <a:solidFill>
                          <a:srgbClr val="000000"/>
                        </a:solidFill>
                        <a:latin typeface="굴림" pitchFamily="18" charset="0"/>
                        <a:cs typeface="굴림" pitchFamily="18" charset="0"/>
                      </a:endParaRPr>
                    </a:p>
                  </a:txBody>
                  <a:tcPr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99" dirty="0" smtClean="0">
                          <a:solidFill>
                            <a:srgbClr val="000000"/>
                          </a:solidFill>
                          <a:latin typeface="굴림" pitchFamily="18" charset="0"/>
                          <a:cs typeface="굴림" pitchFamily="18" charset="0"/>
                        </a:rPr>
                        <a:t>4점</a:t>
                      </a:r>
                      <a:endParaRPr lang="zh-CN" altLang="en-US" sz="1199" dirty="0" smtClean="0">
                        <a:solidFill>
                          <a:srgbClr val="000000"/>
                        </a:solidFill>
                        <a:latin typeface="굴림" pitchFamily="18" charset="0"/>
                        <a:cs typeface="굴림" pitchFamily="18" charset="0"/>
                      </a:endParaRPr>
                    </a:p>
                  </a:txBody>
                  <a:tcPr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6814"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altLang="zh-CN" sz="1199" dirty="0" smtClean="0">
                          <a:solidFill>
                            <a:srgbClr val="000000"/>
                          </a:solidFill>
                          <a:latin typeface="굴림" pitchFamily="18" charset="0"/>
                          <a:cs typeface="굴림" pitchFamily="18" charset="0"/>
                        </a:rPr>
                        <a:t>배치기술자</a:t>
                      </a:r>
                      <a:endParaRPr lang="zh-CN" altLang="en-US" sz="1199" dirty="0" smtClean="0">
                        <a:solidFill>
                          <a:srgbClr val="000000"/>
                        </a:solidFill>
                        <a:latin typeface="굴림" pitchFamily="18" charset="0"/>
                        <a:cs typeface="굴림" pitchFamily="18" charset="0"/>
                      </a:endParaRPr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99" dirty="0" smtClean="0">
                          <a:solidFill>
                            <a:srgbClr val="000000"/>
                          </a:solidFill>
                          <a:latin typeface="굴림" pitchFamily="18" charset="0"/>
                          <a:cs typeface="굴림" pitchFamily="18" charset="0"/>
                        </a:rPr>
                        <a:t>10</a:t>
                      </a:r>
                      <a:endParaRPr lang="zh-CN" altLang="en-US" sz="1199" dirty="0" smtClean="0">
                        <a:solidFill>
                          <a:srgbClr val="000000"/>
                        </a:solidFill>
                        <a:latin typeface="굴림" pitchFamily="18" charset="0"/>
                        <a:cs typeface="굴림" pitchFamily="18" charset="0"/>
                      </a:endParaRPr>
                    </a:p>
                  </a:txBody>
                  <a:tcPr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99" dirty="0" smtClean="0">
                          <a:solidFill>
                            <a:srgbClr val="000000"/>
                          </a:solidFill>
                          <a:latin typeface="굴림" pitchFamily="18" charset="0"/>
                          <a:cs typeface="굴림" pitchFamily="18" charset="0"/>
                        </a:rPr>
                        <a:t>12점</a:t>
                      </a:r>
                      <a:endParaRPr lang="zh-CN" altLang="en-US" sz="1199" dirty="0" smtClean="0">
                        <a:solidFill>
                          <a:srgbClr val="000000"/>
                        </a:solidFill>
                        <a:latin typeface="굴림" pitchFamily="18" charset="0"/>
                        <a:cs typeface="굴림" pitchFamily="18" charset="0"/>
                      </a:endParaRPr>
                    </a:p>
                  </a:txBody>
                  <a:tcPr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99" dirty="0" smtClean="0">
                          <a:solidFill>
                            <a:srgbClr val="000000"/>
                          </a:solidFill>
                          <a:latin typeface="굴림" pitchFamily="18" charset="0"/>
                          <a:cs typeface="굴림" pitchFamily="18" charset="0"/>
                        </a:rPr>
                        <a:t>10점</a:t>
                      </a:r>
                      <a:endParaRPr lang="zh-CN" altLang="en-US" sz="1199" dirty="0" smtClean="0">
                        <a:solidFill>
                          <a:srgbClr val="000000"/>
                        </a:solidFill>
                        <a:latin typeface="굴림" pitchFamily="18" charset="0"/>
                        <a:cs typeface="굴림" pitchFamily="18" charset="0"/>
                      </a:endParaRPr>
                    </a:p>
                  </a:txBody>
                  <a:tcPr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99" dirty="0" smtClean="0">
                          <a:solidFill>
                            <a:srgbClr val="000000"/>
                          </a:solidFill>
                          <a:latin typeface="굴림" pitchFamily="18" charset="0"/>
                          <a:cs typeface="굴림" pitchFamily="18" charset="0"/>
                        </a:rPr>
                        <a:t>12점</a:t>
                      </a:r>
                      <a:endParaRPr lang="zh-CN" altLang="en-US" sz="1199" dirty="0" smtClean="0">
                        <a:solidFill>
                          <a:srgbClr val="000000"/>
                        </a:solidFill>
                        <a:latin typeface="굴림" pitchFamily="18" charset="0"/>
                        <a:cs typeface="굴림" pitchFamily="18" charset="0"/>
                      </a:endParaRPr>
                    </a:p>
                  </a:txBody>
                  <a:tcPr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03644"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zh-CN" sz="1199" dirty="0" smtClean="0">
                          <a:solidFill>
                            <a:srgbClr val="000000"/>
                          </a:solidFill>
                          <a:latin typeface="굴림" pitchFamily="18" charset="0"/>
                          <a:cs typeface="굴림" pitchFamily="18" charset="0"/>
                        </a:rPr>
                        <a:t>역량</a:t>
                      </a:r>
                      <a:endParaRPr lang="zh-CN" altLang="en-US" sz="1199" dirty="0" smtClean="0">
                        <a:solidFill>
                          <a:srgbClr val="000000"/>
                        </a:solidFill>
                        <a:latin typeface="굴림" pitchFamily="18" charset="0"/>
                        <a:cs typeface="굴림" pitchFamily="18" charset="0"/>
                      </a:endParaRPr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CN" sz="1199" dirty="0" smtClean="0">
                          <a:solidFill>
                            <a:srgbClr val="000000"/>
                          </a:solidFill>
                          <a:latin typeface="굴림" pitchFamily="18" charset="0"/>
                          <a:cs typeface="굴림" pitchFamily="18" charset="0"/>
                        </a:rPr>
                        <a:t>공공공사시공평가점수</a:t>
                      </a:r>
                      <a:endParaRPr lang="zh-CN" altLang="en-US" sz="1199" dirty="0" smtClean="0">
                        <a:solidFill>
                          <a:srgbClr val="000000"/>
                        </a:solidFill>
                        <a:latin typeface="굴림" pitchFamily="18" charset="0"/>
                        <a:cs typeface="굴림" pitchFamily="18" charset="0"/>
                      </a:endParaRPr>
                    </a:p>
                  </a:txBody>
                  <a:tcPr anchor="ctr"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99" dirty="0" smtClean="0">
                          <a:solidFill>
                            <a:srgbClr val="000000"/>
                          </a:solidFill>
                          <a:latin typeface="굴림" pitchFamily="18" charset="0"/>
                          <a:cs typeface="굴림" pitchFamily="18" charset="0"/>
                        </a:rPr>
                        <a:t>15점</a:t>
                      </a:r>
                      <a:endParaRPr lang="zh-CN" altLang="en-US" sz="1199" dirty="0" smtClean="0">
                        <a:solidFill>
                          <a:srgbClr val="000000"/>
                        </a:solidFill>
                        <a:latin typeface="굴림" pitchFamily="18" charset="0"/>
                        <a:cs typeface="굴림" pitchFamily="18" charset="0"/>
                      </a:endParaRPr>
                    </a:p>
                  </a:txBody>
                  <a:tcPr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99" dirty="0" smtClean="0">
                          <a:solidFill>
                            <a:srgbClr val="000000"/>
                          </a:solidFill>
                          <a:latin typeface="굴림" pitchFamily="18" charset="0"/>
                          <a:cs typeface="굴림" pitchFamily="18" charset="0"/>
                        </a:rPr>
                        <a:t>12점</a:t>
                      </a:r>
                      <a:endParaRPr lang="zh-CN" altLang="en-US" sz="1199" dirty="0" smtClean="0">
                        <a:solidFill>
                          <a:srgbClr val="000000"/>
                        </a:solidFill>
                        <a:latin typeface="굴림" pitchFamily="18" charset="0"/>
                        <a:cs typeface="굴림" pitchFamily="18" charset="0"/>
                      </a:endParaRPr>
                    </a:p>
                  </a:txBody>
                  <a:tcPr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99" dirty="0" smtClean="0">
                          <a:solidFill>
                            <a:srgbClr val="000000"/>
                          </a:solidFill>
                          <a:latin typeface="굴림" pitchFamily="18" charset="0"/>
                          <a:cs typeface="굴림" pitchFamily="18" charset="0"/>
                        </a:rPr>
                        <a:t>20점</a:t>
                      </a:r>
                      <a:endParaRPr lang="zh-CN" altLang="en-US" sz="1199" dirty="0" smtClean="0">
                        <a:solidFill>
                          <a:srgbClr val="000000"/>
                        </a:solidFill>
                        <a:latin typeface="굴림" pitchFamily="18" charset="0"/>
                        <a:cs typeface="굴림" pitchFamily="18" charset="0"/>
                      </a:endParaRPr>
                    </a:p>
                  </a:txBody>
                  <a:tcPr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99" dirty="0" smtClean="0">
                          <a:solidFill>
                            <a:srgbClr val="000000"/>
                          </a:solidFill>
                          <a:latin typeface="굴림" pitchFamily="18" charset="0"/>
                          <a:cs typeface="굴림" pitchFamily="18" charset="0"/>
                        </a:rPr>
                        <a:t>12점</a:t>
                      </a:r>
                      <a:endParaRPr lang="zh-CN" altLang="en-US" sz="1199" dirty="0" smtClean="0">
                        <a:solidFill>
                          <a:srgbClr val="000000"/>
                        </a:solidFill>
                        <a:latin typeface="굴림" pitchFamily="18" charset="0"/>
                        <a:cs typeface="굴림" pitchFamily="18" charset="0"/>
                      </a:endParaRPr>
                    </a:p>
                  </a:txBody>
                  <a:tcPr anchor="ctr"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16826"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altLang="zh-CN" sz="1199" dirty="0" smtClean="0">
                          <a:solidFill>
                            <a:srgbClr val="000000"/>
                          </a:solidFill>
                          <a:latin typeface="굴림" pitchFamily="18" charset="0"/>
                          <a:cs typeface="굴림" pitchFamily="18" charset="0"/>
                        </a:rPr>
                        <a:t>규모별시공역량</a:t>
                      </a:r>
                      <a:endParaRPr lang="zh-CN" altLang="en-US" sz="1199" dirty="0" smtClean="0">
                        <a:solidFill>
                          <a:srgbClr val="000000"/>
                        </a:solidFill>
                        <a:latin typeface="굴림" pitchFamily="18" charset="0"/>
                        <a:cs typeface="굴림" pitchFamily="18" charset="0"/>
                      </a:endParaRPr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99" dirty="0" smtClean="0">
                          <a:solidFill>
                            <a:srgbClr val="000000"/>
                          </a:solidFill>
                          <a:latin typeface="굴림" pitchFamily="18" charset="0"/>
                          <a:cs typeface="굴림" pitchFamily="18" charset="0"/>
                        </a:rPr>
                        <a:t>5</a:t>
                      </a:r>
                      <a:endParaRPr lang="zh-CN" altLang="en-US" sz="1199" dirty="0" smtClean="0">
                        <a:solidFill>
                          <a:srgbClr val="000000"/>
                        </a:solidFill>
                        <a:latin typeface="굴림" pitchFamily="18" charset="0"/>
                        <a:cs typeface="굴림" pitchFamily="18" charset="0"/>
                      </a:endParaRPr>
                    </a:p>
                  </a:txBody>
                  <a:tcPr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99" dirty="0" smtClean="0">
                          <a:solidFill>
                            <a:srgbClr val="000000"/>
                          </a:solidFill>
                          <a:latin typeface="굴림" pitchFamily="18" charset="0"/>
                          <a:cs typeface="굴림" pitchFamily="18" charset="0"/>
                        </a:rPr>
                        <a:t>-</a:t>
                      </a:r>
                      <a:endParaRPr lang="zh-CN" altLang="en-US" sz="1199" dirty="0" smtClean="0">
                        <a:solidFill>
                          <a:srgbClr val="000000"/>
                        </a:solidFill>
                        <a:latin typeface="굴림" pitchFamily="18" charset="0"/>
                        <a:cs typeface="굴림" pitchFamily="18" charset="0"/>
                      </a:endParaRPr>
                    </a:p>
                  </a:txBody>
                  <a:tcPr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99" dirty="0" smtClean="0">
                          <a:solidFill>
                            <a:srgbClr val="000000"/>
                          </a:solidFill>
                          <a:latin typeface="굴림" pitchFamily="18" charset="0"/>
                          <a:cs typeface="굴림" pitchFamily="18" charset="0"/>
                        </a:rPr>
                        <a:t>-</a:t>
                      </a:r>
                      <a:endParaRPr lang="zh-CN" altLang="en-US" sz="1199" dirty="0" smtClean="0">
                        <a:solidFill>
                          <a:srgbClr val="000000"/>
                        </a:solidFill>
                        <a:latin typeface="굴림" pitchFamily="18" charset="0"/>
                        <a:cs typeface="굴림" pitchFamily="18" charset="0"/>
                      </a:endParaRPr>
                    </a:p>
                  </a:txBody>
                  <a:tcPr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99" dirty="0" smtClean="0">
                          <a:solidFill>
                            <a:srgbClr val="000000"/>
                          </a:solidFill>
                          <a:latin typeface="굴림" pitchFamily="18" charset="0"/>
                          <a:cs typeface="굴림" pitchFamily="18" charset="0"/>
                        </a:rPr>
                        <a:t>-</a:t>
                      </a:r>
                      <a:endParaRPr lang="zh-CN" altLang="en-US" sz="1199" dirty="0" smtClean="0">
                        <a:solidFill>
                          <a:srgbClr val="000000"/>
                        </a:solidFill>
                        <a:latin typeface="굴림" pitchFamily="18" charset="0"/>
                        <a:cs typeface="굴림" pitchFamily="18" charset="0"/>
                      </a:endParaRPr>
                    </a:p>
                  </a:txBody>
                  <a:tcPr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8338"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/>
                      <a:r>
                        <a:rPr lang="en-US" altLang="zh-CN" sz="1199" dirty="0" smtClean="0">
                          <a:solidFill>
                            <a:srgbClr val="000000"/>
                          </a:solidFill>
                          <a:latin typeface="굴림" pitchFamily="18" charset="0"/>
                          <a:cs typeface="굴림" pitchFamily="18" charset="0"/>
                        </a:rPr>
                        <a:t>소계</a:t>
                      </a:r>
                      <a:endParaRPr lang="zh-CN" altLang="en-US" sz="1199" dirty="0" smtClean="0">
                        <a:solidFill>
                          <a:srgbClr val="000000"/>
                        </a:solidFill>
                        <a:latin typeface="굴림" pitchFamily="18" charset="0"/>
                        <a:cs typeface="굴림" pitchFamily="18" charset="0"/>
                      </a:endParaRPr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99" dirty="0" smtClean="0">
                          <a:solidFill>
                            <a:srgbClr val="000000"/>
                          </a:solidFill>
                          <a:latin typeface="굴림" pitchFamily="18" charset="0"/>
                          <a:cs typeface="굴림" pitchFamily="18" charset="0"/>
                        </a:rPr>
                        <a:t>45</a:t>
                      </a:r>
                      <a:endParaRPr lang="zh-CN" altLang="en-US" sz="1199" dirty="0" smtClean="0">
                        <a:solidFill>
                          <a:srgbClr val="000000"/>
                        </a:solidFill>
                        <a:latin typeface="굴림" pitchFamily="18" charset="0"/>
                        <a:cs typeface="굴림" pitchFamily="18" charset="0"/>
                      </a:endParaRPr>
                    </a:p>
                  </a:txBody>
                  <a:tcPr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99" dirty="0" smtClean="0">
                          <a:solidFill>
                            <a:srgbClr val="000000"/>
                          </a:solidFill>
                          <a:latin typeface="굴림" pitchFamily="18" charset="0"/>
                          <a:cs typeface="굴림" pitchFamily="18" charset="0"/>
                        </a:rPr>
                        <a:t>40</a:t>
                      </a:r>
                      <a:endParaRPr lang="zh-CN" altLang="en-US" sz="1199" dirty="0" smtClean="0">
                        <a:solidFill>
                          <a:srgbClr val="000000"/>
                        </a:solidFill>
                        <a:latin typeface="굴림" pitchFamily="18" charset="0"/>
                        <a:cs typeface="굴림" pitchFamily="18" charset="0"/>
                      </a:endParaRPr>
                    </a:p>
                  </a:txBody>
                  <a:tcPr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99" dirty="0" smtClean="0">
                          <a:solidFill>
                            <a:srgbClr val="000000"/>
                          </a:solidFill>
                          <a:latin typeface="굴림" pitchFamily="18" charset="0"/>
                          <a:cs typeface="굴림" pitchFamily="18" charset="0"/>
                        </a:rPr>
                        <a:t>50</a:t>
                      </a:r>
                      <a:endParaRPr lang="zh-CN" altLang="en-US" sz="1199" dirty="0" smtClean="0">
                        <a:solidFill>
                          <a:srgbClr val="000000"/>
                        </a:solidFill>
                        <a:latin typeface="굴림" pitchFamily="18" charset="0"/>
                        <a:cs typeface="굴림" pitchFamily="18" charset="0"/>
                      </a:endParaRPr>
                    </a:p>
                  </a:txBody>
                  <a:tcPr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99" dirty="0" smtClean="0">
                          <a:solidFill>
                            <a:srgbClr val="000000"/>
                          </a:solidFill>
                          <a:latin typeface="굴림" pitchFamily="18" charset="0"/>
                          <a:cs typeface="굴림" pitchFamily="18" charset="0"/>
                        </a:rPr>
                        <a:t>40점</a:t>
                      </a:r>
                      <a:endParaRPr lang="zh-CN" altLang="en-US" sz="1199" dirty="0" smtClean="0">
                        <a:solidFill>
                          <a:srgbClr val="000000"/>
                        </a:solidFill>
                        <a:latin typeface="굴림" pitchFamily="18" charset="0"/>
                        <a:cs typeface="굴림" pitchFamily="18" charset="0"/>
                      </a:endParaRPr>
                    </a:p>
                  </a:txBody>
                  <a:tcPr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8350">
                <a:tc rowSpan="3">
                  <a:txBody>
                    <a:bodyPr/>
                    <a:lstStyle/>
                    <a:p>
                      <a:pPr algn="ctr"/>
                      <a:r>
                        <a:rPr lang="en-US" altLang="zh-CN" sz="1199" dirty="0" smtClean="0">
                          <a:solidFill>
                            <a:srgbClr val="000000"/>
                          </a:solidFill>
                          <a:latin typeface="굴림" pitchFamily="18" charset="0"/>
                          <a:cs typeface="굴림" pitchFamily="18" charset="0"/>
                        </a:rPr>
                        <a:t>입찰금액</a:t>
                      </a:r>
                      <a:endParaRPr lang="zh-CN" altLang="en-US" sz="1199" dirty="0" smtClean="0">
                        <a:solidFill>
                          <a:srgbClr val="000000"/>
                        </a:solidFill>
                        <a:latin typeface="굴림" pitchFamily="18" charset="0"/>
                        <a:cs typeface="굴림" pitchFamily="18" charset="0"/>
                      </a:endParaRPr>
                    </a:p>
                  </a:txBody>
                  <a:tcPr anchor="b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/>
                      <a:r>
                        <a:rPr lang="en-US" altLang="zh-CN" sz="1199" dirty="0" smtClean="0">
                          <a:solidFill>
                            <a:srgbClr val="000000"/>
                          </a:solidFill>
                          <a:latin typeface="굴림" pitchFamily="18" charset="0"/>
                          <a:cs typeface="굴림" pitchFamily="18" charset="0"/>
                        </a:rPr>
                        <a:t>금액</a:t>
                      </a:r>
                      <a:endParaRPr lang="zh-CN" altLang="en-US" sz="1199" dirty="0" smtClean="0">
                        <a:solidFill>
                          <a:srgbClr val="000000"/>
                        </a:solidFill>
                        <a:latin typeface="굴림" pitchFamily="18" charset="0"/>
                        <a:cs typeface="굴림" pitchFamily="18" charset="0"/>
                      </a:endParaRPr>
                    </a:p>
                  </a:txBody>
                  <a:tcPr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99" dirty="0" smtClean="0">
                          <a:solidFill>
                            <a:srgbClr val="000000"/>
                          </a:solidFill>
                          <a:latin typeface="굴림" pitchFamily="18" charset="0"/>
                          <a:cs typeface="굴림" pitchFamily="18" charset="0"/>
                        </a:rPr>
                        <a:t>55</a:t>
                      </a:r>
                      <a:endParaRPr lang="zh-CN" altLang="en-US" sz="1199" dirty="0" smtClean="0">
                        <a:solidFill>
                          <a:srgbClr val="000000"/>
                        </a:solidFill>
                        <a:latin typeface="굴림" pitchFamily="18" charset="0"/>
                        <a:cs typeface="굴림" pitchFamily="18" charset="0"/>
                      </a:endParaRPr>
                    </a:p>
                  </a:txBody>
                  <a:tcPr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99" dirty="0" smtClean="0">
                          <a:solidFill>
                            <a:srgbClr val="000000"/>
                          </a:solidFill>
                          <a:latin typeface="굴림" pitchFamily="18" charset="0"/>
                          <a:cs typeface="굴림" pitchFamily="18" charset="0"/>
                        </a:rPr>
                        <a:t>60점</a:t>
                      </a:r>
                      <a:endParaRPr lang="zh-CN" altLang="en-US" sz="1199" dirty="0" smtClean="0">
                        <a:solidFill>
                          <a:srgbClr val="000000"/>
                        </a:solidFill>
                        <a:latin typeface="굴림" pitchFamily="18" charset="0"/>
                        <a:cs typeface="굴림" pitchFamily="18" charset="0"/>
                      </a:endParaRPr>
                    </a:p>
                  </a:txBody>
                  <a:tcPr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99" dirty="0" smtClean="0">
                          <a:solidFill>
                            <a:srgbClr val="000000"/>
                          </a:solidFill>
                          <a:latin typeface="굴림" pitchFamily="18" charset="0"/>
                          <a:cs typeface="굴림" pitchFamily="18" charset="0"/>
                        </a:rPr>
                        <a:t>50점</a:t>
                      </a:r>
                      <a:endParaRPr lang="zh-CN" altLang="en-US" sz="1199" dirty="0" smtClean="0">
                        <a:solidFill>
                          <a:srgbClr val="000000"/>
                        </a:solidFill>
                        <a:latin typeface="굴림" pitchFamily="18" charset="0"/>
                        <a:cs typeface="굴림" pitchFamily="18" charset="0"/>
                      </a:endParaRPr>
                    </a:p>
                  </a:txBody>
                  <a:tcPr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99" dirty="0" smtClean="0">
                          <a:solidFill>
                            <a:srgbClr val="000000"/>
                          </a:solidFill>
                          <a:latin typeface="굴림" pitchFamily="18" charset="0"/>
                          <a:cs typeface="굴림" pitchFamily="18" charset="0"/>
                        </a:rPr>
                        <a:t>60점</a:t>
                      </a:r>
                      <a:endParaRPr lang="zh-CN" altLang="en-US" sz="1199" dirty="0" smtClean="0">
                        <a:solidFill>
                          <a:srgbClr val="000000"/>
                        </a:solidFill>
                        <a:latin typeface="굴림" pitchFamily="18" charset="0"/>
                        <a:cs typeface="굴림" pitchFamily="18" charset="0"/>
                      </a:endParaRPr>
                    </a:p>
                  </a:txBody>
                  <a:tcPr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8338"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algn="ctr"/>
                      <a:r>
                        <a:rPr lang="en-US" altLang="zh-CN" sz="1199" dirty="0" smtClean="0">
                          <a:solidFill>
                            <a:srgbClr val="000000"/>
                          </a:solidFill>
                          <a:latin typeface="굴림" pitchFamily="18" charset="0"/>
                          <a:cs typeface="굴림" pitchFamily="18" charset="0"/>
                        </a:rPr>
                        <a:t>가격산출의적정성</a:t>
                      </a:r>
                      <a:endParaRPr lang="zh-CN" altLang="en-US" sz="1199" dirty="0" smtClean="0">
                        <a:solidFill>
                          <a:srgbClr val="000000"/>
                        </a:solidFill>
                        <a:latin typeface="굴림" pitchFamily="18" charset="0"/>
                        <a:cs typeface="굴림" pitchFamily="18" charset="0"/>
                      </a:endParaRPr>
                    </a:p>
                    <a:p>
                      <a:pPr algn="l"/>
                      <a:r>
                        <a:rPr lang="en-US" altLang="zh-CN" sz="1199" dirty="0" smtClean="0">
                          <a:solidFill>
                            <a:srgbClr val="000000"/>
                          </a:solidFill>
                          <a:latin typeface="굴림" pitchFamily="18" charset="0"/>
                          <a:cs typeface="굴림" pitchFamily="18" charset="0"/>
                        </a:rPr>
                        <a:t>(감점)</a:t>
                      </a:r>
                      <a:endParaRPr lang="zh-CN" altLang="en-US" sz="1199" dirty="0" smtClean="0">
                        <a:solidFill>
                          <a:srgbClr val="000000"/>
                        </a:solidFill>
                        <a:latin typeface="굴림" pitchFamily="18" charset="0"/>
                        <a:cs typeface="굴림" pitchFamily="18" charset="0"/>
                      </a:endParaRPr>
                    </a:p>
                  </a:txBody>
                  <a:tcPr anchor="b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99" dirty="0" smtClean="0">
                          <a:solidFill>
                            <a:srgbClr val="000000"/>
                          </a:solidFill>
                          <a:latin typeface="굴림" pitchFamily="18" charset="0"/>
                          <a:cs typeface="굴림" pitchFamily="18" charset="0"/>
                        </a:rPr>
                        <a:t>단가</a:t>
                      </a:r>
                      <a:endParaRPr lang="zh-CN" altLang="en-US" sz="1199" dirty="0" smtClean="0">
                        <a:solidFill>
                          <a:srgbClr val="000000"/>
                        </a:solidFill>
                        <a:latin typeface="굴림" pitchFamily="18" charset="0"/>
                        <a:cs typeface="굴림" pitchFamily="18" charset="0"/>
                      </a:endParaRPr>
                    </a:p>
                  </a:txBody>
                  <a:tcPr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199" dirty="0" smtClean="0">
                          <a:solidFill>
                            <a:srgbClr val="000000"/>
                          </a:solidFill>
                          <a:latin typeface="굴림" pitchFamily="18" charset="0"/>
                          <a:cs typeface="굴림" pitchFamily="18" charset="0"/>
                        </a:rPr>
                        <a:t>0∼-2</a:t>
                      </a:r>
                      <a:endParaRPr lang="zh-CN" altLang="en-US" sz="1199" dirty="0" smtClean="0">
                        <a:solidFill>
                          <a:srgbClr val="000000"/>
                        </a:solidFill>
                        <a:latin typeface="굴림" pitchFamily="18" charset="0"/>
                        <a:cs typeface="굴림" pitchFamily="18" charset="0"/>
                      </a:endParaRPr>
                    </a:p>
                  </a:txBody>
                  <a:tcPr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199" dirty="0" smtClean="0">
                          <a:solidFill>
                            <a:srgbClr val="000000"/>
                          </a:solidFill>
                          <a:latin typeface="굴림" pitchFamily="18" charset="0"/>
                          <a:cs typeface="굴림" pitchFamily="18" charset="0"/>
                        </a:rPr>
                        <a:t>0∼-2점</a:t>
                      </a:r>
                      <a:endParaRPr lang="zh-CN" altLang="en-US" sz="1199" dirty="0" smtClean="0">
                        <a:solidFill>
                          <a:srgbClr val="000000"/>
                        </a:solidFill>
                        <a:latin typeface="굴림" pitchFamily="18" charset="0"/>
                        <a:cs typeface="굴림" pitchFamily="18" charset="0"/>
                      </a:endParaRPr>
                    </a:p>
                  </a:txBody>
                  <a:tcPr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99" dirty="0" smtClean="0">
                          <a:solidFill>
                            <a:srgbClr val="000000"/>
                          </a:solidFill>
                          <a:latin typeface="굴림" pitchFamily="18" charset="0"/>
                          <a:cs typeface="굴림" pitchFamily="18" charset="0"/>
                        </a:rPr>
                        <a:t>-10점</a:t>
                      </a:r>
                      <a:endParaRPr lang="zh-CN" altLang="en-US" sz="1199" dirty="0" smtClean="0">
                        <a:solidFill>
                          <a:srgbClr val="000000"/>
                        </a:solidFill>
                        <a:latin typeface="굴림" pitchFamily="18" charset="0"/>
                        <a:cs typeface="굴림" pitchFamily="18" charset="0"/>
                      </a:endParaRPr>
                    </a:p>
                  </a:txBody>
                  <a:tcPr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99" dirty="0" smtClean="0">
                          <a:solidFill>
                            <a:srgbClr val="000000"/>
                          </a:solidFill>
                          <a:latin typeface="굴림" pitchFamily="18" charset="0"/>
                          <a:cs typeface="굴림" pitchFamily="18" charset="0"/>
                        </a:rPr>
                        <a:t>-2점</a:t>
                      </a:r>
                      <a:endParaRPr lang="zh-CN" altLang="en-US" sz="1199" dirty="0" smtClean="0">
                        <a:solidFill>
                          <a:srgbClr val="000000"/>
                        </a:solidFill>
                        <a:latin typeface="굴림" pitchFamily="18" charset="0"/>
                        <a:cs typeface="굴림" pitchFamily="18" charset="0"/>
                      </a:endParaRPr>
                    </a:p>
                  </a:txBody>
                  <a:tcPr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8350"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99" dirty="0" smtClean="0">
                          <a:solidFill>
                            <a:srgbClr val="000000"/>
                          </a:solidFill>
                          <a:latin typeface="굴림" pitchFamily="18" charset="0"/>
                          <a:cs typeface="굴림" pitchFamily="18" charset="0"/>
                        </a:rPr>
                        <a:t>하도급계획</a:t>
                      </a:r>
                      <a:endParaRPr lang="zh-CN" altLang="en-US" sz="1199" dirty="0" smtClean="0">
                        <a:solidFill>
                          <a:srgbClr val="000000"/>
                        </a:solidFill>
                        <a:latin typeface="굴림" pitchFamily="18" charset="0"/>
                        <a:cs typeface="굴림" pitchFamily="18" charset="0"/>
                      </a:endParaRPr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199" dirty="0" smtClean="0">
                          <a:solidFill>
                            <a:srgbClr val="000000"/>
                          </a:solidFill>
                          <a:latin typeface="굴림" pitchFamily="18" charset="0"/>
                          <a:cs typeface="굴림" pitchFamily="18" charset="0"/>
                        </a:rPr>
                        <a:t>0∼-2</a:t>
                      </a:r>
                      <a:endParaRPr lang="zh-CN" altLang="en-US" sz="1199" dirty="0" smtClean="0">
                        <a:solidFill>
                          <a:srgbClr val="000000"/>
                        </a:solidFill>
                        <a:latin typeface="굴림" pitchFamily="18" charset="0"/>
                        <a:cs typeface="굴림" pitchFamily="18" charset="0"/>
                      </a:endParaRPr>
                    </a:p>
                  </a:txBody>
                  <a:tcPr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199" dirty="0" smtClean="0">
                          <a:solidFill>
                            <a:srgbClr val="000000"/>
                          </a:solidFill>
                          <a:latin typeface="굴림" pitchFamily="18" charset="0"/>
                          <a:cs typeface="굴림" pitchFamily="18" charset="0"/>
                        </a:rPr>
                        <a:t>0∼-2점</a:t>
                      </a:r>
                      <a:endParaRPr lang="zh-CN" altLang="en-US" sz="1199" dirty="0" smtClean="0">
                        <a:solidFill>
                          <a:srgbClr val="000000"/>
                        </a:solidFill>
                        <a:latin typeface="굴림" pitchFamily="18" charset="0"/>
                        <a:cs typeface="굴림" pitchFamily="18" charset="0"/>
                      </a:endParaRPr>
                    </a:p>
                  </a:txBody>
                  <a:tcPr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99" dirty="0" smtClean="0">
                          <a:solidFill>
                            <a:srgbClr val="000000"/>
                          </a:solidFill>
                          <a:latin typeface="굴림" pitchFamily="18" charset="0"/>
                          <a:cs typeface="굴림" pitchFamily="18" charset="0"/>
                        </a:rPr>
                        <a:t>-10점</a:t>
                      </a:r>
                      <a:endParaRPr lang="zh-CN" altLang="en-US" sz="1199" dirty="0" smtClean="0">
                        <a:solidFill>
                          <a:srgbClr val="000000"/>
                        </a:solidFill>
                        <a:latin typeface="굴림" pitchFamily="18" charset="0"/>
                        <a:cs typeface="굴림" pitchFamily="18" charset="0"/>
                      </a:endParaRPr>
                    </a:p>
                  </a:txBody>
                  <a:tcPr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99" dirty="0" smtClean="0">
                          <a:solidFill>
                            <a:srgbClr val="000000"/>
                          </a:solidFill>
                          <a:latin typeface="굴림" pitchFamily="18" charset="0"/>
                          <a:cs typeface="굴림" pitchFamily="18" charset="0"/>
                        </a:rPr>
                        <a:t>-2점</a:t>
                      </a:r>
                      <a:endParaRPr lang="zh-CN" altLang="en-US" sz="1199" dirty="0" smtClean="0">
                        <a:solidFill>
                          <a:srgbClr val="000000"/>
                        </a:solidFill>
                        <a:latin typeface="굴림" pitchFamily="18" charset="0"/>
                        <a:cs typeface="굴림" pitchFamily="18" charset="0"/>
                      </a:endParaRPr>
                    </a:p>
                  </a:txBody>
                  <a:tcPr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8338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199" dirty="0" smtClean="0">
                          <a:solidFill>
                            <a:srgbClr val="000000"/>
                          </a:solidFill>
                          <a:latin typeface="굴림" pitchFamily="18" charset="0"/>
                          <a:cs typeface="굴림" pitchFamily="18" charset="0"/>
                        </a:rPr>
                        <a:t>사회적책임</a:t>
                      </a:r>
                      <a:endParaRPr lang="zh-CN" altLang="en-US" sz="1199" dirty="0" smtClean="0">
                        <a:solidFill>
                          <a:srgbClr val="000000"/>
                        </a:solidFill>
                        <a:latin typeface="굴림" pitchFamily="18" charset="0"/>
                        <a:cs typeface="굴림" pitchFamily="18" charset="0"/>
                      </a:endParaRPr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mpd="sng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/>
                      <a:r>
                        <a:rPr lang="en-US" altLang="zh-CN" sz="1199" dirty="0" smtClean="0">
                          <a:solidFill>
                            <a:srgbClr val="000000"/>
                          </a:solidFill>
                          <a:latin typeface="굴림" pitchFamily="18" charset="0"/>
                          <a:cs typeface="굴림" pitchFamily="18" charset="0"/>
                        </a:rPr>
                        <a:t>건설인력고용</a:t>
                      </a:r>
                      <a:endParaRPr lang="zh-CN" altLang="en-US" sz="1199" dirty="0" smtClean="0">
                        <a:solidFill>
                          <a:srgbClr val="000000"/>
                        </a:solidFill>
                        <a:latin typeface="굴림" pitchFamily="18" charset="0"/>
                        <a:cs typeface="굴림" pitchFamily="18" charset="0"/>
                      </a:endParaRPr>
                    </a:p>
                  </a:txBody>
                  <a:tcPr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99" dirty="0" smtClean="0">
                          <a:solidFill>
                            <a:srgbClr val="000000"/>
                          </a:solidFill>
                          <a:latin typeface="굴림" pitchFamily="18" charset="0"/>
                          <a:cs typeface="굴림" pitchFamily="18" charset="0"/>
                        </a:rPr>
                        <a:t>0.4</a:t>
                      </a:r>
                      <a:endParaRPr lang="zh-CN" altLang="en-US" sz="1199" dirty="0" smtClean="0">
                        <a:solidFill>
                          <a:srgbClr val="000000"/>
                        </a:solidFill>
                        <a:latin typeface="굴림" pitchFamily="18" charset="0"/>
                        <a:cs typeface="굴림" pitchFamily="18" charset="0"/>
                      </a:endParaRPr>
                    </a:p>
                  </a:txBody>
                  <a:tcPr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99" dirty="0" smtClean="0">
                          <a:solidFill>
                            <a:srgbClr val="000000"/>
                          </a:solidFill>
                          <a:latin typeface="굴림" pitchFamily="18" charset="0"/>
                          <a:cs typeface="굴림" pitchFamily="18" charset="0"/>
                        </a:rPr>
                        <a:t>0.2점</a:t>
                      </a:r>
                      <a:endParaRPr lang="zh-CN" altLang="en-US" sz="1199" dirty="0" smtClean="0">
                        <a:solidFill>
                          <a:srgbClr val="000000"/>
                        </a:solidFill>
                        <a:latin typeface="굴림" pitchFamily="18" charset="0"/>
                        <a:cs typeface="굴림" pitchFamily="18" charset="0"/>
                      </a:endParaRPr>
                    </a:p>
                  </a:txBody>
                  <a:tcPr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99" dirty="0" smtClean="0">
                          <a:solidFill>
                            <a:srgbClr val="000000"/>
                          </a:solidFill>
                          <a:latin typeface="굴림" pitchFamily="18" charset="0"/>
                          <a:cs typeface="굴림" pitchFamily="18" charset="0"/>
                        </a:rPr>
                        <a:t>0.2점</a:t>
                      </a:r>
                      <a:endParaRPr lang="zh-CN" altLang="en-US" sz="1199" dirty="0" smtClean="0">
                        <a:solidFill>
                          <a:srgbClr val="000000"/>
                        </a:solidFill>
                        <a:latin typeface="굴림" pitchFamily="18" charset="0"/>
                        <a:cs typeface="굴림" pitchFamily="18" charset="0"/>
                      </a:endParaRPr>
                    </a:p>
                  </a:txBody>
                  <a:tcPr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99" dirty="0" smtClean="0">
                          <a:solidFill>
                            <a:srgbClr val="000000"/>
                          </a:solidFill>
                          <a:latin typeface="굴림" pitchFamily="18" charset="0"/>
                          <a:cs typeface="굴림" pitchFamily="18" charset="0"/>
                        </a:rPr>
                        <a:t>0.3점</a:t>
                      </a:r>
                      <a:endParaRPr lang="zh-CN" altLang="en-US" sz="1199" dirty="0" smtClean="0">
                        <a:solidFill>
                          <a:srgbClr val="000000"/>
                        </a:solidFill>
                        <a:latin typeface="굴림" pitchFamily="18" charset="0"/>
                        <a:cs typeface="굴림" pitchFamily="18" charset="0"/>
                      </a:endParaRPr>
                    </a:p>
                  </a:txBody>
                  <a:tcPr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1219200" y="1155700"/>
            <a:ext cx="152400" cy="266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100"/>
              </a:lnSpc>
              <a:tabLst/>
            </a:pPr>
            <a:r>
              <a:rPr lang="en-US" altLang="zh-CN" sz="2194" dirty="0" smtClean="0">
                <a:solidFill>
                  <a:srgbClr val="FFFFFF"/>
                </a:solidFill>
                <a:latin typeface="HY헤드라인M" pitchFamily="18" charset="0"/>
                <a:cs typeface="HY헤드라인M" pitchFamily="18" charset="0"/>
              </a:rPr>
              <a:t>9</a:t>
            </a:r>
          </a:p>
        </p:txBody>
      </p:sp>
      <p:sp>
        <p:nvSpPr>
          <p:cNvPr id="6" name="TextBox 1"/>
          <p:cNvSpPr txBox="1"/>
          <p:nvPr/>
        </p:nvSpPr>
        <p:spPr>
          <a:xfrm>
            <a:off x="9423400" y="6845300"/>
            <a:ext cx="215900" cy="177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  <a:tabLst/>
            </a:pPr>
            <a:r>
              <a:rPr lang="en-US" altLang="zh-CN" sz="1403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62</a:t>
            </a:r>
          </a:p>
        </p:txBody>
      </p:sp>
      <p:sp>
        <p:nvSpPr>
          <p:cNvPr id="7" name="TextBox 1"/>
          <p:cNvSpPr txBox="1"/>
          <p:nvPr/>
        </p:nvSpPr>
        <p:spPr>
          <a:xfrm>
            <a:off x="2159000" y="1155700"/>
            <a:ext cx="2235200" cy="266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100"/>
              </a:lnSpc>
              <a:tabLst/>
            </a:pPr>
            <a:r>
              <a:rPr lang="en-US" altLang="zh-CN" sz="1799" dirty="0" smtClean="0">
                <a:solidFill>
                  <a:srgbClr val="0033CC"/>
                </a:solidFill>
                <a:latin typeface="HY견고딕" pitchFamily="18" charset="0"/>
                <a:cs typeface="HY견고딕" pitchFamily="18" charset="0"/>
              </a:rPr>
              <a:t>종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33CC"/>
                </a:solidFill>
                <a:latin typeface="HY견고딕" pitchFamily="18" charset="0"/>
                <a:cs typeface="HY견고딕" pitchFamily="18" charset="0"/>
              </a:rPr>
              <a:t>합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33CC"/>
                </a:solidFill>
                <a:latin typeface="HY견고딕" pitchFamily="18" charset="0"/>
                <a:cs typeface="HY견고딕" pitchFamily="18" charset="0"/>
              </a:rPr>
              <a:t>심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33CC"/>
                </a:solidFill>
                <a:latin typeface="HY견고딕" pitchFamily="18" charset="0"/>
                <a:cs typeface="HY견고딕" pitchFamily="18" charset="0"/>
              </a:rPr>
              <a:t>사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33CC"/>
                </a:solidFill>
                <a:latin typeface="HY견고딕" pitchFamily="18" charset="0"/>
                <a:cs typeface="HY견고딕" pitchFamily="18" charset="0"/>
              </a:rPr>
              <a:t>낙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33CC"/>
                </a:solidFill>
                <a:latin typeface="HY견고딕" pitchFamily="18" charset="0"/>
                <a:cs typeface="HY견고딕" pitchFamily="18" charset="0"/>
              </a:rPr>
              <a:t>찰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33CC"/>
                </a:solidFill>
                <a:latin typeface="HY견고딕" pitchFamily="18" charset="0"/>
                <a:cs typeface="HY견고딕" pitchFamily="18" charset="0"/>
              </a:rPr>
              <a:t>제</a:t>
            </a:r>
            <a:r>
              <a:rPr lang="en-US" altLang="zh-CN" sz="21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4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합평가</a:t>
            </a:r>
          </a:p>
        </p:txBody>
      </p:sp>
      <p:sp>
        <p:nvSpPr>
          <p:cNvPr id="8" name="TextBox 1"/>
          <p:cNvSpPr txBox="1"/>
          <p:nvPr/>
        </p:nvSpPr>
        <p:spPr>
          <a:xfrm>
            <a:off x="1701800" y="1168400"/>
            <a:ext cx="6972300" cy="266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100"/>
              </a:lnSpc>
              <a:tabLst/>
            </a:pPr>
            <a:r>
              <a:rPr lang="en-US" altLang="zh-CN" sz="2194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시공</a:t>
            </a:r>
            <a:r>
              <a:rPr lang="en-US" altLang="zh-CN" sz="21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4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평</a:t>
            </a:r>
            <a:r>
              <a:rPr lang="en-US" altLang="zh-CN" sz="21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4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가</a:t>
            </a:r>
            <a:r>
              <a:rPr lang="en-US" altLang="zh-CN" sz="21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4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및</a:t>
            </a:r>
            <a:r>
              <a:rPr lang="en-US" altLang="zh-CN" sz="21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4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종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특례운용기준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배점</a:t>
            </a:r>
            <a:r>
              <a:rPr lang="en-US" altLang="zh-CN" sz="11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(300~1000억원</a:t>
            </a:r>
            <a:r>
              <a:rPr lang="en-US" altLang="zh-CN" sz="11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경우),</a:t>
            </a:r>
            <a:r>
              <a:rPr lang="en-US" altLang="zh-CN" sz="11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국토부</a:t>
            </a:r>
            <a:r>
              <a:rPr lang="en-US" altLang="zh-CN" sz="11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산하기관별</a:t>
            </a:r>
          </a:p>
        </p:txBody>
      </p:sp>
      <p:sp>
        <p:nvSpPr>
          <p:cNvPr id="9" name="TextBox 1"/>
          <p:cNvSpPr txBox="1"/>
          <p:nvPr/>
        </p:nvSpPr>
        <p:spPr>
          <a:xfrm>
            <a:off x="1282700" y="5626100"/>
            <a:ext cx="7937500" cy="469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                <a:tab pos="6667500" algn="l"/>
              </a:tabLst>
            </a:pPr>
            <a:r>
              <a:rPr lang="en-US" altLang="zh-CN" dirty="0" smtClean="0"/>
              <a:t>	</a:t>
            </a:r>
            <a:r>
              <a:rPr lang="en-US" altLang="zh-CN" sz="11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대한건설협회</a:t>
            </a:r>
            <a:r>
              <a:rPr lang="en-US" altLang="zh-CN" sz="11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제공</a:t>
            </a:r>
          </a:p>
          <a:p>
            <a:pPr>
              <a:lnSpc>
                <a:spcPts val="2500"/>
              </a:lnSpc>
              <a:tabLst>
                <a:tab pos="6667500" algn="l"/>
              </a:tabLst>
            </a:pPr>
            <a:r>
              <a:rPr lang="en-US" altLang="zh-CN" sz="1799" dirty="0" smtClean="0">
                <a:solidFill>
                  <a:srgbClr val="000000"/>
                </a:solidFill>
                <a:latin typeface="굴림" pitchFamily="18" charset="0"/>
                <a:cs typeface="굴림" pitchFamily="18" charset="0"/>
              </a:rPr>
              <a:t>’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17년부터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모든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지분업체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포함,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대상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공사금액(300억)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하향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예정</a:t>
            </a:r>
          </a:p>
        </p:txBody>
      </p:sp>
      <p:sp>
        <p:nvSpPr>
          <p:cNvPr id="10" name="TextBox 1"/>
          <p:cNvSpPr txBox="1"/>
          <p:nvPr/>
        </p:nvSpPr>
        <p:spPr>
          <a:xfrm>
            <a:off x="977900" y="495300"/>
            <a:ext cx="3822700" cy="342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700"/>
              </a:lnSpc>
              <a:tabLst/>
            </a:pP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8.</a:t>
            </a:r>
            <a:r>
              <a:rPr lang="en-US" altLang="zh-CN" sz="27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시공평가</a:t>
            </a:r>
            <a:r>
              <a:rPr lang="en-US" altLang="zh-CN" sz="27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및</a:t>
            </a:r>
            <a:r>
              <a:rPr lang="en-US" altLang="zh-CN" sz="27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종합평가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797699" y="909345"/>
            <a:ext cx="9082252" cy="5993714"/>
          </a:xfrm>
          <a:custGeom>
            <a:avLst/>
            <a:gdLst>
              <a:gd name="connsiteX0" fmla="*/ 0 w 9082252"/>
              <a:gd name="connsiteY0" fmla="*/ 5993713 h 5993714"/>
              <a:gd name="connsiteX1" fmla="*/ 9082252 w 9082252"/>
              <a:gd name="connsiteY1" fmla="*/ 5993713 h 5993714"/>
              <a:gd name="connsiteX2" fmla="*/ 9082252 w 9082252"/>
              <a:gd name="connsiteY2" fmla="*/ 0 h 5993714"/>
              <a:gd name="connsiteX3" fmla="*/ 0 w 9082252"/>
              <a:gd name="connsiteY3" fmla="*/ 0 h 5993714"/>
              <a:gd name="connsiteX4" fmla="*/ 0 w 9082252"/>
              <a:gd name="connsiteY4" fmla="*/ 5993713 h 599371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082252" h="5993714">
                <a:moveTo>
                  <a:pt x="0" y="5993713"/>
                </a:moveTo>
                <a:lnTo>
                  <a:pt x="9082252" y="5993713"/>
                </a:lnTo>
                <a:lnTo>
                  <a:pt x="9082252" y="0"/>
                </a:lnTo>
                <a:lnTo>
                  <a:pt x="0" y="0"/>
                </a:lnTo>
                <a:lnTo>
                  <a:pt x="0" y="5993713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Freeform 3"/>
          <p:cNvSpPr/>
          <p:nvPr/>
        </p:nvSpPr>
        <p:spPr>
          <a:xfrm>
            <a:off x="1616722" y="1865896"/>
            <a:ext cx="2211946" cy="948944"/>
          </a:xfrm>
          <a:custGeom>
            <a:avLst/>
            <a:gdLst>
              <a:gd name="connsiteX0" fmla="*/ 0 w 2211946"/>
              <a:gd name="connsiteY0" fmla="*/ 948944 h 948944"/>
              <a:gd name="connsiteX1" fmla="*/ 2211946 w 2211946"/>
              <a:gd name="connsiteY1" fmla="*/ 948944 h 948944"/>
              <a:gd name="connsiteX2" fmla="*/ 2211946 w 2211946"/>
              <a:gd name="connsiteY2" fmla="*/ 0 h 948944"/>
              <a:gd name="connsiteX3" fmla="*/ 0 w 2211946"/>
              <a:gd name="connsiteY3" fmla="*/ 0 h 948944"/>
              <a:gd name="connsiteX4" fmla="*/ 0 w 2211946"/>
              <a:gd name="connsiteY4" fmla="*/ 948944 h 94894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2211946" h="948944">
                <a:moveTo>
                  <a:pt x="0" y="948944"/>
                </a:moveTo>
                <a:lnTo>
                  <a:pt x="2211946" y="948944"/>
                </a:lnTo>
                <a:lnTo>
                  <a:pt x="2211946" y="0"/>
                </a:lnTo>
                <a:lnTo>
                  <a:pt x="0" y="0"/>
                </a:lnTo>
                <a:lnTo>
                  <a:pt x="0" y="948944"/>
                </a:lnTo>
              </a:path>
            </a:pathLst>
          </a:custGeom>
          <a:solidFill>
            <a:srgbClr val="E0E5FA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Freeform 3"/>
          <p:cNvSpPr/>
          <p:nvPr/>
        </p:nvSpPr>
        <p:spPr>
          <a:xfrm>
            <a:off x="3828669" y="1865896"/>
            <a:ext cx="5466702" cy="475233"/>
          </a:xfrm>
          <a:custGeom>
            <a:avLst/>
            <a:gdLst>
              <a:gd name="connsiteX0" fmla="*/ 0 w 5466702"/>
              <a:gd name="connsiteY0" fmla="*/ 475233 h 475233"/>
              <a:gd name="connsiteX1" fmla="*/ 5466702 w 5466702"/>
              <a:gd name="connsiteY1" fmla="*/ 475233 h 475233"/>
              <a:gd name="connsiteX2" fmla="*/ 5466702 w 5466702"/>
              <a:gd name="connsiteY2" fmla="*/ 0 h 475233"/>
              <a:gd name="connsiteX3" fmla="*/ 0 w 5466702"/>
              <a:gd name="connsiteY3" fmla="*/ 0 h 475233"/>
              <a:gd name="connsiteX4" fmla="*/ 0 w 5466702"/>
              <a:gd name="connsiteY4" fmla="*/ 475233 h 47523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5466702" h="475233">
                <a:moveTo>
                  <a:pt x="0" y="475233"/>
                </a:moveTo>
                <a:lnTo>
                  <a:pt x="5466702" y="475233"/>
                </a:lnTo>
                <a:lnTo>
                  <a:pt x="5466702" y="0"/>
                </a:lnTo>
                <a:lnTo>
                  <a:pt x="0" y="0"/>
                </a:lnTo>
                <a:lnTo>
                  <a:pt x="0" y="475233"/>
                </a:lnTo>
              </a:path>
            </a:pathLst>
          </a:custGeom>
          <a:solidFill>
            <a:srgbClr val="E0E5FA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Freeform 3"/>
          <p:cNvSpPr/>
          <p:nvPr/>
        </p:nvSpPr>
        <p:spPr>
          <a:xfrm>
            <a:off x="3828669" y="2341130"/>
            <a:ext cx="2734107" cy="473710"/>
          </a:xfrm>
          <a:custGeom>
            <a:avLst/>
            <a:gdLst>
              <a:gd name="connsiteX0" fmla="*/ 0 w 2734107"/>
              <a:gd name="connsiteY0" fmla="*/ 473710 h 473710"/>
              <a:gd name="connsiteX1" fmla="*/ 2734107 w 2734107"/>
              <a:gd name="connsiteY1" fmla="*/ 473710 h 473710"/>
              <a:gd name="connsiteX2" fmla="*/ 2734107 w 2734107"/>
              <a:gd name="connsiteY2" fmla="*/ 0 h 473710"/>
              <a:gd name="connsiteX3" fmla="*/ 0 w 2734107"/>
              <a:gd name="connsiteY3" fmla="*/ 0 h 473710"/>
              <a:gd name="connsiteX4" fmla="*/ 0 w 2734107"/>
              <a:gd name="connsiteY4" fmla="*/ 473710 h 47371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2734107" h="473710">
                <a:moveTo>
                  <a:pt x="0" y="473710"/>
                </a:moveTo>
                <a:lnTo>
                  <a:pt x="2734107" y="473710"/>
                </a:lnTo>
                <a:lnTo>
                  <a:pt x="2734107" y="0"/>
                </a:lnTo>
                <a:lnTo>
                  <a:pt x="0" y="0"/>
                </a:lnTo>
                <a:lnTo>
                  <a:pt x="0" y="473710"/>
                </a:lnTo>
              </a:path>
            </a:pathLst>
          </a:custGeom>
          <a:solidFill>
            <a:srgbClr val="E0E5FA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Freeform 3"/>
          <p:cNvSpPr/>
          <p:nvPr/>
        </p:nvSpPr>
        <p:spPr>
          <a:xfrm>
            <a:off x="6562788" y="2341130"/>
            <a:ext cx="2732595" cy="473710"/>
          </a:xfrm>
          <a:custGeom>
            <a:avLst/>
            <a:gdLst>
              <a:gd name="connsiteX0" fmla="*/ 0 w 2732595"/>
              <a:gd name="connsiteY0" fmla="*/ 473710 h 473710"/>
              <a:gd name="connsiteX1" fmla="*/ 2732595 w 2732595"/>
              <a:gd name="connsiteY1" fmla="*/ 473710 h 473710"/>
              <a:gd name="connsiteX2" fmla="*/ 2732595 w 2732595"/>
              <a:gd name="connsiteY2" fmla="*/ 0 h 473710"/>
              <a:gd name="connsiteX3" fmla="*/ 0 w 2732595"/>
              <a:gd name="connsiteY3" fmla="*/ 0 h 473710"/>
              <a:gd name="connsiteX4" fmla="*/ 0 w 2732595"/>
              <a:gd name="connsiteY4" fmla="*/ 473710 h 47371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2732595" h="473710">
                <a:moveTo>
                  <a:pt x="0" y="473710"/>
                </a:moveTo>
                <a:lnTo>
                  <a:pt x="2732595" y="473710"/>
                </a:lnTo>
                <a:lnTo>
                  <a:pt x="2732595" y="0"/>
                </a:lnTo>
                <a:lnTo>
                  <a:pt x="0" y="0"/>
                </a:lnTo>
                <a:lnTo>
                  <a:pt x="0" y="473710"/>
                </a:lnTo>
              </a:path>
            </a:pathLst>
          </a:custGeom>
          <a:solidFill>
            <a:srgbClr val="E0E5FA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Freeform 3"/>
          <p:cNvSpPr/>
          <p:nvPr/>
        </p:nvSpPr>
        <p:spPr>
          <a:xfrm>
            <a:off x="3822319" y="1848878"/>
            <a:ext cx="15748" cy="2880855"/>
          </a:xfrm>
          <a:custGeom>
            <a:avLst/>
            <a:gdLst>
              <a:gd name="connsiteX0" fmla="*/ 6350 w 15748"/>
              <a:gd name="connsiteY0" fmla="*/ 6350 h 2880855"/>
              <a:gd name="connsiteX1" fmla="*/ 6350 w 15748"/>
              <a:gd name="connsiteY1" fmla="*/ 2874505 h 288085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5748" h="2880855">
                <a:moveTo>
                  <a:pt x="6350" y="6350"/>
                </a:moveTo>
                <a:lnTo>
                  <a:pt x="6350" y="2874505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Freeform 3"/>
          <p:cNvSpPr/>
          <p:nvPr/>
        </p:nvSpPr>
        <p:spPr>
          <a:xfrm>
            <a:off x="6556438" y="2321064"/>
            <a:ext cx="15748" cy="2408669"/>
          </a:xfrm>
          <a:custGeom>
            <a:avLst/>
            <a:gdLst>
              <a:gd name="connsiteX0" fmla="*/ 6350 w 15748"/>
              <a:gd name="connsiteY0" fmla="*/ 6350 h 2408669"/>
              <a:gd name="connsiteX1" fmla="*/ 6350 w 15748"/>
              <a:gd name="connsiteY1" fmla="*/ 2402319 h 240866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5748" h="2408669">
                <a:moveTo>
                  <a:pt x="6350" y="6350"/>
                </a:moveTo>
                <a:lnTo>
                  <a:pt x="6350" y="2402319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Freeform 3"/>
          <p:cNvSpPr/>
          <p:nvPr/>
        </p:nvSpPr>
        <p:spPr>
          <a:xfrm>
            <a:off x="3814965" y="2328951"/>
            <a:ext cx="5492584" cy="48717"/>
          </a:xfrm>
          <a:custGeom>
            <a:avLst/>
            <a:gdLst>
              <a:gd name="connsiteX0" fmla="*/ 12179 w 5492584"/>
              <a:gd name="connsiteY0" fmla="*/ 12179 h 48717"/>
              <a:gd name="connsiteX1" fmla="*/ 5480405 w 5492584"/>
              <a:gd name="connsiteY1" fmla="*/ 12179 h 4871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5492584" h="48717">
                <a:moveTo>
                  <a:pt x="12179" y="12179"/>
                </a:moveTo>
                <a:lnTo>
                  <a:pt x="5480405" y="12179"/>
                </a:lnTo>
              </a:path>
            </a:pathLst>
          </a:custGeom>
          <a:ln w="254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Freeform 3"/>
          <p:cNvSpPr/>
          <p:nvPr/>
        </p:nvSpPr>
        <p:spPr>
          <a:xfrm>
            <a:off x="1616722" y="2802648"/>
            <a:ext cx="7678648" cy="7620"/>
          </a:xfrm>
          <a:custGeom>
            <a:avLst/>
            <a:gdLst>
              <a:gd name="connsiteX0" fmla="*/ 0 w 7678648"/>
              <a:gd name="connsiteY0" fmla="*/ 3810 h 7620"/>
              <a:gd name="connsiteX1" fmla="*/ 7678648 w 7678648"/>
              <a:gd name="connsiteY1" fmla="*/ 3810 h 762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7678648" h="7620">
                <a:moveTo>
                  <a:pt x="0" y="3810"/>
                </a:moveTo>
                <a:lnTo>
                  <a:pt x="7678648" y="3810"/>
                </a:lnTo>
              </a:path>
            </a:pathLst>
          </a:custGeom>
          <a:ln w="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Freeform 3"/>
          <p:cNvSpPr/>
          <p:nvPr/>
        </p:nvSpPr>
        <p:spPr>
          <a:xfrm>
            <a:off x="1616722" y="2819412"/>
            <a:ext cx="7678648" cy="7607"/>
          </a:xfrm>
          <a:custGeom>
            <a:avLst/>
            <a:gdLst>
              <a:gd name="connsiteX0" fmla="*/ 0 w 7678648"/>
              <a:gd name="connsiteY0" fmla="*/ 3803 h 7607"/>
              <a:gd name="connsiteX1" fmla="*/ 7678648 w 7678648"/>
              <a:gd name="connsiteY1" fmla="*/ 3803 h 760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7678648" h="7607">
                <a:moveTo>
                  <a:pt x="0" y="3803"/>
                </a:moveTo>
                <a:lnTo>
                  <a:pt x="7678648" y="3803"/>
                </a:lnTo>
              </a:path>
            </a:pathLst>
          </a:custGeom>
          <a:ln w="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Freeform 3"/>
          <p:cNvSpPr/>
          <p:nvPr/>
        </p:nvSpPr>
        <p:spPr>
          <a:xfrm>
            <a:off x="1610372" y="3283724"/>
            <a:ext cx="7691348" cy="15748"/>
          </a:xfrm>
          <a:custGeom>
            <a:avLst/>
            <a:gdLst>
              <a:gd name="connsiteX0" fmla="*/ 6350 w 7691348"/>
              <a:gd name="connsiteY0" fmla="*/ 6350 h 15748"/>
              <a:gd name="connsiteX1" fmla="*/ 7684998 w 7691348"/>
              <a:gd name="connsiteY1" fmla="*/ 6350 h 1574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7691348" h="15748">
                <a:moveTo>
                  <a:pt x="6350" y="6350"/>
                </a:moveTo>
                <a:lnTo>
                  <a:pt x="7684998" y="6350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Freeform 3"/>
          <p:cNvSpPr/>
          <p:nvPr/>
        </p:nvSpPr>
        <p:spPr>
          <a:xfrm>
            <a:off x="1610372" y="3757434"/>
            <a:ext cx="7691348" cy="15748"/>
          </a:xfrm>
          <a:custGeom>
            <a:avLst/>
            <a:gdLst>
              <a:gd name="connsiteX0" fmla="*/ 6350 w 7691348"/>
              <a:gd name="connsiteY0" fmla="*/ 6350 h 15748"/>
              <a:gd name="connsiteX1" fmla="*/ 7684998 w 7691348"/>
              <a:gd name="connsiteY1" fmla="*/ 6350 h 1574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7691348" h="15748">
                <a:moveTo>
                  <a:pt x="6350" y="6350"/>
                </a:moveTo>
                <a:lnTo>
                  <a:pt x="7684998" y="6350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Freeform 3"/>
          <p:cNvSpPr/>
          <p:nvPr/>
        </p:nvSpPr>
        <p:spPr>
          <a:xfrm>
            <a:off x="1610372" y="4232655"/>
            <a:ext cx="7691348" cy="15748"/>
          </a:xfrm>
          <a:custGeom>
            <a:avLst/>
            <a:gdLst>
              <a:gd name="connsiteX0" fmla="*/ 6350 w 7691348"/>
              <a:gd name="connsiteY0" fmla="*/ 6350 h 15748"/>
              <a:gd name="connsiteX1" fmla="*/ 7684998 w 7691348"/>
              <a:gd name="connsiteY1" fmla="*/ 6350 h 1574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7691348" h="15748">
                <a:moveTo>
                  <a:pt x="6350" y="6350"/>
                </a:moveTo>
                <a:lnTo>
                  <a:pt x="7684998" y="6350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Freeform 3"/>
          <p:cNvSpPr/>
          <p:nvPr/>
        </p:nvSpPr>
        <p:spPr>
          <a:xfrm>
            <a:off x="1606067" y="1855241"/>
            <a:ext cx="7699958" cy="42621"/>
          </a:xfrm>
          <a:custGeom>
            <a:avLst/>
            <a:gdLst>
              <a:gd name="connsiteX0" fmla="*/ 10655 w 7699958"/>
              <a:gd name="connsiteY0" fmla="*/ 10655 h 42621"/>
              <a:gd name="connsiteX1" fmla="*/ 7689303 w 7699958"/>
              <a:gd name="connsiteY1" fmla="*/ 10655 h 4262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7699958" h="42621">
                <a:moveTo>
                  <a:pt x="10655" y="10655"/>
                </a:moveTo>
                <a:lnTo>
                  <a:pt x="7689303" y="10655"/>
                </a:lnTo>
              </a:path>
            </a:pathLst>
          </a:custGeom>
          <a:ln w="254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Freeform 3"/>
          <p:cNvSpPr/>
          <p:nvPr/>
        </p:nvSpPr>
        <p:spPr>
          <a:xfrm>
            <a:off x="1606067" y="4702060"/>
            <a:ext cx="7699958" cy="42621"/>
          </a:xfrm>
          <a:custGeom>
            <a:avLst/>
            <a:gdLst>
              <a:gd name="connsiteX0" fmla="*/ 10655 w 7699958"/>
              <a:gd name="connsiteY0" fmla="*/ 10655 h 42621"/>
              <a:gd name="connsiteX1" fmla="*/ 7689303 w 7699958"/>
              <a:gd name="connsiteY1" fmla="*/ 10655 h 4262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7699958" h="42621">
                <a:moveTo>
                  <a:pt x="10655" y="10655"/>
                </a:moveTo>
                <a:lnTo>
                  <a:pt x="7689303" y="10655"/>
                </a:lnTo>
              </a:path>
            </a:pathLst>
          </a:custGeom>
          <a:ln w="254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342900"/>
            <a:ext cx="9156700" cy="68707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1219200" y="1155700"/>
            <a:ext cx="152400" cy="266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100"/>
              </a:lnSpc>
              <a:tabLst/>
            </a:pPr>
            <a:r>
              <a:rPr lang="en-US" altLang="zh-CN" sz="2194" dirty="0" smtClean="0">
                <a:solidFill>
                  <a:srgbClr val="FFFFFF"/>
                </a:solidFill>
                <a:latin typeface="HY헤드라인M" pitchFamily="18" charset="0"/>
                <a:cs typeface="HY헤드라인M" pitchFamily="18" charset="0"/>
              </a:rPr>
              <a:t>9</a:t>
            </a:r>
          </a:p>
        </p:txBody>
      </p:sp>
      <p:sp>
        <p:nvSpPr>
          <p:cNvPr id="18" name="TextBox 1"/>
          <p:cNvSpPr txBox="1"/>
          <p:nvPr/>
        </p:nvSpPr>
        <p:spPr>
          <a:xfrm>
            <a:off x="9423400" y="6845300"/>
            <a:ext cx="215900" cy="177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  <a:tabLst/>
            </a:pPr>
            <a:r>
              <a:rPr lang="en-US" altLang="zh-CN" sz="1403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63</a:t>
            </a:r>
          </a:p>
        </p:txBody>
      </p:sp>
      <p:sp>
        <p:nvSpPr>
          <p:cNvPr id="19" name="TextBox 1"/>
          <p:cNvSpPr txBox="1"/>
          <p:nvPr/>
        </p:nvSpPr>
        <p:spPr>
          <a:xfrm>
            <a:off x="2057400" y="3022600"/>
            <a:ext cx="1308100" cy="1651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700"/>
              </a:lnSpc>
              <a:tabLst/>
            </a:pPr>
            <a:r>
              <a:rPr lang="en-US" altLang="zh-CN" sz="1799" dirty="0" smtClean="0">
                <a:solidFill>
                  <a:srgbClr val="000000"/>
                </a:solidFill>
                <a:latin typeface="굴림" pitchFamily="18" charset="0"/>
                <a:cs typeface="굴림" pitchFamily="18" charset="0"/>
              </a:rPr>
              <a:t>A.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굴림" pitchFamily="18" charset="0"/>
                <a:cs typeface="굴림" pitchFamily="18" charset="0"/>
              </a:rPr>
              <a:t>90점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굴림" pitchFamily="18" charset="0"/>
                <a:cs typeface="굴림" pitchFamily="18" charset="0"/>
              </a:rPr>
              <a:t>이상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700"/>
              </a:lnSpc>
              <a:tabLst/>
            </a:pPr>
            <a:r>
              <a:rPr lang="en-US" altLang="zh-CN" sz="1799" dirty="0" smtClean="0">
                <a:solidFill>
                  <a:srgbClr val="000000"/>
                </a:solidFill>
                <a:latin typeface="굴림" pitchFamily="18" charset="0"/>
                <a:cs typeface="굴림" pitchFamily="18" charset="0"/>
              </a:rPr>
              <a:t>B.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굴림" pitchFamily="18" charset="0"/>
                <a:cs typeface="굴림" pitchFamily="18" charset="0"/>
              </a:rPr>
              <a:t>85점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굴림" pitchFamily="18" charset="0"/>
                <a:cs typeface="굴림" pitchFamily="18" charset="0"/>
              </a:rPr>
              <a:t>이상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700"/>
              </a:lnSpc>
              <a:tabLst/>
            </a:pPr>
            <a:r>
              <a:rPr lang="en-US" altLang="zh-CN" sz="1799" dirty="0" smtClean="0">
                <a:solidFill>
                  <a:srgbClr val="000000"/>
                </a:solidFill>
                <a:latin typeface="굴림" pitchFamily="18" charset="0"/>
                <a:cs typeface="굴림" pitchFamily="18" charset="0"/>
              </a:rPr>
              <a:t>C.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굴림" pitchFamily="18" charset="0"/>
                <a:cs typeface="굴림" pitchFamily="18" charset="0"/>
              </a:rPr>
              <a:t>75점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굴림" pitchFamily="18" charset="0"/>
                <a:cs typeface="굴림" pitchFamily="18" charset="0"/>
              </a:rPr>
              <a:t>이상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700"/>
              </a:lnSpc>
              <a:tabLst/>
            </a:pPr>
            <a:r>
              <a:rPr lang="en-US" altLang="zh-CN" sz="1799" dirty="0" smtClean="0">
                <a:solidFill>
                  <a:srgbClr val="FF0000"/>
                </a:solidFill>
                <a:latin typeface="굴림" pitchFamily="18" charset="0"/>
                <a:cs typeface="굴림" pitchFamily="18" charset="0"/>
              </a:rPr>
              <a:t>D.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FF0000"/>
                </a:solidFill>
                <a:latin typeface="굴림" pitchFamily="18" charset="0"/>
                <a:cs typeface="굴림" pitchFamily="18" charset="0"/>
              </a:rPr>
              <a:t>75점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FF0000"/>
                </a:solidFill>
                <a:latin typeface="굴림" pitchFamily="18" charset="0"/>
                <a:cs typeface="굴림" pitchFamily="18" charset="0"/>
              </a:rPr>
              <a:t>미만</a:t>
            </a:r>
          </a:p>
        </p:txBody>
      </p:sp>
      <p:sp>
        <p:nvSpPr>
          <p:cNvPr id="20" name="TextBox 1"/>
          <p:cNvSpPr txBox="1"/>
          <p:nvPr/>
        </p:nvSpPr>
        <p:spPr>
          <a:xfrm>
            <a:off x="5054600" y="3022600"/>
            <a:ext cx="254000" cy="1651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700"/>
              </a:lnSpc>
              <a:tabLst>
                <a:tab pos="63500" algn="l"/>
              </a:tabLst>
            </a:pPr>
            <a:r>
              <a:rPr lang="en-US" altLang="zh-CN" sz="1799" dirty="0" smtClean="0">
                <a:solidFill>
                  <a:srgbClr val="000000"/>
                </a:solidFill>
                <a:latin typeface="굴림" pitchFamily="18" charset="0"/>
                <a:cs typeface="굴림" pitchFamily="18" charset="0"/>
              </a:rPr>
              <a:t>10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700"/>
              </a:lnSpc>
              <a:tabLst>
                <a:tab pos="63500" algn="l"/>
              </a:tabLst>
            </a:pPr>
            <a:r>
              <a:rPr lang="en-US" altLang="zh-CN" dirty="0" smtClean="0"/>
              <a:t>	</a:t>
            </a:r>
            <a:r>
              <a:rPr lang="en-US" altLang="zh-CN" sz="1799" dirty="0" smtClean="0">
                <a:solidFill>
                  <a:srgbClr val="000000"/>
                </a:solidFill>
                <a:latin typeface="굴림" pitchFamily="18" charset="0"/>
                <a:cs typeface="굴림" pitchFamily="18" charset="0"/>
              </a:rPr>
              <a:t>9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700"/>
              </a:lnSpc>
              <a:tabLst>
                <a:tab pos="63500" algn="l"/>
              </a:tabLst>
            </a:pPr>
            <a:r>
              <a:rPr lang="en-US" altLang="zh-CN" dirty="0" smtClean="0"/>
              <a:t>	</a:t>
            </a:r>
            <a:r>
              <a:rPr lang="en-US" altLang="zh-CN" sz="1799" dirty="0" smtClean="0">
                <a:solidFill>
                  <a:srgbClr val="000000"/>
                </a:solidFill>
                <a:latin typeface="굴림" pitchFamily="18" charset="0"/>
                <a:cs typeface="굴림" pitchFamily="18" charset="0"/>
              </a:rPr>
              <a:t>8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700"/>
              </a:lnSpc>
              <a:tabLst>
                <a:tab pos="63500" algn="l"/>
              </a:tabLst>
            </a:pPr>
            <a:r>
              <a:rPr lang="en-US" altLang="zh-CN" dirty="0" smtClean="0"/>
              <a:t>	</a:t>
            </a:r>
            <a:r>
              <a:rPr lang="en-US" altLang="zh-CN" sz="1799" dirty="0" smtClean="0">
                <a:solidFill>
                  <a:srgbClr val="FF0000"/>
                </a:solidFill>
                <a:latin typeface="굴림" pitchFamily="18" charset="0"/>
                <a:cs typeface="굴림" pitchFamily="18" charset="0"/>
              </a:rPr>
              <a:t>7</a:t>
            </a:r>
          </a:p>
        </p:txBody>
      </p:sp>
      <p:sp>
        <p:nvSpPr>
          <p:cNvPr id="21" name="TextBox 1"/>
          <p:cNvSpPr txBox="1"/>
          <p:nvPr/>
        </p:nvSpPr>
        <p:spPr>
          <a:xfrm>
            <a:off x="7747000" y="3022600"/>
            <a:ext cx="330200" cy="1651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700"/>
              </a:lnSpc>
              <a:tabLst>
                <a:tab pos="38100" algn="l"/>
                <a:tab pos="114300" algn="l"/>
              </a:tabLst>
            </a:pPr>
            <a:r>
              <a:rPr lang="en-US" altLang="zh-CN" dirty="0" smtClean="0"/>
              <a:t>	</a:t>
            </a:r>
            <a:r>
              <a:rPr lang="en-US" altLang="zh-CN" sz="1799" dirty="0" smtClean="0">
                <a:solidFill>
                  <a:srgbClr val="000000"/>
                </a:solidFill>
                <a:latin typeface="굴림" pitchFamily="18" charset="0"/>
                <a:cs typeface="굴림" pitchFamily="18" charset="0"/>
              </a:rPr>
              <a:t>10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700"/>
              </a:lnSpc>
              <a:tabLst>
                <a:tab pos="38100" algn="l"/>
                <a:tab pos="114300" algn="l"/>
              </a:tabLst>
            </a:pPr>
            <a:r>
              <a:rPr lang="en-US" altLang="zh-CN" sz="1799" dirty="0" smtClean="0">
                <a:solidFill>
                  <a:srgbClr val="000000"/>
                </a:solidFill>
                <a:latin typeface="굴림" pitchFamily="18" charset="0"/>
                <a:cs typeface="굴림" pitchFamily="18" charset="0"/>
              </a:rPr>
              <a:t>9.5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700"/>
              </a:lnSpc>
              <a:tabLst>
                <a:tab pos="38100" algn="l"/>
                <a:tab pos="114300" algn="l"/>
              </a:tabLst>
            </a:pPr>
            <a:r>
              <a:rPr lang="en-US" altLang="zh-CN" dirty="0" smtClean="0"/>
              <a:t>		</a:t>
            </a:r>
            <a:r>
              <a:rPr lang="en-US" altLang="zh-CN" sz="1799" dirty="0" smtClean="0">
                <a:solidFill>
                  <a:srgbClr val="000000"/>
                </a:solidFill>
                <a:latin typeface="굴림" pitchFamily="18" charset="0"/>
                <a:cs typeface="굴림" pitchFamily="18" charset="0"/>
              </a:rPr>
              <a:t>9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700"/>
              </a:lnSpc>
              <a:tabLst>
                <a:tab pos="38100" algn="l"/>
                <a:tab pos="114300" algn="l"/>
              </a:tabLst>
            </a:pPr>
            <a:r>
              <a:rPr lang="en-US" altLang="zh-CN" sz="1799" dirty="0" smtClean="0">
                <a:solidFill>
                  <a:srgbClr val="FF0000"/>
                </a:solidFill>
                <a:latin typeface="굴림" pitchFamily="18" charset="0"/>
                <a:cs typeface="굴림" pitchFamily="18" charset="0"/>
              </a:rPr>
              <a:t>8.5</a:t>
            </a:r>
          </a:p>
        </p:txBody>
      </p:sp>
      <p:sp>
        <p:nvSpPr>
          <p:cNvPr id="22" name="TextBox 1"/>
          <p:cNvSpPr txBox="1"/>
          <p:nvPr/>
        </p:nvSpPr>
        <p:spPr>
          <a:xfrm>
            <a:off x="1701800" y="1219200"/>
            <a:ext cx="7480300" cy="1549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100"/>
              </a:lnSpc>
              <a:tabLst>
                <a:tab pos="38100" algn="l"/>
                <a:tab pos="165100" algn="l"/>
                <a:tab pos="2222500" algn="l"/>
                <a:tab pos="4584700" algn="l"/>
              </a:tabLst>
            </a:pPr>
            <a:r>
              <a:rPr lang="en-US" altLang="zh-CN" sz="2194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시공평가</a:t>
            </a:r>
            <a:r>
              <a:rPr lang="en-US" altLang="zh-CN" sz="21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4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및</a:t>
            </a:r>
            <a:r>
              <a:rPr lang="en-US" altLang="zh-CN" sz="21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4" dirty="0" smtClean="0">
                <a:solidFill>
                  <a:srgbClr val="FFFFFF"/>
                </a:solidFill>
                <a:latin typeface="HY견고딕" pitchFamily="18" charset="0"/>
                <a:cs typeface="HY견고딕" pitchFamily="18" charset="0"/>
              </a:rPr>
              <a:t>종합평가</a:t>
            </a:r>
          </a:p>
          <a:p>
            <a:pPr>
              <a:lnSpc>
                <a:spcPts val="1900"/>
              </a:lnSpc>
              <a:tabLst>
                <a:tab pos="38100" algn="l"/>
                <a:tab pos="165100" algn="l"/>
                <a:tab pos="2222500" algn="l"/>
                <a:tab pos="4584700" algn="l"/>
              </a:tabLst>
            </a:pPr>
            <a:r>
              <a:rPr lang="en-US" altLang="zh-CN" dirty="0" smtClean="0"/>
              <a:t>		</a:t>
            </a:r>
            <a:r>
              <a:rPr lang="en-US" altLang="zh-CN" sz="2398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시공평가</a:t>
            </a:r>
            <a:r>
              <a:rPr lang="en-US" altLang="zh-CN" sz="23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98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낙찰자</a:t>
            </a:r>
            <a:r>
              <a:rPr lang="en-US" altLang="zh-CN" sz="23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98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결정기준</a:t>
            </a:r>
            <a:r>
              <a:rPr lang="en-US" altLang="zh-CN" sz="23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98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/</a:t>
            </a:r>
            <a:r>
              <a:rPr lang="en-US" altLang="zh-CN" sz="23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98" dirty="0" smtClean="0">
                <a:solidFill>
                  <a:srgbClr val="FF0000"/>
                </a:solidFill>
                <a:latin typeface="HY견고딕" pitchFamily="18" charset="0"/>
                <a:cs typeface="HY견고딕" pitchFamily="18" charset="0"/>
              </a:rPr>
              <a:t>행정자치부</a:t>
            </a:r>
            <a:r>
              <a:rPr lang="en-US" altLang="zh-CN" sz="23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98" dirty="0" smtClean="0">
                <a:solidFill>
                  <a:srgbClr val="FF0000"/>
                </a:solidFill>
                <a:latin typeface="HY견고딕" pitchFamily="18" charset="0"/>
                <a:cs typeface="HY견고딕" pitchFamily="18" charset="0"/>
              </a:rPr>
              <a:t>예규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200"/>
              </a:lnSpc>
              <a:tabLst>
                <a:tab pos="38100" algn="l"/>
                <a:tab pos="165100" algn="l"/>
                <a:tab pos="2222500" algn="l"/>
                <a:tab pos="4584700" algn="l"/>
              </a:tabLst>
            </a:pPr>
            <a:r>
              <a:rPr lang="en-US" altLang="zh-CN" dirty="0" smtClean="0"/>
              <a:t>				</a:t>
            </a:r>
            <a:r>
              <a:rPr lang="en-US" altLang="zh-CN" sz="1799" dirty="0" smtClean="0">
                <a:solidFill>
                  <a:srgbClr val="000000"/>
                </a:solidFill>
                <a:latin typeface="굴림" pitchFamily="18" charset="0"/>
                <a:cs typeface="굴림" pitchFamily="18" charset="0"/>
              </a:rPr>
              <a:t>평점</a:t>
            </a:r>
          </a:p>
          <a:p>
            <a:pPr>
              <a:lnSpc>
                <a:spcPts val="1800"/>
              </a:lnSpc>
              <a:tabLst>
                <a:tab pos="38100" algn="l"/>
                <a:tab pos="165100" algn="l"/>
                <a:tab pos="2222500" algn="l"/>
                <a:tab pos="4584700" algn="l"/>
              </a:tabLst>
            </a:pPr>
            <a:r>
              <a:rPr lang="en-US" altLang="zh-CN" dirty="0" smtClean="0"/>
              <a:t>	</a:t>
            </a:r>
            <a:r>
              <a:rPr lang="en-US" altLang="zh-CN" sz="1799" dirty="0" smtClean="0">
                <a:solidFill>
                  <a:srgbClr val="000000"/>
                </a:solidFill>
                <a:latin typeface="굴림" pitchFamily="18" charset="0"/>
                <a:cs typeface="굴림" pitchFamily="18" charset="0"/>
              </a:rPr>
              <a:t>시공품질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굴림" pitchFamily="18" charset="0"/>
                <a:cs typeface="굴림" pitchFamily="18" charset="0"/>
              </a:rPr>
              <a:t>평가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굴림" pitchFamily="18" charset="0"/>
                <a:cs typeface="굴림" pitchFamily="18" charset="0"/>
              </a:rPr>
              <a:t>결과</a:t>
            </a:r>
          </a:p>
          <a:p>
            <a:pPr>
              <a:lnSpc>
                <a:spcPts val="1800"/>
              </a:lnSpc>
              <a:tabLst>
                <a:tab pos="38100" algn="l"/>
                <a:tab pos="165100" algn="l"/>
                <a:tab pos="2222500" algn="l"/>
                <a:tab pos="4584700" algn="l"/>
              </a:tabLst>
            </a:pPr>
            <a:r>
              <a:rPr lang="en-US" altLang="zh-CN" dirty="0" smtClean="0"/>
              <a:t>			</a:t>
            </a:r>
            <a:r>
              <a:rPr lang="en-US" altLang="zh-CN" sz="1799" dirty="0" smtClean="0">
                <a:solidFill>
                  <a:srgbClr val="000000"/>
                </a:solidFill>
                <a:latin typeface="굴림" pitchFamily="18" charset="0"/>
                <a:cs typeface="굴림" pitchFamily="18" charset="0"/>
              </a:rPr>
              <a:t>추정가격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굴림" pitchFamily="18" charset="0"/>
                <a:cs typeface="굴림" pitchFamily="18" charset="0"/>
              </a:rPr>
              <a:t>1,000억원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굴림" pitchFamily="18" charset="0"/>
                <a:cs typeface="굴림" pitchFamily="18" charset="0"/>
              </a:rPr>
              <a:t>이상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1799" dirty="0" smtClean="0">
                <a:solidFill>
                  <a:srgbClr val="000000"/>
                </a:solidFill>
                <a:latin typeface="굴림" pitchFamily="18" charset="0"/>
                <a:cs typeface="굴림" pitchFamily="18" charset="0"/>
              </a:rPr>
              <a:t>추정가격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굴림" pitchFamily="18" charset="0"/>
                <a:cs typeface="굴림" pitchFamily="18" charset="0"/>
              </a:rPr>
              <a:t>1,000억원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굴림" pitchFamily="18" charset="0"/>
                <a:cs typeface="굴림" pitchFamily="18" charset="0"/>
              </a:rPr>
              <a:t>미만</a:t>
            </a:r>
          </a:p>
        </p:txBody>
      </p:sp>
      <p:sp>
        <p:nvSpPr>
          <p:cNvPr id="23" name="TextBox 1"/>
          <p:cNvSpPr txBox="1"/>
          <p:nvPr/>
        </p:nvSpPr>
        <p:spPr>
          <a:xfrm>
            <a:off x="1701800" y="4864100"/>
            <a:ext cx="7429500" cy="558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500"/>
              </a:lnSpc>
              <a:tabLst>
                <a:tab pos="63500" algn="l"/>
              </a:tabLst>
            </a:pPr>
            <a:r>
              <a:rPr lang="en-US" altLang="zh-CN" sz="1595" dirty="0" smtClean="0">
                <a:solidFill>
                  <a:srgbClr val="000000"/>
                </a:solidFill>
                <a:latin typeface="굴림" pitchFamily="18" charset="0"/>
                <a:cs typeface="굴림" pitchFamily="18" charset="0"/>
              </a:rPr>
              <a:t>-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동일업종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시공평가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결과가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없는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경우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‘D’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등급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부여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800"/>
              </a:lnSpc>
              <a:tabLst>
                <a:tab pos="63500" algn="l"/>
              </a:tabLst>
            </a:pPr>
            <a:r>
              <a:rPr lang="en-US" altLang="zh-CN" dirty="0" smtClean="0"/>
              <a:t>	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*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다만,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2016년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12월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31일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까지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시공평가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결과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자료가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없는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경우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‘B’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등급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부여</a:t>
            </a:r>
          </a:p>
        </p:txBody>
      </p:sp>
      <p:sp>
        <p:nvSpPr>
          <p:cNvPr id="24" name="TextBox 1"/>
          <p:cNvSpPr txBox="1"/>
          <p:nvPr/>
        </p:nvSpPr>
        <p:spPr>
          <a:xfrm>
            <a:off x="977900" y="495300"/>
            <a:ext cx="3822700" cy="342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700"/>
              </a:lnSpc>
              <a:tabLst/>
            </a:pP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8.</a:t>
            </a:r>
            <a:r>
              <a:rPr lang="en-US" altLang="zh-CN" sz="27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시공평가</a:t>
            </a:r>
            <a:r>
              <a:rPr lang="en-US" altLang="zh-CN" sz="27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및</a:t>
            </a:r>
            <a:r>
              <a:rPr lang="en-US" altLang="zh-CN" sz="27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종합평가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797699" y="904773"/>
            <a:ext cx="9082252" cy="6068352"/>
          </a:xfrm>
          <a:custGeom>
            <a:avLst/>
            <a:gdLst>
              <a:gd name="connsiteX0" fmla="*/ 0 w 9082252"/>
              <a:gd name="connsiteY0" fmla="*/ 6068352 h 6068352"/>
              <a:gd name="connsiteX1" fmla="*/ 9082252 w 9082252"/>
              <a:gd name="connsiteY1" fmla="*/ 6068352 h 6068352"/>
              <a:gd name="connsiteX2" fmla="*/ 9082252 w 9082252"/>
              <a:gd name="connsiteY2" fmla="*/ 0 h 6068352"/>
              <a:gd name="connsiteX3" fmla="*/ 0 w 9082252"/>
              <a:gd name="connsiteY3" fmla="*/ 0 h 6068352"/>
              <a:gd name="connsiteX4" fmla="*/ 0 w 9082252"/>
              <a:gd name="connsiteY4" fmla="*/ 6068352 h 606835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082252" h="6068352">
                <a:moveTo>
                  <a:pt x="0" y="6068352"/>
                </a:moveTo>
                <a:lnTo>
                  <a:pt x="9082252" y="6068352"/>
                </a:lnTo>
                <a:lnTo>
                  <a:pt x="9082252" y="0"/>
                </a:lnTo>
                <a:lnTo>
                  <a:pt x="0" y="0"/>
                </a:lnTo>
                <a:lnTo>
                  <a:pt x="0" y="6068352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342900"/>
            <a:ext cx="9156700" cy="68707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5067300" y="2324100"/>
            <a:ext cx="20828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/>
            </a:pPr>
            <a:r>
              <a:rPr lang="en-US" altLang="zh-CN" sz="1103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시공평가보고서</a:t>
            </a:r>
            <a:r>
              <a:rPr lang="en-US" altLang="zh-CN" sz="11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3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작성요령</a:t>
            </a:r>
            <a:r>
              <a:rPr lang="en-US" altLang="zh-CN" sz="11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3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altLang="zh-CN" sz="11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3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자료실</a:t>
            </a:r>
            <a:r>
              <a:rPr lang="en-US" altLang="zh-CN" sz="11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3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9423400" y="6845300"/>
            <a:ext cx="215900" cy="177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  <a:tabLst/>
            </a:pPr>
            <a:r>
              <a:rPr lang="en-US" altLang="zh-CN" sz="1403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64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4572000" y="3708400"/>
            <a:ext cx="2082800" cy="1003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  <a:tabLst>
                <a:tab pos="152400" algn="l"/>
                <a:tab pos="622300" algn="l"/>
              </a:tabLst>
            </a:pPr>
            <a:r>
              <a:rPr lang="en-US" altLang="zh-CN" dirty="0" smtClean="0"/>
              <a:t>		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64</a:t>
            </a:r>
          </a:p>
          <a:p>
            <a:pPr>
              <a:lnSpc>
                <a:spcPts val="1400"/>
              </a:lnSpc>
              <a:tabLst>
                <a:tab pos="152400" algn="l"/>
                <a:tab pos="622300" algn="l"/>
              </a:tabLst>
            </a:pPr>
            <a:r>
              <a:rPr lang="en-US" altLang="zh-CN" sz="1103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US" altLang="zh-CN" sz="11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3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명</a:t>
            </a:r>
            <a:r>
              <a:rPr lang="en-US" altLang="zh-CN" sz="11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3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altLang="zh-CN" sz="11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3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내부</a:t>
            </a:r>
            <a:r>
              <a:rPr lang="en-US" altLang="zh-CN" sz="11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3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2,</a:t>
            </a:r>
            <a:r>
              <a:rPr lang="en-US" altLang="zh-CN" sz="11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3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외부</a:t>
            </a:r>
            <a:r>
              <a:rPr lang="en-US" altLang="zh-CN" sz="11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3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3)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600"/>
              </a:lnSpc>
              <a:tabLst>
                <a:tab pos="152400" algn="l"/>
                <a:tab pos="622300" algn="l"/>
              </a:tabLst>
            </a:pPr>
            <a:r>
              <a:rPr lang="en-US" altLang="zh-CN" dirty="0" smtClean="0"/>
              <a:t>	</a:t>
            </a:r>
            <a:r>
              <a:rPr lang="en-US" altLang="zh-CN" sz="1103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정량</a:t>
            </a:r>
            <a:r>
              <a:rPr lang="en-US" altLang="zh-CN" sz="11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3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altLang="zh-CN" sz="11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3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사전평가</a:t>
            </a:r>
            <a:r>
              <a:rPr lang="en-US" altLang="zh-CN" sz="11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3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),</a:t>
            </a:r>
            <a:r>
              <a:rPr lang="en-US" altLang="zh-CN" sz="11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3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정성</a:t>
            </a:r>
            <a:r>
              <a:rPr lang="en-US" altLang="zh-CN" sz="11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3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altLang="zh-CN" sz="11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3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현장평가</a:t>
            </a:r>
            <a:r>
              <a:rPr lang="en-US" altLang="zh-CN" sz="11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3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p:sp>
        <p:nvSpPr>
          <p:cNvPr id="6" name="TextBox 1"/>
          <p:cNvSpPr txBox="1"/>
          <p:nvPr/>
        </p:nvSpPr>
        <p:spPr>
          <a:xfrm>
            <a:off x="889000" y="520700"/>
            <a:ext cx="3924300" cy="939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700"/>
              </a:lnSpc>
              <a:tabLst>
                <a:tab pos="88900" algn="l"/>
                <a:tab pos="330200" algn="l"/>
              </a:tabLst>
            </a:pPr>
            <a:r>
              <a:rPr lang="en-US" altLang="zh-CN" dirty="0" smtClean="0"/>
              <a:t>	</a:t>
            </a: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8.</a:t>
            </a:r>
            <a:r>
              <a:rPr lang="en-US" altLang="zh-CN" sz="27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시공평가</a:t>
            </a:r>
            <a:r>
              <a:rPr lang="en-US" altLang="zh-CN" sz="27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및</a:t>
            </a:r>
            <a:r>
              <a:rPr lang="en-US" altLang="zh-CN" sz="27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종합평가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700"/>
              </a:lnSpc>
              <a:tabLst>
                <a:tab pos="88900" algn="l"/>
                <a:tab pos="330200" algn="l"/>
              </a:tabLst>
            </a:pPr>
            <a:r>
              <a:rPr lang="en-US" altLang="zh-CN" sz="803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64</a:t>
            </a:r>
          </a:p>
          <a:p>
            <a:pPr>
              <a:lnSpc>
                <a:spcPts val="2800"/>
              </a:lnSpc>
              <a:tabLst>
                <a:tab pos="88900" algn="l"/>
                <a:tab pos="330200" algn="l"/>
              </a:tabLst>
            </a:pPr>
            <a:r>
              <a:rPr lang="en-US" altLang="zh-CN" dirty="0" smtClean="0"/>
              <a:t>		</a:t>
            </a:r>
            <a:r>
              <a:rPr lang="en-US" altLang="zh-CN" sz="2194" dirty="0" smtClean="0">
                <a:solidFill>
                  <a:srgbClr val="FFFFFF"/>
                </a:solidFill>
                <a:latin typeface="HY헤드라인M" pitchFamily="18" charset="0"/>
                <a:cs typeface="HY헤드라인M" pitchFamily="18" charset="0"/>
              </a:rPr>
              <a:t>9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797699" y="904773"/>
            <a:ext cx="9082252" cy="6068352"/>
          </a:xfrm>
          <a:custGeom>
            <a:avLst/>
            <a:gdLst>
              <a:gd name="connsiteX0" fmla="*/ 0 w 9082252"/>
              <a:gd name="connsiteY0" fmla="*/ 6068352 h 6068352"/>
              <a:gd name="connsiteX1" fmla="*/ 9082252 w 9082252"/>
              <a:gd name="connsiteY1" fmla="*/ 6068352 h 6068352"/>
              <a:gd name="connsiteX2" fmla="*/ 9082252 w 9082252"/>
              <a:gd name="connsiteY2" fmla="*/ 0 h 6068352"/>
              <a:gd name="connsiteX3" fmla="*/ 0 w 9082252"/>
              <a:gd name="connsiteY3" fmla="*/ 0 h 6068352"/>
              <a:gd name="connsiteX4" fmla="*/ 0 w 9082252"/>
              <a:gd name="connsiteY4" fmla="*/ 6068352 h 606835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082252" h="6068352">
                <a:moveTo>
                  <a:pt x="0" y="6068352"/>
                </a:moveTo>
                <a:lnTo>
                  <a:pt x="9082252" y="6068352"/>
                </a:lnTo>
                <a:lnTo>
                  <a:pt x="9082252" y="0"/>
                </a:lnTo>
                <a:lnTo>
                  <a:pt x="0" y="0"/>
                </a:lnTo>
                <a:lnTo>
                  <a:pt x="0" y="6068352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342900"/>
            <a:ext cx="9156700" cy="6870700"/>
          </a:xfrm>
          <a:prstGeom prst="rect">
            <a:avLst/>
          </a:prstGeom>
          <a:noFill/>
        </p:spPr>
      </p:pic>
      <p:graphicFrame>
        <p:nvGraphicFramePr>
          <p:cNvPr id="3" name="表格 4"/>
          <p:cNvGraphicFramePr>
            <a:graphicFrameLocks noGrp="1"/>
          </p:cNvGraphicFramePr>
          <p:nvPr/>
        </p:nvGraphicFramePr>
        <p:xfrm>
          <a:off x="1368577" y="1389138"/>
          <a:ext cx="7847634" cy="5398160"/>
        </p:xfrm>
        <a:graphic>
          <a:graphicData uri="http://schemas.openxmlformats.org/drawingml/2006/table">
            <a:tbl>
              <a:tblPr/>
              <a:tblGrid>
                <a:gridCol w="1443177"/>
                <a:gridCol w="1642592"/>
                <a:gridCol w="3757129"/>
                <a:gridCol w="1004734"/>
              </a:tblGrid>
              <a:tr h="280263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95" dirty="0" smtClean="0">
                          <a:solidFill>
                            <a:srgbClr val="000000"/>
                          </a:solidFill>
                          <a:latin typeface="HY견고딕" pitchFamily="18" charset="0"/>
                          <a:cs typeface="HY견고딕" pitchFamily="18" charset="0"/>
                        </a:rPr>
                        <a:t>대분류</a:t>
                      </a:r>
                      <a:endParaRPr lang="zh-CN" altLang="en-US" sz="1595" dirty="0" smtClean="0">
                        <a:solidFill>
                          <a:srgbClr val="000000"/>
                        </a:solidFill>
                        <a:latin typeface="HY견고딕" pitchFamily="18" charset="0"/>
                        <a:cs typeface="HY견고딕" pitchFamily="18" charset="0"/>
                      </a:endParaRPr>
                    </a:p>
                  </a:txBody>
                  <a:tcPr>
                    <a:lnL w="0" cmpd="sng">
                      <a:solidFill>
                        <a:srgbClr val="000000"/>
                      </a:solidFill>
                      <a:prstDash val="soli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mpd="sng">
                      <a:solidFill>
                        <a:srgbClr val="000000"/>
                      </a:solidFill>
                      <a:prstDash val="soli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95" dirty="0" smtClean="0">
                          <a:solidFill>
                            <a:srgbClr val="000000"/>
                          </a:solidFill>
                          <a:latin typeface="HY견고딕" pitchFamily="18" charset="0"/>
                          <a:cs typeface="HY견고딕" pitchFamily="18" charset="0"/>
                        </a:rPr>
                        <a:t>중분류</a:t>
                      </a:r>
                      <a:endParaRPr lang="zh-CN" altLang="en-US" sz="1595" dirty="0" smtClean="0">
                        <a:solidFill>
                          <a:srgbClr val="000000"/>
                        </a:solidFill>
                        <a:latin typeface="HY견고딕" pitchFamily="18" charset="0"/>
                        <a:cs typeface="HY견고딕" pitchFamily="18" charset="0"/>
                      </a:endParaRPr>
                    </a:p>
                  </a:txBody>
                  <a:tcPr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95" dirty="0" smtClean="0">
                          <a:solidFill>
                            <a:srgbClr val="000000"/>
                          </a:solidFill>
                          <a:latin typeface="HY견고딕" pitchFamily="18" charset="0"/>
                          <a:cs typeface="HY견고딕" pitchFamily="18" charset="0"/>
                        </a:rPr>
                        <a:t>세분류(28개항목)</a:t>
                      </a:r>
                      <a:endParaRPr lang="zh-CN" altLang="en-US" sz="1595" dirty="0" smtClean="0">
                        <a:solidFill>
                          <a:srgbClr val="000000"/>
                        </a:solidFill>
                        <a:latin typeface="HY견고딕" pitchFamily="18" charset="0"/>
                        <a:cs typeface="HY견고딕" pitchFamily="18" charset="0"/>
                      </a:endParaRPr>
                    </a:p>
                  </a:txBody>
                  <a:tcPr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95" dirty="0" smtClean="0">
                          <a:solidFill>
                            <a:srgbClr val="000000"/>
                          </a:solidFill>
                          <a:latin typeface="HY견고딕" pitchFamily="18" charset="0"/>
                          <a:cs typeface="HY견고딕" pitchFamily="18" charset="0"/>
                        </a:rPr>
                        <a:t>배점</a:t>
                      </a:r>
                      <a:endParaRPr lang="zh-CN" altLang="en-US" sz="1595" dirty="0" smtClean="0">
                        <a:solidFill>
                          <a:srgbClr val="000000"/>
                        </a:solidFill>
                        <a:latin typeface="HY견고딕" pitchFamily="18" charset="0"/>
                        <a:cs typeface="HY견고딕" pitchFamily="18" charset="0"/>
                      </a:endParaRPr>
                    </a:p>
                  </a:txBody>
                  <a:tcPr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mpd="sng">
                      <a:solidFill>
                        <a:srgbClr val="000000"/>
                      </a:solidFill>
                      <a:prstDash val="soli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</a:tr>
              <a:tr h="208280">
                <a:tc rowSpan="19">
                  <a:txBody>
                    <a:bodyPr/>
                    <a:lstStyle/>
                    <a:p>
                      <a:pPr algn="l"/>
                      <a:r>
                        <a:rPr lang="en-US" altLang="zh-CN" sz="1199" dirty="0" smtClean="0">
                          <a:solidFill>
                            <a:srgbClr val="000000"/>
                          </a:solidFill>
                          <a:latin typeface="HY견고딕" pitchFamily="18" charset="0"/>
                          <a:cs typeface="HY견고딕" pitchFamily="18" charset="0"/>
                        </a:rPr>
                        <a:t>Ⅰ.공사관리</a:t>
                      </a:r>
                      <a:endParaRPr lang="zh-CN" altLang="en-US" sz="1199" dirty="0" smtClean="0">
                        <a:solidFill>
                          <a:srgbClr val="000000"/>
                        </a:solidFill>
                        <a:latin typeface="HY견고딕" pitchFamily="18" charset="0"/>
                        <a:cs typeface="HY견고딕" pitchFamily="18" charset="0"/>
                      </a:endParaRPr>
                    </a:p>
                    <a:p>
                      <a:pPr algn="ctr"/>
                      <a:r>
                        <a:rPr lang="en-US" altLang="zh-CN" sz="1199" dirty="0" smtClean="0">
                          <a:solidFill>
                            <a:srgbClr val="000000"/>
                          </a:solidFill>
                          <a:latin typeface="HY견고딕" pitchFamily="18" charset="0"/>
                          <a:cs typeface="HY견고딕" pitchFamily="18" charset="0"/>
                        </a:rPr>
                        <a:t>(65)</a:t>
                      </a:r>
                      <a:endParaRPr lang="zh-CN" altLang="en-US" sz="1199" dirty="0" smtClean="0">
                        <a:solidFill>
                          <a:srgbClr val="000000"/>
                        </a:solidFill>
                        <a:latin typeface="HY견고딕" pitchFamily="18" charset="0"/>
                        <a:cs typeface="HY견고딕" pitchFamily="18" charset="0"/>
                      </a:endParaRPr>
                    </a:p>
                  </a:txBody>
                  <a:tcPr anchor="b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l"/>
                      <a:r>
                        <a:rPr lang="en-US" altLang="zh-CN" sz="1199" dirty="0" smtClean="0">
                          <a:solidFill>
                            <a:srgbClr val="000000"/>
                          </a:solidFill>
                          <a:latin typeface="HY견고딕" pitchFamily="18" charset="0"/>
                          <a:cs typeface="HY견고딕" pitchFamily="18" charset="0"/>
                        </a:rPr>
                        <a:t>1.품질관리(12)</a:t>
                      </a:r>
                      <a:endParaRPr lang="zh-CN" altLang="en-US" sz="1199" dirty="0" smtClean="0">
                        <a:solidFill>
                          <a:srgbClr val="000000"/>
                        </a:solidFill>
                        <a:latin typeface="HY견고딕" pitchFamily="18" charset="0"/>
                        <a:cs typeface="HY견고딕" pitchFamily="18" charset="0"/>
                      </a:endParaRPr>
                    </a:p>
                  </a:txBody>
                  <a:tcPr anchor="b"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899" dirty="0" smtClean="0">
                          <a:solidFill>
                            <a:srgbClr val="000000"/>
                          </a:solidFill>
                          <a:latin typeface="HY견고딕" pitchFamily="18" charset="0"/>
                          <a:cs typeface="HY견고딕" pitchFamily="18" charset="0"/>
                        </a:rPr>
                        <a:t>1.1품질관리계획및품질시험계획의적기수립및적정성</a:t>
                      </a:r>
                      <a:endParaRPr lang="zh-CN" altLang="en-US" sz="899" dirty="0" smtClean="0">
                        <a:solidFill>
                          <a:srgbClr val="000000"/>
                        </a:solidFill>
                        <a:latin typeface="HY견고딕" pitchFamily="18" charset="0"/>
                        <a:cs typeface="HY견고딕" pitchFamily="18" charset="0"/>
                      </a:endParaRPr>
                    </a:p>
                  </a:txBody>
                  <a:tcPr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947" dirty="0" smtClean="0">
                          <a:solidFill>
                            <a:srgbClr val="000000"/>
                          </a:solidFill>
                          <a:latin typeface="HY견고딕" pitchFamily="18" charset="0"/>
                          <a:cs typeface="HY견고딕" pitchFamily="18" charset="0"/>
                        </a:rPr>
                        <a:t>3</a:t>
                      </a:r>
                      <a:endParaRPr lang="zh-CN" altLang="en-US" sz="947" dirty="0" smtClean="0">
                        <a:solidFill>
                          <a:srgbClr val="000000"/>
                        </a:solidFill>
                        <a:latin typeface="HY견고딕" pitchFamily="18" charset="0"/>
                        <a:cs typeface="HY견고딕" pitchFamily="18" charset="0"/>
                      </a:endParaRPr>
                    </a:p>
                  </a:txBody>
                  <a:tcPr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8280"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899" dirty="0" smtClean="0">
                          <a:solidFill>
                            <a:srgbClr val="000000"/>
                          </a:solidFill>
                          <a:latin typeface="HY견고딕" pitchFamily="18" charset="0"/>
                          <a:cs typeface="HY견고딕" pitchFamily="18" charset="0"/>
                        </a:rPr>
                        <a:t>1.2품질관리자및품질시험시설의적정여부</a:t>
                      </a:r>
                      <a:endParaRPr lang="zh-CN" altLang="en-US" sz="899" dirty="0" smtClean="0">
                        <a:solidFill>
                          <a:srgbClr val="000000"/>
                        </a:solidFill>
                        <a:latin typeface="HY견고딕" pitchFamily="18" charset="0"/>
                        <a:cs typeface="HY견고딕" pitchFamily="18" charset="0"/>
                      </a:endParaRPr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947" dirty="0" smtClean="0">
                          <a:solidFill>
                            <a:srgbClr val="000000"/>
                          </a:solidFill>
                          <a:latin typeface="HY견고딕" pitchFamily="18" charset="0"/>
                          <a:cs typeface="HY견고딕" pitchFamily="18" charset="0"/>
                        </a:rPr>
                        <a:t>3</a:t>
                      </a:r>
                      <a:endParaRPr lang="zh-CN" altLang="en-US" sz="947" dirty="0" smtClean="0">
                        <a:solidFill>
                          <a:srgbClr val="000000"/>
                        </a:solidFill>
                        <a:latin typeface="HY견고딕" pitchFamily="18" charset="0"/>
                        <a:cs typeface="HY견고딕" pitchFamily="18" charset="0"/>
                      </a:endParaRPr>
                    </a:p>
                  </a:txBody>
                  <a:tcPr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8280"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899" dirty="0" smtClean="0">
                          <a:solidFill>
                            <a:srgbClr val="000000"/>
                          </a:solidFill>
                          <a:latin typeface="HY견고딕" pitchFamily="18" charset="0"/>
                          <a:cs typeface="HY견고딕" pitchFamily="18" charset="0"/>
                        </a:rPr>
                        <a:t>1.3품질관리의적정성</a:t>
                      </a:r>
                      <a:endParaRPr lang="zh-CN" altLang="en-US" sz="899" dirty="0" smtClean="0">
                        <a:solidFill>
                          <a:srgbClr val="000000"/>
                        </a:solidFill>
                        <a:latin typeface="HY견고딕" pitchFamily="18" charset="0"/>
                        <a:cs typeface="HY견고딕" pitchFamily="18" charset="0"/>
                      </a:endParaRPr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947" dirty="0" smtClean="0">
                          <a:solidFill>
                            <a:srgbClr val="000000"/>
                          </a:solidFill>
                          <a:latin typeface="HY견고딕" pitchFamily="18" charset="0"/>
                          <a:cs typeface="HY견고딕" pitchFamily="18" charset="0"/>
                        </a:rPr>
                        <a:t>6</a:t>
                      </a:r>
                      <a:endParaRPr lang="zh-CN" altLang="en-US" sz="947" dirty="0" smtClean="0">
                        <a:solidFill>
                          <a:srgbClr val="000000"/>
                        </a:solidFill>
                        <a:latin typeface="HY견고딕" pitchFamily="18" charset="0"/>
                        <a:cs typeface="HY견고딕" pitchFamily="18" charset="0"/>
                      </a:endParaRPr>
                    </a:p>
                  </a:txBody>
                  <a:tcPr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8280"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/>
                      <a:r>
                        <a:rPr lang="en-US" altLang="zh-CN" sz="1199" dirty="0" smtClean="0">
                          <a:solidFill>
                            <a:srgbClr val="000000"/>
                          </a:solidFill>
                          <a:latin typeface="HY견고딕" pitchFamily="18" charset="0"/>
                          <a:cs typeface="HY견고딕" pitchFamily="18" charset="0"/>
                        </a:rPr>
                        <a:t>2.공정관리(6)</a:t>
                      </a:r>
                      <a:endParaRPr lang="zh-CN" altLang="en-US" sz="1199" dirty="0" smtClean="0">
                        <a:solidFill>
                          <a:srgbClr val="000000"/>
                        </a:solidFill>
                        <a:latin typeface="HY견고딕" pitchFamily="18" charset="0"/>
                        <a:cs typeface="HY견고딕" pitchFamily="18" charset="0"/>
                      </a:endParaRPr>
                    </a:p>
                  </a:txBody>
                  <a:tcPr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899" dirty="0" smtClean="0">
                          <a:solidFill>
                            <a:srgbClr val="000000"/>
                          </a:solidFill>
                          <a:latin typeface="HY견고딕" pitchFamily="18" charset="0"/>
                          <a:cs typeface="HY견고딕" pitchFamily="18" charset="0"/>
                        </a:rPr>
                        <a:t>2.1공정관리계획적정성및적기제출</a:t>
                      </a:r>
                      <a:endParaRPr lang="zh-CN" altLang="en-US" sz="899" dirty="0" smtClean="0">
                        <a:solidFill>
                          <a:srgbClr val="000000"/>
                        </a:solidFill>
                        <a:latin typeface="HY견고딕" pitchFamily="18" charset="0"/>
                        <a:cs typeface="HY견고딕" pitchFamily="18" charset="0"/>
                      </a:endParaRPr>
                    </a:p>
                  </a:txBody>
                  <a:tcPr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947" dirty="0" smtClean="0">
                          <a:solidFill>
                            <a:srgbClr val="000000"/>
                          </a:solidFill>
                          <a:latin typeface="HY견고딕" pitchFamily="18" charset="0"/>
                          <a:cs typeface="HY견고딕" pitchFamily="18" charset="0"/>
                        </a:rPr>
                        <a:t>2</a:t>
                      </a:r>
                      <a:endParaRPr lang="zh-CN" altLang="en-US" sz="947" dirty="0" smtClean="0">
                        <a:solidFill>
                          <a:srgbClr val="000000"/>
                        </a:solidFill>
                        <a:latin typeface="HY견고딕" pitchFamily="18" charset="0"/>
                        <a:cs typeface="HY견고딕" pitchFamily="18" charset="0"/>
                      </a:endParaRPr>
                    </a:p>
                  </a:txBody>
                  <a:tcPr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8280"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899" dirty="0" smtClean="0">
                          <a:solidFill>
                            <a:srgbClr val="000000"/>
                          </a:solidFill>
                          <a:latin typeface="HY견고딕" pitchFamily="18" charset="0"/>
                          <a:cs typeface="HY견고딕" pitchFamily="18" charset="0"/>
                        </a:rPr>
                        <a:t>2.2계약공기준수여부</a:t>
                      </a:r>
                      <a:endParaRPr lang="zh-CN" altLang="en-US" sz="899" dirty="0" smtClean="0">
                        <a:solidFill>
                          <a:srgbClr val="000000"/>
                        </a:solidFill>
                        <a:latin typeface="HY견고딕" pitchFamily="18" charset="0"/>
                        <a:cs typeface="HY견고딕" pitchFamily="18" charset="0"/>
                      </a:endParaRPr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947" dirty="0" smtClean="0">
                          <a:solidFill>
                            <a:srgbClr val="000000"/>
                          </a:solidFill>
                          <a:latin typeface="HY견고딕" pitchFamily="18" charset="0"/>
                          <a:cs typeface="HY견고딕" pitchFamily="18" charset="0"/>
                        </a:rPr>
                        <a:t>4</a:t>
                      </a:r>
                      <a:endParaRPr lang="zh-CN" altLang="en-US" sz="947" dirty="0" smtClean="0">
                        <a:solidFill>
                          <a:srgbClr val="000000"/>
                        </a:solidFill>
                        <a:latin typeface="HY견고딕" pitchFamily="18" charset="0"/>
                        <a:cs typeface="HY견고딕" pitchFamily="18" charset="0"/>
                      </a:endParaRPr>
                    </a:p>
                  </a:txBody>
                  <a:tcPr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8280"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6">
                  <a:txBody>
                    <a:bodyPr/>
                    <a:lstStyle/>
                    <a:p>
                      <a:pPr algn="l"/>
                      <a:r>
                        <a:rPr lang="en-US" altLang="zh-CN" sz="1199" dirty="0" smtClean="0">
                          <a:solidFill>
                            <a:srgbClr val="000000"/>
                          </a:solidFill>
                          <a:latin typeface="HY견고딕" pitchFamily="18" charset="0"/>
                          <a:cs typeface="HY견고딕" pitchFamily="18" charset="0"/>
                        </a:rPr>
                        <a:t>3.시공관리(20)</a:t>
                      </a:r>
                      <a:endParaRPr lang="zh-CN" altLang="en-US" sz="1199" dirty="0" smtClean="0">
                        <a:solidFill>
                          <a:srgbClr val="000000"/>
                        </a:solidFill>
                        <a:latin typeface="HY견고딕" pitchFamily="18" charset="0"/>
                        <a:cs typeface="HY견고딕" pitchFamily="18" charset="0"/>
                      </a:endParaRPr>
                    </a:p>
                  </a:txBody>
                  <a:tcPr anchor="b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899" dirty="0" smtClean="0">
                          <a:solidFill>
                            <a:srgbClr val="000000"/>
                          </a:solidFill>
                          <a:latin typeface="HY견고딕" pitchFamily="18" charset="0"/>
                          <a:cs typeface="HY견고딕" pitchFamily="18" charset="0"/>
                        </a:rPr>
                        <a:t>3.1현장인력배치의적정여부</a:t>
                      </a:r>
                      <a:endParaRPr lang="zh-CN" altLang="en-US" sz="899" dirty="0" smtClean="0">
                        <a:solidFill>
                          <a:srgbClr val="000000"/>
                        </a:solidFill>
                        <a:latin typeface="HY견고딕" pitchFamily="18" charset="0"/>
                        <a:cs typeface="HY견고딕" pitchFamily="18" charset="0"/>
                      </a:endParaRPr>
                    </a:p>
                  </a:txBody>
                  <a:tcPr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947" dirty="0" smtClean="0">
                          <a:solidFill>
                            <a:srgbClr val="000000"/>
                          </a:solidFill>
                          <a:latin typeface="HY견고딕" pitchFamily="18" charset="0"/>
                          <a:cs typeface="HY견고딕" pitchFamily="18" charset="0"/>
                        </a:rPr>
                        <a:t>3</a:t>
                      </a:r>
                      <a:endParaRPr lang="zh-CN" altLang="en-US" sz="947" dirty="0" smtClean="0">
                        <a:solidFill>
                          <a:srgbClr val="000000"/>
                        </a:solidFill>
                        <a:latin typeface="HY견고딕" pitchFamily="18" charset="0"/>
                        <a:cs typeface="HY견고딕" pitchFamily="18" charset="0"/>
                      </a:endParaRPr>
                    </a:p>
                  </a:txBody>
                  <a:tcPr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8280"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899" dirty="0" smtClean="0">
                          <a:solidFill>
                            <a:srgbClr val="000000"/>
                          </a:solidFill>
                          <a:latin typeface="HY견고딕" pitchFamily="18" charset="0"/>
                          <a:cs typeface="HY견고딕" pitchFamily="18" charset="0"/>
                        </a:rPr>
                        <a:t>3.2시공계획서적정성및적기수립</a:t>
                      </a:r>
                      <a:endParaRPr lang="zh-CN" altLang="en-US" sz="899" dirty="0" smtClean="0">
                        <a:solidFill>
                          <a:srgbClr val="000000"/>
                        </a:solidFill>
                        <a:latin typeface="HY견고딕" pitchFamily="18" charset="0"/>
                        <a:cs typeface="HY견고딕" pitchFamily="18" charset="0"/>
                      </a:endParaRPr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947" dirty="0" smtClean="0">
                          <a:solidFill>
                            <a:srgbClr val="000000"/>
                          </a:solidFill>
                          <a:latin typeface="HY견고딕" pitchFamily="18" charset="0"/>
                          <a:cs typeface="HY견고딕" pitchFamily="18" charset="0"/>
                        </a:rPr>
                        <a:t>3</a:t>
                      </a:r>
                      <a:endParaRPr lang="zh-CN" altLang="en-US" sz="947" dirty="0" smtClean="0">
                        <a:solidFill>
                          <a:srgbClr val="000000"/>
                        </a:solidFill>
                        <a:latin typeface="HY견고딕" pitchFamily="18" charset="0"/>
                        <a:cs typeface="HY견고딕" pitchFamily="18" charset="0"/>
                      </a:endParaRPr>
                    </a:p>
                  </a:txBody>
                  <a:tcPr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8280"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899" dirty="0" smtClean="0">
                          <a:solidFill>
                            <a:srgbClr val="000000"/>
                          </a:solidFill>
                          <a:latin typeface="HY견고딕" pitchFamily="18" charset="0"/>
                          <a:cs typeface="HY견고딕" pitchFamily="18" charset="0"/>
                        </a:rPr>
                        <a:t>3.3세부공종별시공계획서의이행여부</a:t>
                      </a:r>
                      <a:endParaRPr lang="zh-CN" altLang="en-US" sz="899" dirty="0" smtClean="0">
                        <a:solidFill>
                          <a:srgbClr val="000000"/>
                        </a:solidFill>
                        <a:latin typeface="HY견고딕" pitchFamily="18" charset="0"/>
                        <a:cs typeface="HY견고딕" pitchFamily="18" charset="0"/>
                      </a:endParaRPr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947" dirty="0" smtClean="0">
                          <a:solidFill>
                            <a:srgbClr val="000000"/>
                          </a:solidFill>
                          <a:latin typeface="HY견고딕" pitchFamily="18" charset="0"/>
                          <a:cs typeface="HY견고딕" pitchFamily="18" charset="0"/>
                        </a:rPr>
                        <a:t>6</a:t>
                      </a:r>
                      <a:endParaRPr lang="zh-CN" altLang="en-US" sz="947" dirty="0" smtClean="0">
                        <a:solidFill>
                          <a:srgbClr val="000000"/>
                        </a:solidFill>
                        <a:latin typeface="HY견고딕" pitchFamily="18" charset="0"/>
                        <a:cs typeface="HY견고딕" pitchFamily="18" charset="0"/>
                      </a:endParaRPr>
                    </a:p>
                  </a:txBody>
                  <a:tcPr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8280"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899" dirty="0" smtClean="0">
                          <a:solidFill>
                            <a:srgbClr val="000000"/>
                          </a:solidFill>
                          <a:latin typeface="HY견고딕" pitchFamily="18" charset="0"/>
                          <a:cs typeface="HY견고딕" pitchFamily="18" charset="0"/>
                        </a:rPr>
                        <a:t>3.4민원발생건수</a:t>
                      </a:r>
                      <a:endParaRPr lang="zh-CN" altLang="en-US" sz="899" dirty="0" smtClean="0">
                        <a:solidFill>
                          <a:srgbClr val="000000"/>
                        </a:solidFill>
                        <a:latin typeface="HY견고딕" pitchFamily="18" charset="0"/>
                        <a:cs typeface="HY견고딕" pitchFamily="18" charset="0"/>
                      </a:endParaRPr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947" dirty="0" smtClean="0">
                          <a:solidFill>
                            <a:srgbClr val="000000"/>
                          </a:solidFill>
                          <a:latin typeface="HY견고딕" pitchFamily="18" charset="0"/>
                          <a:cs typeface="HY견고딕" pitchFamily="18" charset="0"/>
                        </a:rPr>
                        <a:t>2</a:t>
                      </a:r>
                      <a:endParaRPr lang="zh-CN" altLang="en-US" sz="947" dirty="0" smtClean="0">
                        <a:solidFill>
                          <a:srgbClr val="000000"/>
                        </a:solidFill>
                        <a:latin typeface="HY견고딕" pitchFamily="18" charset="0"/>
                        <a:cs typeface="HY견고딕" pitchFamily="18" charset="0"/>
                      </a:endParaRPr>
                    </a:p>
                  </a:txBody>
                  <a:tcPr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8280"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899" dirty="0" smtClean="0">
                          <a:solidFill>
                            <a:srgbClr val="000000"/>
                          </a:solidFill>
                          <a:latin typeface="HY견고딕" pitchFamily="18" charset="0"/>
                          <a:cs typeface="HY견고딕" pitchFamily="18" charset="0"/>
                        </a:rPr>
                        <a:t>3.5시공상세도작성의충실도및이행여부</a:t>
                      </a:r>
                      <a:endParaRPr lang="zh-CN" altLang="en-US" sz="899" dirty="0" smtClean="0">
                        <a:solidFill>
                          <a:srgbClr val="000000"/>
                        </a:solidFill>
                        <a:latin typeface="HY견고딕" pitchFamily="18" charset="0"/>
                        <a:cs typeface="HY견고딕" pitchFamily="18" charset="0"/>
                      </a:endParaRPr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947" dirty="0" smtClean="0">
                          <a:solidFill>
                            <a:srgbClr val="000000"/>
                          </a:solidFill>
                          <a:latin typeface="HY견고딕" pitchFamily="18" charset="0"/>
                          <a:cs typeface="HY견고딕" pitchFamily="18" charset="0"/>
                        </a:rPr>
                        <a:t>4</a:t>
                      </a:r>
                      <a:endParaRPr lang="zh-CN" altLang="en-US" sz="947" dirty="0" smtClean="0">
                        <a:solidFill>
                          <a:srgbClr val="000000"/>
                        </a:solidFill>
                        <a:latin typeface="HY견고딕" pitchFamily="18" charset="0"/>
                        <a:cs typeface="HY견고딕" pitchFamily="18" charset="0"/>
                      </a:endParaRPr>
                    </a:p>
                  </a:txBody>
                  <a:tcPr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8280"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899" dirty="0" smtClean="0">
                          <a:solidFill>
                            <a:srgbClr val="000000"/>
                          </a:solidFill>
                          <a:latin typeface="HY견고딕" pitchFamily="18" charset="0"/>
                          <a:cs typeface="HY견고딕" pitchFamily="18" charset="0"/>
                        </a:rPr>
                        <a:t>3.6설계도서사전검토미흡으로인한공사비증액비율</a:t>
                      </a:r>
                      <a:endParaRPr lang="zh-CN" altLang="en-US" sz="899" dirty="0" smtClean="0">
                        <a:solidFill>
                          <a:srgbClr val="000000"/>
                        </a:solidFill>
                        <a:latin typeface="HY견고딕" pitchFamily="18" charset="0"/>
                        <a:cs typeface="HY견고딕" pitchFamily="18" charset="0"/>
                      </a:endParaRPr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947" dirty="0" smtClean="0">
                          <a:solidFill>
                            <a:srgbClr val="000000"/>
                          </a:solidFill>
                          <a:latin typeface="HY견고딕" pitchFamily="18" charset="0"/>
                          <a:cs typeface="HY견고딕" pitchFamily="18" charset="0"/>
                        </a:rPr>
                        <a:t>2</a:t>
                      </a:r>
                      <a:endParaRPr lang="zh-CN" altLang="en-US" sz="947" dirty="0" smtClean="0">
                        <a:solidFill>
                          <a:srgbClr val="000000"/>
                        </a:solidFill>
                        <a:latin typeface="HY견고딕" pitchFamily="18" charset="0"/>
                        <a:cs typeface="HY견고딕" pitchFamily="18" charset="0"/>
                      </a:endParaRPr>
                    </a:p>
                  </a:txBody>
                  <a:tcPr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8280"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/>
                      <a:r>
                        <a:rPr lang="en-US" altLang="zh-CN" sz="1199" dirty="0" smtClean="0">
                          <a:solidFill>
                            <a:srgbClr val="000000"/>
                          </a:solidFill>
                          <a:latin typeface="HY견고딕" pitchFamily="18" charset="0"/>
                          <a:cs typeface="HY견고딕" pitchFamily="18" charset="0"/>
                        </a:rPr>
                        <a:t>4.하도급관리(6)</a:t>
                      </a:r>
                      <a:endParaRPr lang="zh-CN" altLang="en-US" sz="1199" dirty="0" smtClean="0">
                        <a:solidFill>
                          <a:srgbClr val="000000"/>
                        </a:solidFill>
                        <a:latin typeface="HY견고딕" pitchFamily="18" charset="0"/>
                        <a:cs typeface="HY견고딕" pitchFamily="18" charset="0"/>
                      </a:endParaRPr>
                    </a:p>
                  </a:txBody>
                  <a:tcPr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899" dirty="0" smtClean="0">
                          <a:solidFill>
                            <a:srgbClr val="000000"/>
                          </a:solidFill>
                          <a:latin typeface="HY견고딕" pitchFamily="18" charset="0"/>
                          <a:cs typeface="HY견고딕" pitchFamily="18" charset="0"/>
                        </a:rPr>
                        <a:t>4.1하도급계약의적정성</a:t>
                      </a:r>
                      <a:endParaRPr lang="zh-CN" altLang="en-US" sz="899" dirty="0" smtClean="0">
                        <a:solidFill>
                          <a:srgbClr val="000000"/>
                        </a:solidFill>
                        <a:latin typeface="HY견고딕" pitchFamily="18" charset="0"/>
                        <a:cs typeface="HY견고딕" pitchFamily="18" charset="0"/>
                      </a:endParaRPr>
                    </a:p>
                  </a:txBody>
                  <a:tcPr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947" dirty="0" smtClean="0">
                          <a:solidFill>
                            <a:srgbClr val="000000"/>
                          </a:solidFill>
                          <a:latin typeface="HY견고딕" pitchFamily="18" charset="0"/>
                          <a:cs typeface="HY견고딕" pitchFamily="18" charset="0"/>
                        </a:rPr>
                        <a:t>3</a:t>
                      </a:r>
                      <a:endParaRPr lang="zh-CN" altLang="en-US" sz="947" dirty="0" smtClean="0">
                        <a:solidFill>
                          <a:srgbClr val="000000"/>
                        </a:solidFill>
                        <a:latin typeface="HY견고딕" pitchFamily="18" charset="0"/>
                        <a:cs typeface="HY견고딕" pitchFamily="18" charset="0"/>
                      </a:endParaRPr>
                    </a:p>
                  </a:txBody>
                  <a:tcPr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8280"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899" dirty="0" smtClean="0">
                          <a:solidFill>
                            <a:srgbClr val="000000"/>
                          </a:solidFill>
                          <a:latin typeface="HY견고딕" pitchFamily="18" charset="0"/>
                          <a:cs typeface="HY견고딕" pitchFamily="18" charset="0"/>
                        </a:rPr>
                        <a:t>4.2하도급관리의적정성</a:t>
                      </a:r>
                      <a:endParaRPr lang="zh-CN" altLang="en-US" sz="899" dirty="0" smtClean="0">
                        <a:solidFill>
                          <a:srgbClr val="000000"/>
                        </a:solidFill>
                        <a:latin typeface="HY견고딕" pitchFamily="18" charset="0"/>
                        <a:cs typeface="HY견고딕" pitchFamily="18" charset="0"/>
                      </a:endParaRPr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947" dirty="0" smtClean="0">
                          <a:solidFill>
                            <a:srgbClr val="000000"/>
                          </a:solidFill>
                          <a:latin typeface="HY견고딕" pitchFamily="18" charset="0"/>
                          <a:cs typeface="HY견고딕" pitchFamily="18" charset="0"/>
                        </a:rPr>
                        <a:t>3</a:t>
                      </a:r>
                      <a:endParaRPr lang="zh-CN" altLang="en-US" sz="947" dirty="0" smtClean="0">
                        <a:solidFill>
                          <a:srgbClr val="000000"/>
                        </a:solidFill>
                        <a:latin typeface="HY견고딕" pitchFamily="18" charset="0"/>
                        <a:cs typeface="HY견고딕" pitchFamily="18" charset="0"/>
                      </a:endParaRPr>
                    </a:p>
                  </a:txBody>
                  <a:tcPr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8280"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l"/>
                      <a:r>
                        <a:rPr lang="en-US" altLang="zh-CN" sz="1199" dirty="0" smtClean="0">
                          <a:solidFill>
                            <a:srgbClr val="000000"/>
                          </a:solidFill>
                          <a:latin typeface="HY견고딕" pitchFamily="18" charset="0"/>
                          <a:cs typeface="HY견고딕" pitchFamily="18" charset="0"/>
                        </a:rPr>
                        <a:t>5.</a:t>
                      </a:r>
                      <a:r>
                        <a:rPr lang="en-US" altLang="zh-CN" sz="1199" dirty="0" smtClean="0">
                          <a:solidFill>
                            <a:srgbClr val="FF0000"/>
                          </a:solidFill>
                          <a:latin typeface="HY견고딕" pitchFamily="18" charset="0"/>
                          <a:cs typeface="HY견고딕" pitchFamily="18" charset="0"/>
                        </a:rPr>
                        <a:t>안전관리(15)</a:t>
                      </a:r>
                      <a:endParaRPr lang="zh-CN" altLang="en-US" sz="1199" dirty="0" smtClean="0">
                        <a:solidFill>
                          <a:srgbClr val="FF0000"/>
                        </a:solidFill>
                        <a:latin typeface="HY견고딕" pitchFamily="18" charset="0"/>
                        <a:cs typeface="HY견고딕" pitchFamily="18" charset="0"/>
                      </a:endParaRPr>
                    </a:p>
                  </a:txBody>
                  <a:tcPr anchor="b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899" dirty="0" smtClean="0">
                          <a:solidFill>
                            <a:srgbClr val="000000"/>
                          </a:solidFill>
                          <a:latin typeface="HY견고딕" pitchFamily="18" charset="0"/>
                          <a:cs typeface="HY견고딕" pitchFamily="18" charset="0"/>
                        </a:rPr>
                        <a:t>5.1안전관리계획적정성및적기제출</a:t>
                      </a:r>
                      <a:endParaRPr lang="zh-CN" altLang="en-US" sz="899" dirty="0" smtClean="0">
                        <a:solidFill>
                          <a:srgbClr val="000000"/>
                        </a:solidFill>
                        <a:latin typeface="HY견고딕" pitchFamily="18" charset="0"/>
                        <a:cs typeface="HY견고딕" pitchFamily="18" charset="0"/>
                      </a:endParaRPr>
                    </a:p>
                  </a:txBody>
                  <a:tcPr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947" dirty="0" smtClean="0">
                          <a:solidFill>
                            <a:srgbClr val="000000"/>
                          </a:solidFill>
                          <a:latin typeface="HY견고딕" pitchFamily="18" charset="0"/>
                          <a:cs typeface="HY견고딕" pitchFamily="18" charset="0"/>
                        </a:rPr>
                        <a:t>3</a:t>
                      </a:r>
                      <a:endParaRPr lang="zh-CN" altLang="en-US" sz="947" dirty="0" smtClean="0">
                        <a:solidFill>
                          <a:srgbClr val="000000"/>
                        </a:solidFill>
                        <a:latin typeface="HY견고딕" pitchFamily="18" charset="0"/>
                        <a:cs typeface="HY견고딕" pitchFamily="18" charset="0"/>
                      </a:endParaRPr>
                    </a:p>
                  </a:txBody>
                  <a:tcPr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8280"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899" dirty="0" smtClean="0">
                          <a:solidFill>
                            <a:srgbClr val="000000"/>
                          </a:solidFill>
                          <a:latin typeface="HY견고딕" pitchFamily="18" charset="0"/>
                          <a:cs typeface="HY견고딕" pitchFamily="18" charset="0"/>
                        </a:rPr>
                        <a:t>5.2안전관리조직구성의적정여부</a:t>
                      </a:r>
                      <a:endParaRPr lang="zh-CN" altLang="en-US" sz="899" dirty="0" smtClean="0">
                        <a:solidFill>
                          <a:srgbClr val="000000"/>
                        </a:solidFill>
                        <a:latin typeface="HY견고딕" pitchFamily="18" charset="0"/>
                        <a:cs typeface="HY견고딕" pitchFamily="18" charset="0"/>
                      </a:endParaRPr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947" dirty="0" smtClean="0">
                          <a:solidFill>
                            <a:srgbClr val="000000"/>
                          </a:solidFill>
                          <a:latin typeface="HY견고딕" pitchFamily="18" charset="0"/>
                          <a:cs typeface="HY견고딕" pitchFamily="18" charset="0"/>
                        </a:rPr>
                        <a:t>2</a:t>
                      </a:r>
                      <a:endParaRPr lang="zh-CN" altLang="en-US" sz="947" dirty="0" smtClean="0">
                        <a:solidFill>
                          <a:srgbClr val="000000"/>
                        </a:solidFill>
                        <a:latin typeface="HY견고딕" pitchFamily="18" charset="0"/>
                        <a:cs typeface="HY견고딕" pitchFamily="18" charset="0"/>
                      </a:endParaRPr>
                    </a:p>
                  </a:txBody>
                  <a:tcPr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8280"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899" dirty="0" smtClean="0">
                          <a:solidFill>
                            <a:srgbClr val="000000"/>
                          </a:solidFill>
                          <a:latin typeface="HY견고딕" pitchFamily="18" charset="0"/>
                          <a:cs typeface="HY견고딕" pitchFamily="18" charset="0"/>
                        </a:rPr>
                        <a:t>5.3안전관리의적정성</a:t>
                      </a:r>
                      <a:endParaRPr lang="zh-CN" altLang="en-US" sz="899" dirty="0" smtClean="0">
                        <a:solidFill>
                          <a:srgbClr val="000000"/>
                        </a:solidFill>
                        <a:latin typeface="HY견고딕" pitchFamily="18" charset="0"/>
                        <a:cs typeface="HY견고딕" pitchFamily="18" charset="0"/>
                      </a:endParaRPr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947" dirty="0" smtClean="0">
                          <a:solidFill>
                            <a:srgbClr val="000000"/>
                          </a:solidFill>
                          <a:latin typeface="HY견고딕" pitchFamily="18" charset="0"/>
                          <a:cs typeface="HY견고딕" pitchFamily="18" charset="0"/>
                        </a:rPr>
                        <a:t>4</a:t>
                      </a:r>
                      <a:endParaRPr lang="zh-CN" altLang="en-US" sz="947" dirty="0" smtClean="0">
                        <a:solidFill>
                          <a:srgbClr val="000000"/>
                        </a:solidFill>
                        <a:latin typeface="HY견고딕" pitchFamily="18" charset="0"/>
                        <a:cs typeface="HY견고딕" pitchFamily="18" charset="0"/>
                      </a:endParaRPr>
                    </a:p>
                  </a:txBody>
                  <a:tcPr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8280"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899" dirty="0" smtClean="0">
                          <a:solidFill>
                            <a:srgbClr val="000000"/>
                          </a:solidFill>
                          <a:latin typeface="HY견고딕" pitchFamily="18" charset="0"/>
                          <a:cs typeface="HY견고딕" pitchFamily="18" charset="0"/>
                        </a:rPr>
                        <a:t>5.4당해현장의재해율(%)</a:t>
                      </a:r>
                      <a:endParaRPr lang="zh-CN" altLang="en-US" sz="899" dirty="0" smtClean="0">
                        <a:solidFill>
                          <a:srgbClr val="000000"/>
                        </a:solidFill>
                        <a:latin typeface="HY견고딕" pitchFamily="18" charset="0"/>
                        <a:cs typeface="HY견고딕" pitchFamily="18" charset="0"/>
                      </a:endParaRPr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947" dirty="0" smtClean="0">
                          <a:solidFill>
                            <a:srgbClr val="000000"/>
                          </a:solidFill>
                          <a:latin typeface="HY견고딕" pitchFamily="18" charset="0"/>
                          <a:cs typeface="HY견고딕" pitchFamily="18" charset="0"/>
                        </a:rPr>
                        <a:t>6</a:t>
                      </a:r>
                      <a:endParaRPr lang="zh-CN" altLang="en-US" sz="947" dirty="0" smtClean="0">
                        <a:solidFill>
                          <a:srgbClr val="000000"/>
                        </a:solidFill>
                        <a:latin typeface="HY견고딕" pitchFamily="18" charset="0"/>
                        <a:cs typeface="HY견고딕" pitchFamily="18" charset="0"/>
                      </a:endParaRPr>
                    </a:p>
                  </a:txBody>
                  <a:tcPr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8280"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/>
                      <a:r>
                        <a:rPr lang="en-US" altLang="zh-CN" sz="1199" dirty="0" smtClean="0">
                          <a:solidFill>
                            <a:srgbClr val="000000"/>
                          </a:solidFill>
                          <a:latin typeface="HY견고딕" pitchFamily="18" charset="0"/>
                          <a:cs typeface="HY견고딕" pitchFamily="18" charset="0"/>
                        </a:rPr>
                        <a:t>6.환경관리(6)</a:t>
                      </a:r>
                      <a:endParaRPr lang="zh-CN" altLang="en-US" sz="1199" dirty="0" smtClean="0">
                        <a:solidFill>
                          <a:srgbClr val="000000"/>
                        </a:solidFill>
                        <a:latin typeface="HY견고딕" pitchFamily="18" charset="0"/>
                        <a:cs typeface="HY견고딕" pitchFamily="18" charset="0"/>
                      </a:endParaRPr>
                    </a:p>
                  </a:txBody>
                  <a:tcPr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899" dirty="0" smtClean="0">
                          <a:solidFill>
                            <a:srgbClr val="000000"/>
                          </a:solidFill>
                          <a:latin typeface="HY견고딕" pitchFamily="18" charset="0"/>
                          <a:cs typeface="HY견고딕" pitchFamily="18" charset="0"/>
                        </a:rPr>
                        <a:t>6.1환경관리계획이행의적정성</a:t>
                      </a:r>
                      <a:endParaRPr lang="zh-CN" altLang="en-US" sz="899" dirty="0" smtClean="0">
                        <a:solidFill>
                          <a:srgbClr val="000000"/>
                        </a:solidFill>
                        <a:latin typeface="HY견고딕" pitchFamily="18" charset="0"/>
                        <a:cs typeface="HY견고딕" pitchFamily="18" charset="0"/>
                      </a:endParaRPr>
                    </a:p>
                  </a:txBody>
                  <a:tcPr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947" dirty="0" smtClean="0">
                          <a:solidFill>
                            <a:srgbClr val="000000"/>
                          </a:solidFill>
                          <a:latin typeface="HY견고딕" pitchFamily="18" charset="0"/>
                          <a:cs typeface="HY견고딕" pitchFamily="18" charset="0"/>
                        </a:rPr>
                        <a:t>3</a:t>
                      </a:r>
                      <a:endParaRPr lang="zh-CN" altLang="en-US" sz="947" dirty="0" smtClean="0">
                        <a:solidFill>
                          <a:srgbClr val="000000"/>
                        </a:solidFill>
                        <a:latin typeface="HY견고딕" pitchFamily="18" charset="0"/>
                        <a:cs typeface="HY견고딕" pitchFamily="18" charset="0"/>
                      </a:endParaRPr>
                    </a:p>
                  </a:txBody>
                  <a:tcPr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8280"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899" dirty="0" smtClean="0">
                          <a:solidFill>
                            <a:srgbClr val="000000"/>
                          </a:solidFill>
                          <a:latin typeface="HY견고딕" pitchFamily="18" charset="0"/>
                          <a:cs typeface="HY견고딕" pitchFamily="18" charset="0"/>
                        </a:rPr>
                        <a:t>6.2환경관리의적정성</a:t>
                      </a:r>
                      <a:endParaRPr lang="zh-CN" altLang="en-US" sz="899" dirty="0" smtClean="0">
                        <a:solidFill>
                          <a:srgbClr val="000000"/>
                        </a:solidFill>
                        <a:latin typeface="HY견고딕" pitchFamily="18" charset="0"/>
                        <a:cs typeface="HY견고딕" pitchFamily="18" charset="0"/>
                      </a:endParaRPr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947" dirty="0" smtClean="0">
                          <a:solidFill>
                            <a:srgbClr val="000000"/>
                          </a:solidFill>
                          <a:latin typeface="HY견고딕" pitchFamily="18" charset="0"/>
                          <a:cs typeface="HY견고딕" pitchFamily="18" charset="0"/>
                        </a:rPr>
                        <a:t>3</a:t>
                      </a:r>
                      <a:endParaRPr lang="zh-CN" altLang="en-US" sz="947" dirty="0" smtClean="0">
                        <a:solidFill>
                          <a:srgbClr val="000000"/>
                        </a:solidFill>
                        <a:latin typeface="HY견고딕" pitchFamily="18" charset="0"/>
                        <a:cs typeface="HY견고딕" pitchFamily="18" charset="0"/>
                      </a:endParaRPr>
                    </a:p>
                  </a:txBody>
                  <a:tcPr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8280">
                <a:tc rowSpan="6">
                  <a:txBody>
                    <a:bodyPr/>
                    <a:lstStyle/>
                    <a:p>
                      <a:pPr algn="l"/>
                      <a:r>
                        <a:rPr lang="en-US" altLang="zh-CN" sz="1199" dirty="0" smtClean="0">
                          <a:solidFill>
                            <a:srgbClr val="000000"/>
                          </a:solidFill>
                          <a:latin typeface="HY견고딕" pitchFamily="18" charset="0"/>
                          <a:cs typeface="HY견고딕" pitchFamily="18" charset="0"/>
                        </a:rPr>
                        <a:t>Ⅱ.목적물의품질및</a:t>
                      </a:r>
                      <a:endParaRPr lang="zh-CN" altLang="en-US" sz="1199" dirty="0" smtClean="0">
                        <a:solidFill>
                          <a:srgbClr val="000000"/>
                        </a:solidFill>
                        <a:latin typeface="HY견고딕" pitchFamily="18" charset="0"/>
                        <a:cs typeface="HY견고딕" pitchFamily="18" charset="0"/>
                      </a:endParaRPr>
                    </a:p>
                    <a:p>
                      <a:pPr algn="l"/>
                      <a:r>
                        <a:rPr lang="en-US" altLang="zh-CN" sz="1199" dirty="0" smtClean="0">
                          <a:solidFill>
                            <a:srgbClr val="000000"/>
                          </a:solidFill>
                          <a:latin typeface="HY견고딕" pitchFamily="18" charset="0"/>
                          <a:cs typeface="HY견고딕" pitchFamily="18" charset="0"/>
                        </a:rPr>
                        <a:t>성능(35)</a:t>
                      </a:r>
                      <a:endParaRPr lang="zh-CN" altLang="en-US" sz="1199" dirty="0" smtClean="0">
                        <a:solidFill>
                          <a:srgbClr val="000000"/>
                        </a:solidFill>
                        <a:latin typeface="HY견고딕" pitchFamily="18" charset="0"/>
                        <a:cs typeface="HY견고딕" pitchFamily="18" charset="0"/>
                      </a:endParaRPr>
                    </a:p>
                  </a:txBody>
                  <a:tcPr anchor="b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l"/>
                      <a:r>
                        <a:rPr lang="en-US" altLang="zh-CN" sz="1199" dirty="0" smtClean="0">
                          <a:solidFill>
                            <a:srgbClr val="000000"/>
                          </a:solidFill>
                          <a:latin typeface="HY견고딕" pitchFamily="18" charset="0"/>
                          <a:cs typeface="HY견고딕" pitchFamily="18" charset="0"/>
                        </a:rPr>
                        <a:t>7.시공품질(18)</a:t>
                      </a:r>
                      <a:endParaRPr lang="zh-CN" altLang="en-US" sz="1199" dirty="0" smtClean="0">
                        <a:solidFill>
                          <a:srgbClr val="000000"/>
                        </a:solidFill>
                        <a:latin typeface="HY견고딕" pitchFamily="18" charset="0"/>
                        <a:cs typeface="HY견고딕" pitchFamily="18" charset="0"/>
                      </a:endParaRPr>
                    </a:p>
                  </a:txBody>
                  <a:tcPr anchor="b"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899" dirty="0" smtClean="0">
                          <a:solidFill>
                            <a:srgbClr val="000000"/>
                          </a:solidFill>
                          <a:latin typeface="HY견고딕" pitchFamily="18" charset="0"/>
                          <a:cs typeface="HY견고딕" pitchFamily="18" charset="0"/>
                        </a:rPr>
                        <a:t>7.1공사완성도</a:t>
                      </a:r>
                      <a:endParaRPr lang="zh-CN" altLang="en-US" sz="899" dirty="0" smtClean="0">
                        <a:solidFill>
                          <a:srgbClr val="000000"/>
                        </a:solidFill>
                        <a:latin typeface="HY견고딕" pitchFamily="18" charset="0"/>
                        <a:cs typeface="HY견고딕" pitchFamily="18" charset="0"/>
                      </a:endParaRPr>
                    </a:p>
                  </a:txBody>
                  <a:tcPr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947" dirty="0" smtClean="0">
                          <a:solidFill>
                            <a:srgbClr val="000000"/>
                          </a:solidFill>
                          <a:latin typeface="HY견고딕" pitchFamily="18" charset="0"/>
                          <a:cs typeface="HY견고딕" pitchFamily="18" charset="0"/>
                        </a:rPr>
                        <a:t>5</a:t>
                      </a:r>
                      <a:endParaRPr lang="zh-CN" altLang="en-US" sz="947" dirty="0" smtClean="0">
                        <a:solidFill>
                          <a:srgbClr val="000000"/>
                        </a:solidFill>
                        <a:latin typeface="HY견고딕" pitchFamily="18" charset="0"/>
                        <a:cs typeface="HY견고딕" pitchFamily="18" charset="0"/>
                      </a:endParaRPr>
                    </a:p>
                  </a:txBody>
                  <a:tcPr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8280"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899" dirty="0" smtClean="0">
                          <a:solidFill>
                            <a:srgbClr val="000000"/>
                          </a:solidFill>
                          <a:latin typeface="HY견고딕" pitchFamily="18" charset="0"/>
                          <a:cs typeface="HY견고딕" pitchFamily="18" charset="0"/>
                        </a:rPr>
                        <a:t>7.2주요공종시설물의도면,시방서준수비율</a:t>
                      </a:r>
                      <a:endParaRPr lang="zh-CN" altLang="en-US" sz="899" dirty="0" smtClean="0">
                        <a:solidFill>
                          <a:srgbClr val="000000"/>
                        </a:solidFill>
                        <a:latin typeface="HY견고딕" pitchFamily="18" charset="0"/>
                        <a:cs typeface="HY견고딕" pitchFamily="18" charset="0"/>
                      </a:endParaRPr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947" dirty="0" smtClean="0">
                          <a:solidFill>
                            <a:srgbClr val="000000"/>
                          </a:solidFill>
                          <a:latin typeface="HY견고딕" pitchFamily="18" charset="0"/>
                          <a:cs typeface="HY견고딕" pitchFamily="18" charset="0"/>
                        </a:rPr>
                        <a:t>9</a:t>
                      </a:r>
                      <a:endParaRPr lang="zh-CN" altLang="en-US" sz="947" dirty="0" smtClean="0">
                        <a:solidFill>
                          <a:srgbClr val="000000"/>
                        </a:solidFill>
                        <a:latin typeface="HY견고딕" pitchFamily="18" charset="0"/>
                        <a:cs typeface="HY견고딕" pitchFamily="18" charset="0"/>
                      </a:endParaRPr>
                    </a:p>
                  </a:txBody>
                  <a:tcPr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8280"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899" dirty="0" smtClean="0">
                          <a:solidFill>
                            <a:srgbClr val="000000"/>
                          </a:solidFill>
                          <a:latin typeface="HY견고딕" pitchFamily="18" charset="0"/>
                          <a:cs typeface="HY견고딕" pitchFamily="18" charset="0"/>
                        </a:rPr>
                        <a:t>7.3공사중지및재시공여부</a:t>
                      </a:r>
                      <a:endParaRPr lang="zh-CN" altLang="en-US" sz="899" dirty="0" smtClean="0">
                        <a:solidFill>
                          <a:srgbClr val="000000"/>
                        </a:solidFill>
                        <a:latin typeface="HY견고딕" pitchFamily="18" charset="0"/>
                        <a:cs typeface="HY견고딕" pitchFamily="18" charset="0"/>
                      </a:endParaRPr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947" dirty="0" smtClean="0">
                          <a:solidFill>
                            <a:srgbClr val="000000"/>
                          </a:solidFill>
                          <a:latin typeface="HY견고딕" pitchFamily="18" charset="0"/>
                          <a:cs typeface="HY견고딕" pitchFamily="18" charset="0"/>
                        </a:rPr>
                        <a:t>4</a:t>
                      </a:r>
                      <a:endParaRPr lang="zh-CN" altLang="en-US" sz="947" dirty="0" smtClean="0">
                        <a:solidFill>
                          <a:srgbClr val="000000"/>
                        </a:solidFill>
                        <a:latin typeface="HY견고딕" pitchFamily="18" charset="0"/>
                        <a:cs typeface="HY견고딕" pitchFamily="18" charset="0"/>
                      </a:endParaRPr>
                    </a:p>
                  </a:txBody>
                  <a:tcPr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8280"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/>
                      <a:r>
                        <a:rPr lang="en-US" altLang="zh-CN" sz="1199" dirty="0" smtClean="0">
                          <a:solidFill>
                            <a:srgbClr val="000000"/>
                          </a:solidFill>
                          <a:latin typeface="HY견고딕" pitchFamily="18" charset="0"/>
                          <a:cs typeface="HY견고딕" pitchFamily="18" charset="0"/>
                        </a:rPr>
                        <a:t>8.</a:t>
                      </a:r>
                      <a:r>
                        <a:rPr lang="en-US" altLang="zh-CN" sz="1199" dirty="0" smtClean="0">
                          <a:solidFill>
                            <a:srgbClr val="FF0000"/>
                          </a:solidFill>
                          <a:latin typeface="HY견고딕" pitchFamily="18" charset="0"/>
                          <a:cs typeface="HY견고딕" pitchFamily="18" charset="0"/>
                        </a:rPr>
                        <a:t>구조안전성(13)</a:t>
                      </a:r>
                      <a:endParaRPr lang="zh-CN" altLang="en-US" sz="1199" dirty="0" smtClean="0">
                        <a:solidFill>
                          <a:srgbClr val="FF0000"/>
                        </a:solidFill>
                        <a:latin typeface="HY견고딕" pitchFamily="18" charset="0"/>
                        <a:cs typeface="HY견고딕" pitchFamily="18" charset="0"/>
                      </a:endParaRPr>
                    </a:p>
                  </a:txBody>
                  <a:tcPr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899" dirty="0" smtClean="0">
                          <a:solidFill>
                            <a:srgbClr val="000000"/>
                          </a:solidFill>
                          <a:latin typeface="HY견고딕" pitchFamily="18" charset="0"/>
                          <a:cs typeface="HY견고딕" pitchFamily="18" charset="0"/>
                        </a:rPr>
                        <a:t>8.1목적물손상및결함,구조안전조치여부</a:t>
                      </a:r>
                      <a:endParaRPr lang="zh-CN" altLang="en-US" sz="899" dirty="0" smtClean="0">
                        <a:solidFill>
                          <a:srgbClr val="000000"/>
                        </a:solidFill>
                        <a:latin typeface="HY견고딕" pitchFamily="18" charset="0"/>
                        <a:cs typeface="HY견고딕" pitchFamily="18" charset="0"/>
                      </a:endParaRPr>
                    </a:p>
                  </a:txBody>
                  <a:tcPr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947" dirty="0" smtClean="0">
                          <a:solidFill>
                            <a:srgbClr val="000000"/>
                          </a:solidFill>
                          <a:latin typeface="HY견고딕" pitchFamily="18" charset="0"/>
                          <a:cs typeface="HY견고딕" pitchFamily="18" charset="0"/>
                        </a:rPr>
                        <a:t>5</a:t>
                      </a:r>
                      <a:endParaRPr lang="zh-CN" altLang="en-US" sz="947" dirty="0" smtClean="0">
                        <a:solidFill>
                          <a:srgbClr val="000000"/>
                        </a:solidFill>
                        <a:latin typeface="HY견고딕" pitchFamily="18" charset="0"/>
                        <a:cs typeface="HY견고딕" pitchFamily="18" charset="0"/>
                      </a:endParaRPr>
                    </a:p>
                  </a:txBody>
                  <a:tcPr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8280"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899" dirty="0" smtClean="0">
                          <a:solidFill>
                            <a:srgbClr val="000000"/>
                          </a:solidFill>
                          <a:latin typeface="HY견고딕" pitchFamily="18" charset="0"/>
                          <a:cs typeface="HY견고딕" pitchFamily="18" charset="0"/>
                        </a:rPr>
                        <a:t>8.2중대건설현장사고등의발생여부</a:t>
                      </a:r>
                      <a:endParaRPr lang="zh-CN" altLang="en-US" sz="899" dirty="0" smtClean="0">
                        <a:solidFill>
                          <a:srgbClr val="000000"/>
                        </a:solidFill>
                        <a:latin typeface="HY견고딕" pitchFamily="18" charset="0"/>
                        <a:cs typeface="HY견고딕" pitchFamily="18" charset="0"/>
                      </a:endParaRPr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947" dirty="0" smtClean="0">
                          <a:solidFill>
                            <a:srgbClr val="000000"/>
                          </a:solidFill>
                          <a:latin typeface="HY견고딕" pitchFamily="18" charset="0"/>
                          <a:cs typeface="HY견고딕" pitchFamily="18" charset="0"/>
                        </a:rPr>
                        <a:t>8</a:t>
                      </a:r>
                      <a:endParaRPr lang="zh-CN" altLang="en-US" sz="947" dirty="0" smtClean="0">
                        <a:solidFill>
                          <a:srgbClr val="000000"/>
                        </a:solidFill>
                        <a:latin typeface="HY견고딕" pitchFamily="18" charset="0"/>
                        <a:cs typeface="HY견고딕" pitchFamily="18" charset="0"/>
                      </a:endParaRPr>
                    </a:p>
                  </a:txBody>
                  <a:tcPr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16293"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199" dirty="0" smtClean="0">
                          <a:solidFill>
                            <a:srgbClr val="000000"/>
                          </a:solidFill>
                          <a:latin typeface="HY견고딕" pitchFamily="18" charset="0"/>
                          <a:cs typeface="HY견고딕" pitchFamily="18" charset="0"/>
                        </a:rPr>
                        <a:t>9.창의성(4)</a:t>
                      </a:r>
                      <a:endParaRPr lang="zh-CN" altLang="en-US" sz="1199" dirty="0" smtClean="0">
                        <a:solidFill>
                          <a:srgbClr val="000000"/>
                        </a:solidFill>
                        <a:latin typeface="HY견고딕" pitchFamily="18" charset="0"/>
                        <a:cs typeface="HY견고딕" pitchFamily="18" charset="0"/>
                      </a:endParaRPr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899" dirty="0" smtClean="0">
                          <a:solidFill>
                            <a:srgbClr val="000000"/>
                          </a:solidFill>
                          <a:latin typeface="HY견고딕" pitchFamily="18" charset="0"/>
                          <a:cs typeface="HY견고딕" pitchFamily="18" charset="0"/>
                        </a:rPr>
                        <a:t>9.1설계도서사전검토를통한사용성및유지보수성향상여부</a:t>
                      </a:r>
                      <a:endParaRPr lang="zh-CN" altLang="en-US" sz="899" dirty="0" smtClean="0">
                        <a:solidFill>
                          <a:srgbClr val="000000"/>
                        </a:solidFill>
                        <a:latin typeface="HY견고딕" pitchFamily="18" charset="0"/>
                        <a:cs typeface="HY견고딕" pitchFamily="18" charset="0"/>
                      </a:endParaRPr>
                    </a:p>
                  </a:txBody>
                  <a:tcPr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947" dirty="0" smtClean="0">
                          <a:solidFill>
                            <a:srgbClr val="000000"/>
                          </a:solidFill>
                          <a:latin typeface="HY견고딕" pitchFamily="18" charset="0"/>
                          <a:cs typeface="HY견고딕" pitchFamily="18" charset="0"/>
                        </a:rPr>
                        <a:t>4</a:t>
                      </a:r>
                      <a:endParaRPr lang="zh-CN" altLang="en-US" sz="947" dirty="0" smtClean="0">
                        <a:solidFill>
                          <a:srgbClr val="000000"/>
                        </a:solidFill>
                        <a:latin typeface="HY견고딕" pitchFamily="18" charset="0"/>
                        <a:cs typeface="HY견고딕" pitchFamily="18" charset="0"/>
                      </a:endParaRPr>
                    </a:p>
                  </a:txBody>
                  <a:tcPr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17817">
                <a:tc gridSpan="2">
                  <a:txBody>
                    <a:bodyPr/>
                    <a:lstStyle/>
                    <a:p>
                      <a:pPr algn="l"/>
                      <a:r>
                        <a:rPr lang="en-US" altLang="zh-CN" sz="1199" dirty="0" smtClean="0">
                          <a:solidFill>
                            <a:srgbClr val="000000"/>
                          </a:solidFill>
                          <a:latin typeface="HY견고딕" pitchFamily="18" charset="0"/>
                          <a:cs typeface="HY견고딕" pitchFamily="18" charset="0"/>
                        </a:rPr>
                        <a:t>계</a:t>
                      </a:r>
                      <a:endParaRPr lang="zh-CN" altLang="en-US" sz="1199" dirty="0" smtClean="0">
                        <a:solidFill>
                          <a:srgbClr val="000000"/>
                        </a:solidFill>
                        <a:latin typeface="HY견고딕" pitchFamily="18" charset="0"/>
                        <a:cs typeface="HY견고딕" pitchFamily="18" charset="0"/>
                      </a:endParaRPr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947" dirty="0" smtClean="0">
                          <a:solidFill>
                            <a:srgbClr val="000000"/>
                          </a:solidFill>
                          <a:latin typeface="HY견고딕" pitchFamily="18" charset="0"/>
                          <a:cs typeface="HY견고딕" pitchFamily="18" charset="0"/>
                        </a:rPr>
                        <a:t>100</a:t>
                      </a:r>
                      <a:endParaRPr lang="zh-CN" altLang="en-US" sz="947" dirty="0" smtClean="0">
                        <a:solidFill>
                          <a:srgbClr val="000000"/>
                        </a:solidFill>
                        <a:latin typeface="HY견고딕" pitchFamily="18" charset="0"/>
                        <a:cs typeface="HY견고딕" pitchFamily="18" charset="0"/>
                      </a:endParaRPr>
                    </a:p>
                  </a:txBody>
                  <a:tcPr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16293">
                <a:tc gridSpan="2">
                  <a:txBody>
                    <a:bodyPr/>
                    <a:lstStyle/>
                    <a:p>
                      <a:pPr algn="l"/>
                      <a:r>
                        <a:rPr lang="en-US" altLang="zh-CN" sz="1199" dirty="0" smtClean="0">
                          <a:solidFill>
                            <a:srgbClr val="000000"/>
                          </a:solidFill>
                          <a:latin typeface="HY견고딕" pitchFamily="18" charset="0"/>
                          <a:cs typeface="HY견고딕" pitchFamily="18" charset="0"/>
                        </a:rPr>
                        <a:t>(가점)</a:t>
                      </a:r>
                      <a:endParaRPr lang="zh-CN" altLang="en-US" sz="1199" dirty="0" smtClean="0">
                        <a:solidFill>
                          <a:srgbClr val="000000"/>
                        </a:solidFill>
                        <a:latin typeface="HY견고딕" pitchFamily="18" charset="0"/>
                        <a:cs typeface="HY견고딕" pitchFamily="18" charset="0"/>
                      </a:endParaRPr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899" dirty="0" smtClean="0">
                          <a:solidFill>
                            <a:srgbClr val="000000"/>
                          </a:solidFill>
                          <a:latin typeface="HY견고딕" pitchFamily="18" charset="0"/>
                          <a:cs typeface="HY견고딕" pitchFamily="18" charset="0"/>
                        </a:rPr>
                        <a:t>공사특성및난이도,시공자제안의의한공사비절감비율에따른보정</a:t>
                      </a:r>
                      <a:endParaRPr lang="zh-CN" altLang="en-US" sz="899" dirty="0" smtClean="0">
                        <a:solidFill>
                          <a:srgbClr val="000000"/>
                        </a:solidFill>
                        <a:latin typeface="HY견고딕" pitchFamily="18" charset="0"/>
                        <a:cs typeface="HY견고딕" pitchFamily="18" charset="0"/>
                      </a:endParaRPr>
                    </a:p>
                  </a:txBody>
                  <a:tcPr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947" dirty="0" smtClean="0">
                          <a:solidFill>
                            <a:srgbClr val="000000"/>
                          </a:solidFill>
                          <a:latin typeface="HY견고딕" pitchFamily="18" charset="0"/>
                          <a:cs typeface="HY견고딕" pitchFamily="18" charset="0"/>
                        </a:rPr>
                        <a:t>+2.5</a:t>
                      </a:r>
                      <a:endParaRPr lang="zh-CN" altLang="en-US" sz="947" dirty="0" smtClean="0">
                        <a:solidFill>
                          <a:srgbClr val="000000"/>
                        </a:solidFill>
                        <a:latin typeface="HY견고딕" pitchFamily="18" charset="0"/>
                        <a:cs typeface="HY견고딕" pitchFamily="18" charset="0"/>
                      </a:endParaRPr>
                    </a:p>
                  </a:txBody>
                  <a:tcPr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16293">
                <a:tc gridSpan="2">
                  <a:txBody>
                    <a:bodyPr/>
                    <a:lstStyle/>
                    <a:p>
                      <a:pPr algn="l"/>
                      <a:r>
                        <a:rPr lang="en-US" altLang="zh-CN" sz="1199" dirty="0" smtClean="0">
                          <a:solidFill>
                            <a:srgbClr val="000000"/>
                          </a:solidFill>
                          <a:latin typeface="HY견고딕" pitchFamily="18" charset="0"/>
                          <a:cs typeface="HY견고딕" pitchFamily="18" charset="0"/>
                        </a:rPr>
                        <a:t>(감점)</a:t>
                      </a:r>
                      <a:endParaRPr lang="zh-CN" altLang="en-US" sz="1199" dirty="0" smtClean="0">
                        <a:solidFill>
                          <a:srgbClr val="000000"/>
                        </a:solidFill>
                        <a:latin typeface="HY견고딕" pitchFamily="18" charset="0"/>
                        <a:cs typeface="HY견고딕" pitchFamily="18" charset="0"/>
                      </a:endParaRPr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mpd="sng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899" dirty="0" smtClean="0">
                          <a:solidFill>
                            <a:srgbClr val="000000"/>
                          </a:solidFill>
                          <a:latin typeface="HY견고딕" pitchFamily="18" charset="0"/>
                          <a:cs typeface="HY견고딕" pitchFamily="18" charset="0"/>
                        </a:rPr>
                        <a:t>평가위원에게금품,향응제공</a:t>
                      </a:r>
                      <a:endParaRPr lang="zh-CN" altLang="en-US" sz="899" dirty="0" smtClean="0">
                        <a:solidFill>
                          <a:srgbClr val="000000"/>
                        </a:solidFill>
                        <a:latin typeface="HY견고딕" pitchFamily="18" charset="0"/>
                        <a:cs typeface="HY견고딕" pitchFamily="18" charset="0"/>
                      </a:endParaRPr>
                    </a:p>
                  </a:txBody>
                  <a:tcPr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947" dirty="0" smtClean="0">
                          <a:solidFill>
                            <a:srgbClr val="000000"/>
                          </a:solidFill>
                          <a:latin typeface="HY견고딕" pitchFamily="18" charset="0"/>
                          <a:cs typeface="HY견고딕" pitchFamily="18" charset="0"/>
                        </a:rPr>
                        <a:t>-10</a:t>
                      </a:r>
                      <a:endParaRPr lang="zh-CN" altLang="en-US" sz="947" dirty="0" smtClean="0">
                        <a:solidFill>
                          <a:srgbClr val="000000"/>
                        </a:solidFill>
                        <a:latin typeface="HY견고딕" pitchFamily="18" charset="0"/>
                        <a:cs typeface="HY견고딕" pitchFamily="18" charset="0"/>
                      </a:endParaRPr>
                    </a:p>
                  </a:txBody>
                  <a:tcPr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9423400" y="6845300"/>
            <a:ext cx="215900" cy="177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  <a:tabLst/>
            </a:pPr>
            <a:r>
              <a:rPr lang="en-US" altLang="zh-CN" sz="1403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65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977900" y="520700"/>
            <a:ext cx="6273800" cy="838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700"/>
              </a:lnSpc>
              <a:tabLst>
                <a:tab pos="2628900" algn="l"/>
              </a:tabLst>
            </a:pP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8.</a:t>
            </a:r>
            <a:r>
              <a:rPr lang="en-US" altLang="zh-CN" sz="27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시공평가</a:t>
            </a:r>
            <a:r>
              <a:rPr lang="en-US" altLang="zh-CN" sz="27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및</a:t>
            </a:r>
            <a:r>
              <a:rPr lang="en-US" altLang="zh-CN" sz="27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종합평가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800"/>
              </a:lnSpc>
              <a:tabLst>
                <a:tab pos="2628900" algn="l"/>
              </a:tabLst>
            </a:pPr>
            <a:r>
              <a:rPr lang="en-US" altLang="zh-CN" dirty="0" smtClean="0"/>
              <a:t>	</a:t>
            </a:r>
            <a:r>
              <a:rPr lang="en-US" altLang="zh-CN" sz="2398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시공평가</a:t>
            </a:r>
            <a:r>
              <a:rPr lang="en-US" altLang="zh-CN" sz="23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98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항목</a:t>
            </a:r>
            <a:r>
              <a:rPr lang="en-US" altLang="zh-CN" sz="23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98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및</a:t>
            </a:r>
            <a:r>
              <a:rPr lang="en-US" altLang="zh-CN" sz="23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98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평가배점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797699" y="971791"/>
            <a:ext cx="9082252" cy="5708878"/>
          </a:xfrm>
          <a:custGeom>
            <a:avLst/>
            <a:gdLst>
              <a:gd name="connsiteX0" fmla="*/ 0 w 9082252"/>
              <a:gd name="connsiteY0" fmla="*/ 5708878 h 5708878"/>
              <a:gd name="connsiteX1" fmla="*/ 9082252 w 9082252"/>
              <a:gd name="connsiteY1" fmla="*/ 5708878 h 5708878"/>
              <a:gd name="connsiteX2" fmla="*/ 9082252 w 9082252"/>
              <a:gd name="connsiteY2" fmla="*/ 0 h 5708878"/>
              <a:gd name="connsiteX3" fmla="*/ 0 w 9082252"/>
              <a:gd name="connsiteY3" fmla="*/ 0 h 5708878"/>
              <a:gd name="connsiteX4" fmla="*/ 0 w 9082252"/>
              <a:gd name="connsiteY4" fmla="*/ 5708878 h 570887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082252" h="5708878">
                <a:moveTo>
                  <a:pt x="0" y="5708878"/>
                </a:moveTo>
                <a:lnTo>
                  <a:pt x="9082252" y="5708878"/>
                </a:lnTo>
                <a:lnTo>
                  <a:pt x="9082252" y="0"/>
                </a:lnTo>
                <a:lnTo>
                  <a:pt x="0" y="0"/>
                </a:lnTo>
                <a:lnTo>
                  <a:pt x="0" y="5708878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Freeform 3"/>
          <p:cNvSpPr/>
          <p:nvPr/>
        </p:nvSpPr>
        <p:spPr>
          <a:xfrm>
            <a:off x="1096086" y="1740992"/>
            <a:ext cx="928623" cy="4897031"/>
          </a:xfrm>
          <a:custGeom>
            <a:avLst/>
            <a:gdLst>
              <a:gd name="connsiteX0" fmla="*/ 0 w 928623"/>
              <a:gd name="connsiteY0" fmla="*/ 4897031 h 4897031"/>
              <a:gd name="connsiteX1" fmla="*/ 928623 w 928623"/>
              <a:gd name="connsiteY1" fmla="*/ 4897031 h 4897031"/>
              <a:gd name="connsiteX2" fmla="*/ 928623 w 928623"/>
              <a:gd name="connsiteY2" fmla="*/ 0 h 4897031"/>
              <a:gd name="connsiteX3" fmla="*/ 0 w 928623"/>
              <a:gd name="connsiteY3" fmla="*/ 0 h 4897031"/>
              <a:gd name="connsiteX4" fmla="*/ 0 w 928623"/>
              <a:gd name="connsiteY4" fmla="*/ 4897031 h 489703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28623" h="4897031">
                <a:moveTo>
                  <a:pt x="0" y="4897031"/>
                </a:moveTo>
                <a:lnTo>
                  <a:pt x="928623" y="4897031"/>
                </a:lnTo>
                <a:lnTo>
                  <a:pt x="928623" y="0"/>
                </a:lnTo>
                <a:lnTo>
                  <a:pt x="0" y="0"/>
                </a:lnTo>
                <a:lnTo>
                  <a:pt x="0" y="4897031"/>
                </a:lnTo>
              </a:path>
            </a:pathLst>
          </a:custGeom>
          <a:solidFill>
            <a:srgbClr val="0070C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Freeform 3"/>
          <p:cNvSpPr/>
          <p:nvPr/>
        </p:nvSpPr>
        <p:spPr>
          <a:xfrm>
            <a:off x="1312252" y="1867420"/>
            <a:ext cx="8054670" cy="504177"/>
          </a:xfrm>
          <a:custGeom>
            <a:avLst/>
            <a:gdLst>
              <a:gd name="connsiteX0" fmla="*/ 0 w 8054670"/>
              <a:gd name="connsiteY0" fmla="*/ 504177 h 504177"/>
              <a:gd name="connsiteX1" fmla="*/ 8054669 w 8054670"/>
              <a:gd name="connsiteY1" fmla="*/ 504177 h 504177"/>
              <a:gd name="connsiteX2" fmla="*/ 8054669 w 8054670"/>
              <a:gd name="connsiteY2" fmla="*/ 0 h 504177"/>
              <a:gd name="connsiteX3" fmla="*/ 0 w 8054670"/>
              <a:gd name="connsiteY3" fmla="*/ 0 h 504177"/>
              <a:gd name="connsiteX4" fmla="*/ 0 w 8054670"/>
              <a:gd name="connsiteY4" fmla="*/ 504177 h 50417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054670" h="504177">
                <a:moveTo>
                  <a:pt x="0" y="504177"/>
                </a:moveTo>
                <a:lnTo>
                  <a:pt x="8054669" y="504177"/>
                </a:lnTo>
                <a:lnTo>
                  <a:pt x="8054669" y="0"/>
                </a:lnTo>
                <a:lnTo>
                  <a:pt x="0" y="0"/>
                </a:lnTo>
                <a:lnTo>
                  <a:pt x="0" y="504177"/>
                </a:lnTo>
              </a:path>
            </a:pathLst>
          </a:custGeom>
          <a:solidFill>
            <a:srgbClr val="D9D9D9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Freeform 3"/>
          <p:cNvSpPr/>
          <p:nvPr/>
        </p:nvSpPr>
        <p:spPr>
          <a:xfrm>
            <a:off x="1312252" y="2462987"/>
            <a:ext cx="8127745" cy="4057751"/>
          </a:xfrm>
          <a:custGeom>
            <a:avLst/>
            <a:gdLst>
              <a:gd name="connsiteX0" fmla="*/ 0 w 8127745"/>
              <a:gd name="connsiteY0" fmla="*/ 4057751 h 4057751"/>
              <a:gd name="connsiteX1" fmla="*/ 8127746 w 8127745"/>
              <a:gd name="connsiteY1" fmla="*/ 4057751 h 4057751"/>
              <a:gd name="connsiteX2" fmla="*/ 8127746 w 8127745"/>
              <a:gd name="connsiteY2" fmla="*/ 0 h 4057751"/>
              <a:gd name="connsiteX3" fmla="*/ 0 w 8127745"/>
              <a:gd name="connsiteY3" fmla="*/ 0 h 4057751"/>
              <a:gd name="connsiteX4" fmla="*/ 0 w 8127745"/>
              <a:gd name="connsiteY4" fmla="*/ 4057751 h 405775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127745" h="4057751">
                <a:moveTo>
                  <a:pt x="0" y="4057751"/>
                </a:moveTo>
                <a:lnTo>
                  <a:pt x="8127746" y="4057751"/>
                </a:lnTo>
                <a:lnTo>
                  <a:pt x="8127746" y="0"/>
                </a:lnTo>
                <a:lnTo>
                  <a:pt x="0" y="0"/>
                </a:lnTo>
                <a:lnTo>
                  <a:pt x="0" y="4057751"/>
                </a:lnTo>
              </a:path>
            </a:pathLst>
          </a:custGeom>
          <a:solidFill>
            <a:srgbClr val="D9D9D9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342900"/>
            <a:ext cx="9156700" cy="68707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9423400" y="6845300"/>
            <a:ext cx="215900" cy="177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  <a:tabLst/>
            </a:pPr>
            <a:r>
              <a:rPr lang="en-US" altLang="zh-CN" sz="1403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66</a:t>
            </a:r>
          </a:p>
        </p:txBody>
      </p:sp>
      <p:sp>
        <p:nvSpPr>
          <p:cNvPr id="7" name="TextBox 1"/>
          <p:cNvSpPr txBox="1"/>
          <p:nvPr/>
        </p:nvSpPr>
        <p:spPr>
          <a:xfrm>
            <a:off x="977900" y="685800"/>
            <a:ext cx="7874000" cy="5842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700"/>
              </a:lnSpc>
              <a:tabLst>
                <a:tab pos="419100" algn="l"/>
                <a:tab pos="558800" algn="l"/>
                <a:tab pos="622300" algn="l"/>
                <a:tab pos="825500" algn="l"/>
                <a:tab pos="2044700" algn="l"/>
              </a:tabLst>
            </a:pP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8.</a:t>
            </a:r>
            <a:r>
              <a:rPr lang="en-US" altLang="zh-CN" sz="27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시공평가</a:t>
            </a:r>
            <a:r>
              <a:rPr lang="en-US" altLang="zh-CN" sz="27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및</a:t>
            </a:r>
            <a:r>
              <a:rPr lang="en-US" altLang="zh-CN" sz="27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종합평가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800"/>
              </a:lnSpc>
              <a:tabLst>
                <a:tab pos="419100" algn="l"/>
                <a:tab pos="558800" algn="l"/>
                <a:tab pos="622300" algn="l"/>
                <a:tab pos="825500" algn="l"/>
                <a:tab pos="2044700" algn="l"/>
              </a:tabLst>
            </a:pPr>
            <a:r>
              <a:rPr lang="en-US" altLang="zh-CN" dirty="0" smtClean="0"/>
              <a:t>					</a:t>
            </a:r>
            <a:r>
              <a:rPr lang="en-US" altLang="zh-CN" sz="2398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종합평가</a:t>
            </a:r>
            <a:r>
              <a:rPr lang="en-US" altLang="zh-CN" sz="23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98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및</a:t>
            </a:r>
            <a:r>
              <a:rPr lang="en-US" altLang="zh-CN" sz="23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98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우수건설업자</a:t>
            </a:r>
            <a:r>
              <a:rPr lang="en-US" altLang="zh-CN" sz="23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98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선정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400"/>
              </a:lnSpc>
              <a:tabLst>
                <a:tab pos="419100" algn="l"/>
                <a:tab pos="558800" algn="l"/>
                <a:tab pos="622300" algn="l"/>
                <a:tab pos="825500" algn="l"/>
                <a:tab pos="2044700" algn="l"/>
              </a:tabLst>
            </a:pPr>
            <a:r>
              <a:rPr lang="en-US" altLang="zh-CN" dirty="0" smtClean="0"/>
              <a:t>	</a:t>
            </a:r>
            <a:r>
              <a:rPr lang="en-US" altLang="zh-CN" sz="2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§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002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종합평가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및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우수건설업자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선정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절차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600"/>
              </a:lnSpc>
              <a:tabLst>
                <a:tab pos="419100" algn="l"/>
                <a:tab pos="558800" algn="l"/>
                <a:tab pos="622300" algn="l"/>
                <a:tab pos="825500" algn="l"/>
                <a:tab pos="2044700" algn="l"/>
              </a:tabLst>
            </a:pPr>
            <a:r>
              <a:rPr lang="en-US" altLang="zh-CN" dirty="0" smtClean="0"/>
              <a:t>	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1.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종합평가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및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우수건설업자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대상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: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공사구분별,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건설업자별로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평가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800"/>
              </a:lnSpc>
              <a:tabLst>
                <a:tab pos="419100" algn="l"/>
                <a:tab pos="558800" algn="l"/>
                <a:tab pos="622300" algn="l"/>
                <a:tab pos="825500" algn="l"/>
                <a:tab pos="2044700" algn="l"/>
              </a:tabLst>
            </a:pPr>
            <a:r>
              <a:rPr lang="en-US" altLang="zh-CN" dirty="0" smtClean="0"/>
              <a:t>			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*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공사분류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5분야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[교통시설,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수자원시설,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기타토목,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주거(건축),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비주거(건축)]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800"/>
              </a:lnSpc>
              <a:tabLst>
                <a:tab pos="419100" algn="l"/>
                <a:tab pos="558800" algn="l"/>
                <a:tab pos="622300" algn="l"/>
                <a:tab pos="825500" algn="l"/>
                <a:tab pos="2044700" algn="l"/>
              </a:tabLst>
            </a:pPr>
            <a:r>
              <a:rPr lang="en-US" altLang="zh-CN" dirty="0" smtClean="0"/>
              <a:t>			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*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분야별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평가대상자의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20%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범위내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선정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300"/>
              </a:lnSpc>
              <a:tabLst>
                <a:tab pos="419100" algn="l"/>
                <a:tab pos="558800" algn="l"/>
                <a:tab pos="622300" algn="l"/>
                <a:tab pos="825500" algn="l"/>
                <a:tab pos="2044700" algn="l"/>
              </a:tabLst>
            </a:pPr>
            <a:r>
              <a:rPr lang="en-US" altLang="zh-CN" dirty="0" smtClean="0"/>
              <a:t>	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2.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평가절차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800"/>
              </a:lnSpc>
              <a:tabLst>
                <a:tab pos="419100" algn="l"/>
                <a:tab pos="558800" algn="l"/>
                <a:tab pos="622300" algn="l"/>
                <a:tab pos="825500" algn="l"/>
                <a:tab pos="2044700" algn="l"/>
              </a:tabLst>
            </a:pPr>
            <a:r>
              <a:rPr lang="en-US" altLang="zh-CN" dirty="0" smtClean="0"/>
              <a:t>		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1)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발주청별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평가점수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편차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및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공사금액을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가중치로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적용한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시공평균점수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산정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800"/>
              </a:lnSpc>
              <a:tabLst>
                <a:tab pos="419100" algn="l"/>
                <a:tab pos="558800" algn="l"/>
                <a:tab pos="622300" algn="l"/>
                <a:tab pos="825500" algn="l"/>
                <a:tab pos="2044700" algn="l"/>
              </a:tabLst>
            </a:pPr>
            <a:r>
              <a:rPr lang="en-US" altLang="zh-CN" dirty="0" smtClean="0"/>
              <a:t>		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2)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영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84조제1항의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하자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등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평가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800"/>
              </a:lnSpc>
              <a:tabLst>
                <a:tab pos="419100" algn="l"/>
                <a:tab pos="558800" algn="l"/>
                <a:tab pos="622300" algn="l"/>
                <a:tab pos="825500" algn="l"/>
                <a:tab pos="2044700" algn="l"/>
              </a:tabLst>
            </a:pPr>
            <a:r>
              <a:rPr lang="en-US" altLang="zh-CN" dirty="0" smtClean="0"/>
              <a:t>				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-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건설공사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하자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평가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: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하자보수보증금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인출비율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800"/>
              </a:lnSpc>
              <a:tabLst>
                <a:tab pos="419100" algn="l"/>
                <a:tab pos="558800" algn="l"/>
                <a:tab pos="622300" algn="l"/>
                <a:tab pos="825500" algn="l"/>
                <a:tab pos="2044700" algn="l"/>
              </a:tabLst>
            </a:pPr>
            <a:r>
              <a:rPr lang="en-US" altLang="zh-CN" dirty="0" smtClean="0"/>
              <a:t>				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-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하도급거래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공정화에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관한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법률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위반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여부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평가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: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시정명령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건수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800"/>
              </a:lnSpc>
              <a:tabLst>
                <a:tab pos="419100" algn="l"/>
                <a:tab pos="558800" algn="l"/>
                <a:tab pos="622300" algn="l"/>
                <a:tab pos="825500" algn="l"/>
                <a:tab pos="2044700" algn="l"/>
              </a:tabLst>
            </a:pPr>
            <a:r>
              <a:rPr lang="en-US" altLang="zh-CN" dirty="0" smtClean="0"/>
              <a:t>				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-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기술개발투자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실적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평가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: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기술개발투자비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권고금액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이상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800"/>
              </a:lnSpc>
              <a:tabLst>
                <a:tab pos="419100" algn="l"/>
                <a:tab pos="558800" algn="l"/>
                <a:tab pos="622300" algn="l"/>
                <a:tab pos="825500" algn="l"/>
                <a:tab pos="2044700" algn="l"/>
              </a:tabLst>
            </a:pPr>
            <a:r>
              <a:rPr lang="en-US" altLang="zh-CN" dirty="0" smtClean="0"/>
              <a:t>		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3)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시공평가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평균점수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+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영84조제1항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평가점수를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합산하여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평가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797699" y="909345"/>
            <a:ext cx="9082252" cy="6042456"/>
          </a:xfrm>
          <a:custGeom>
            <a:avLst/>
            <a:gdLst>
              <a:gd name="connsiteX0" fmla="*/ 0 w 9082252"/>
              <a:gd name="connsiteY0" fmla="*/ 6042456 h 6042456"/>
              <a:gd name="connsiteX1" fmla="*/ 9082252 w 9082252"/>
              <a:gd name="connsiteY1" fmla="*/ 6042456 h 6042456"/>
              <a:gd name="connsiteX2" fmla="*/ 9082252 w 9082252"/>
              <a:gd name="connsiteY2" fmla="*/ 0 h 6042456"/>
              <a:gd name="connsiteX3" fmla="*/ 0 w 9082252"/>
              <a:gd name="connsiteY3" fmla="*/ 0 h 6042456"/>
              <a:gd name="connsiteX4" fmla="*/ 0 w 9082252"/>
              <a:gd name="connsiteY4" fmla="*/ 6042456 h 604245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082252" h="6042456">
                <a:moveTo>
                  <a:pt x="0" y="6042456"/>
                </a:moveTo>
                <a:lnTo>
                  <a:pt x="9082252" y="6042456"/>
                </a:lnTo>
                <a:lnTo>
                  <a:pt x="9082252" y="0"/>
                </a:lnTo>
                <a:lnTo>
                  <a:pt x="0" y="0"/>
                </a:lnTo>
                <a:lnTo>
                  <a:pt x="0" y="6042456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Freeform 3"/>
          <p:cNvSpPr/>
          <p:nvPr/>
        </p:nvSpPr>
        <p:spPr>
          <a:xfrm>
            <a:off x="1257452" y="2319807"/>
            <a:ext cx="8054670" cy="396024"/>
          </a:xfrm>
          <a:custGeom>
            <a:avLst/>
            <a:gdLst>
              <a:gd name="connsiteX0" fmla="*/ 0 w 8054670"/>
              <a:gd name="connsiteY0" fmla="*/ 396024 h 396024"/>
              <a:gd name="connsiteX1" fmla="*/ 8054669 w 8054670"/>
              <a:gd name="connsiteY1" fmla="*/ 396024 h 396024"/>
              <a:gd name="connsiteX2" fmla="*/ 8054669 w 8054670"/>
              <a:gd name="connsiteY2" fmla="*/ 0 h 396024"/>
              <a:gd name="connsiteX3" fmla="*/ 0 w 8054670"/>
              <a:gd name="connsiteY3" fmla="*/ 0 h 396024"/>
              <a:gd name="connsiteX4" fmla="*/ 0 w 8054670"/>
              <a:gd name="connsiteY4" fmla="*/ 396024 h 39602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054670" h="396024">
                <a:moveTo>
                  <a:pt x="0" y="396024"/>
                </a:moveTo>
                <a:lnTo>
                  <a:pt x="8054669" y="396024"/>
                </a:lnTo>
                <a:lnTo>
                  <a:pt x="8054669" y="0"/>
                </a:lnTo>
                <a:lnTo>
                  <a:pt x="0" y="0"/>
                </a:lnTo>
                <a:lnTo>
                  <a:pt x="0" y="396024"/>
                </a:lnTo>
              </a:path>
            </a:pathLst>
          </a:custGeom>
          <a:solidFill>
            <a:srgbClr val="99CC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Freeform 3"/>
          <p:cNvSpPr/>
          <p:nvPr/>
        </p:nvSpPr>
        <p:spPr>
          <a:xfrm>
            <a:off x="1254404" y="1259674"/>
            <a:ext cx="8056195" cy="396024"/>
          </a:xfrm>
          <a:custGeom>
            <a:avLst/>
            <a:gdLst>
              <a:gd name="connsiteX0" fmla="*/ 0 w 8056195"/>
              <a:gd name="connsiteY0" fmla="*/ 396024 h 396024"/>
              <a:gd name="connsiteX1" fmla="*/ 8056193 w 8056195"/>
              <a:gd name="connsiteY1" fmla="*/ 396024 h 396024"/>
              <a:gd name="connsiteX2" fmla="*/ 8056193 w 8056195"/>
              <a:gd name="connsiteY2" fmla="*/ 0 h 396024"/>
              <a:gd name="connsiteX3" fmla="*/ 0 w 8056195"/>
              <a:gd name="connsiteY3" fmla="*/ 0 h 396024"/>
              <a:gd name="connsiteX4" fmla="*/ 0 w 8056195"/>
              <a:gd name="connsiteY4" fmla="*/ 396024 h 39602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056195" h="396024">
                <a:moveTo>
                  <a:pt x="0" y="396024"/>
                </a:moveTo>
                <a:lnTo>
                  <a:pt x="8056193" y="396024"/>
                </a:lnTo>
                <a:lnTo>
                  <a:pt x="8056193" y="0"/>
                </a:lnTo>
                <a:lnTo>
                  <a:pt x="0" y="0"/>
                </a:lnTo>
                <a:lnTo>
                  <a:pt x="0" y="396024"/>
                </a:lnTo>
              </a:path>
            </a:pathLst>
          </a:custGeom>
          <a:solidFill>
            <a:srgbClr val="99CC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Freeform 3"/>
          <p:cNvSpPr/>
          <p:nvPr/>
        </p:nvSpPr>
        <p:spPr>
          <a:xfrm>
            <a:off x="1254404" y="1643507"/>
            <a:ext cx="8056195" cy="621461"/>
          </a:xfrm>
          <a:custGeom>
            <a:avLst/>
            <a:gdLst>
              <a:gd name="connsiteX0" fmla="*/ 0 w 8056195"/>
              <a:gd name="connsiteY0" fmla="*/ 621461 h 621461"/>
              <a:gd name="connsiteX1" fmla="*/ 8056193 w 8056195"/>
              <a:gd name="connsiteY1" fmla="*/ 621461 h 621461"/>
              <a:gd name="connsiteX2" fmla="*/ 8056193 w 8056195"/>
              <a:gd name="connsiteY2" fmla="*/ 0 h 621461"/>
              <a:gd name="connsiteX3" fmla="*/ 0 w 8056195"/>
              <a:gd name="connsiteY3" fmla="*/ 0 h 621461"/>
              <a:gd name="connsiteX4" fmla="*/ 0 w 8056195"/>
              <a:gd name="connsiteY4" fmla="*/ 621461 h 62146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056195" h="621461">
                <a:moveTo>
                  <a:pt x="0" y="621461"/>
                </a:moveTo>
                <a:lnTo>
                  <a:pt x="8056193" y="621461"/>
                </a:lnTo>
                <a:lnTo>
                  <a:pt x="8056193" y="0"/>
                </a:lnTo>
                <a:lnTo>
                  <a:pt x="0" y="0"/>
                </a:lnTo>
                <a:lnTo>
                  <a:pt x="0" y="621461"/>
                </a:lnTo>
              </a:path>
            </a:pathLst>
          </a:custGeom>
          <a:solidFill>
            <a:srgbClr val="DDDDDD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Freeform 3"/>
          <p:cNvSpPr/>
          <p:nvPr/>
        </p:nvSpPr>
        <p:spPr>
          <a:xfrm>
            <a:off x="1254404" y="3908488"/>
            <a:ext cx="8056195" cy="396024"/>
          </a:xfrm>
          <a:custGeom>
            <a:avLst/>
            <a:gdLst>
              <a:gd name="connsiteX0" fmla="*/ 0 w 8056195"/>
              <a:gd name="connsiteY0" fmla="*/ 396023 h 396024"/>
              <a:gd name="connsiteX1" fmla="*/ 8056193 w 8056195"/>
              <a:gd name="connsiteY1" fmla="*/ 396023 h 396024"/>
              <a:gd name="connsiteX2" fmla="*/ 8056193 w 8056195"/>
              <a:gd name="connsiteY2" fmla="*/ 0 h 396024"/>
              <a:gd name="connsiteX3" fmla="*/ 0 w 8056195"/>
              <a:gd name="connsiteY3" fmla="*/ 0 h 396024"/>
              <a:gd name="connsiteX4" fmla="*/ 0 w 8056195"/>
              <a:gd name="connsiteY4" fmla="*/ 396023 h 39602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056195" h="396024">
                <a:moveTo>
                  <a:pt x="0" y="396023"/>
                </a:moveTo>
                <a:lnTo>
                  <a:pt x="8056193" y="396023"/>
                </a:lnTo>
                <a:lnTo>
                  <a:pt x="8056193" y="0"/>
                </a:lnTo>
                <a:lnTo>
                  <a:pt x="0" y="0"/>
                </a:lnTo>
                <a:lnTo>
                  <a:pt x="0" y="396023"/>
                </a:lnTo>
              </a:path>
            </a:pathLst>
          </a:custGeom>
          <a:solidFill>
            <a:srgbClr val="99CC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Freeform 3"/>
          <p:cNvSpPr/>
          <p:nvPr/>
        </p:nvSpPr>
        <p:spPr>
          <a:xfrm>
            <a:off x="1254404" y="4269473"/>
            <a:ext cx="8056195" cy="973315"/>
          </a:xfrm>
          <a:custGeom>
            <a:avLst/>
            <a:gdLst>
              <a:gd name="connsiteX0" fmla="*/ 0 w 8056195"/>
              <a:gd name="connsiteY0" fmla="*/ 973315 h 973315"/>
              <a:gd name="connsiteX1" fmla="*/ 8056193 w 8056195"/>
              <a:gd name="connsiteY1" fmla="*/ 973315 h 973315"/>
              <a:gd name="connsiteX2" fmla="*/ 8056193 w 8056195"/>
              <a:gd name="connsiteY2" fmla="*/ 0 h 973315"/>
              <a:gd name="connsiteX3" fmla="*/ 0 w 8056195"/>
              <a:gd name="connsiteY3" fmla="*/ 0 h 973315"/>
              <a:gd name="connsiteX4" fmla="*/ 0 w 8056195"/>
              <a:gd name="connsiteY4" fmla="*/ 973315 h 97331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056195" h="973315">
                <a:moveTo>
                  <a:pt x="0" y="973315"/>
                </a:moveTo>
                <a:lnTo>
                  <a:pt x="8056193" y="973315"/>
                </a:lnTo>
                <a:lnTo>
                  <a:pt x="8056193" y="0"/>
                </a:lnTo>
                <a:lnTo>
                  <a:pt x="0" y="0"/>
                </a:lnTo>
                <a:lnTo>
                  <a:pt x="0" y="973315"/>
                </a:lnTo>
              </a:path>
            </a:pathLst>
          </a:custGeom>
          <a:solidFill>
            <a:srgbClr val="DDDDDD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Freeform 3"/>
          <p:cNvSpPr/>
          <p:nvPr/>
        </p:nvSpPr>
        <p:spPr>
          <a:xfrm>
            <a:off x="1257452" y="2654909"/>
            <a:ext cx="8054670" cy="1204836"/>
          </a:xfrm>
          <a:custGeom>
            <a:avLst/>
            <a:gdLst>
              <a:gd name="connsiteX0" fmla="*/ 0 w 8054670"/>
              <a:gd name="connsiteY0" fmla="*/ 1204836 h 1204836"/>
              <a:gd name="connsiteX1" fmla="*/ 8054669 w 8054670"/>
              <a:gd name="connsiteY1" fmla="*/ 1204836 h 1204836"/>
              <a:gd name="connsiteX2" fmla="*/ 8054669 w 8054670"/>
              <a:gd name="connsiteY2" fmla="*/ 0 h 1204836"/>
              <a:gd name="connsiteX3" fmla="*/ 0 w 8054670"/>
              <a:gd name="connsiteY3" fmla="*/ 0 h 1204836"/>
              <a:gd name="connsiteX4" fmla="*/ 0 w 8054670"/>
              <a:gd name="connsiteY4" fmla="*/ 1204836 h 120483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054670" h="1204836">
                <a:moveTo>
                  <a:pt x="0" y="1204836"/>
                </a:moveTo>
                <a:lnTo>
                  <a:pt x="8054669" y="1204836"/>
                </a:lnTo>
                <a:lnTo>
                  <a:pt x="8054669" y="0"/>
                </a:lnTo>
                <a:lnTo>
                  <a:pt x="0" y="0"/>
                </a:lnTo>
                <a:lnTo>
                  <a:pt x="0" y="1204836"/>
                </a:lnTo>
              </a:path>
            </a:pathLst>
          </a:custGeom>
          <a:solidFill>
            <a:srgbClr val="DDDDDD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Freeform 3"/>
          <p:cNvSpPr/>
          <p:nvPr/>
        </p:nvSpPr>
        <p:spPr>
          <a:xfrm>
            <a:off x="1254404" y="5279351"/>
            <a:ext cx="8056195" cy="396024"/>
          </a:xfrm>
          <a:custGeom>
            <a:avLst/>
            <a:gdLst>
              <a:gd name="connsiteX0" fmla="*/ 0 w 8056195"/>
              <a:gd name="connsiteY0" fmla="*/ 396024 h 396024"/>
              <a:gd name="connsiteX1" fmla="*/ 8056193 w 8056195"/>
              <a:gd name="connsiteY1" fmla="*/ 396024 h 396024"/>
              <a:gd name="connsiteX2" fmla="*/ 8056193 w 8056195"/>
              <a:gd name="connsiteY2" fmla="*/ 0 h 396024"/>
              <a:gd name="connsiteX3" fmla="*/ 0 w 8056195"/>
              <a:gd name="connsiteY3" fmla="*/ 0 h 396024"/>
              <a:gd name="connsiteX4" fmla="*/ 0 w 8056195"/>
              <a:gd name="connsiteY4" fmla="*/ 396024 h 39602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056195" h="396024">
                <a:moveTo>
                  <a:pt x="0" y="396024"/>
                </a:moveTo>
                <a:lnTo>
                  <a:pt x="8056193" y="396024"/>
                </a:lnTo>
                <a:lnTo>
                  <a:pt x="8056193" y="0"/>
                </a:lnTo>
                <a:lnTo>
                  <a:pt x="0" y="0"/>
                </a:lnTo>
                <a:lnTo>
                  <a:pt x="0" y="396024"/>
                </a:lnTo>
              </a:path>
            </a:pathLst>
          </a:custGeom>
          <a:solidFill>
            <a:srgbClr val="99CC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Freeform 3"/>
          <p:cNvSpPr/>
          <p:nvPr/>
        </p:nvSpPr>
        <p:spPr>
          <a:xfrm>
            <a:off x="1254404" y="5638812"/>
            <a:ext cx="8056195" cy="542251"/>
          </a:xfrm>
          <a:custGeom>
            <a:avLst/>
            <a:gdLst>
              <a:gd name="connsiteX0" fmla="*/ 0 w 8056195"/>
              <a:gd name="connsiteY0" fmla="*/ 542251 h 542251"/>
              <a:gd name="connsiteX1" fmla="*/ 8056193 w 8056195"/>
              <a:gd name="connsiteY1" fmla="*/ 542251 h 542251"/>
              <a:gd name="connsiteX2" fmla="*/ 8056193 w 8056195"/>
              <a:gd name="connsiteY2" fmla="*/ 0 h 542251"/>
              <a:gd name="connsiteX3" fmla="*/ 0 w 8056195"/>
              <a:gd name="connsiteY3" fmla="*/ 0 h 542251"/>
              <a:gd name="connsiteX4" fmla="*/ 0 w 8056195"/>
              <a:gd name="connsiteY4" fmla="*/ 542251 h 54225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056195" h="542251">
                <a:moveTo>
                  <a:pt x="0" y="542251"/>
                </a:moveTo>
                <a:lnTo>
                  <a:pt x="8056193" y="542251"/>
                </a:lnTo>
                <a:lnTo>
                  <a:pt x="8056193" y="0"/>
                </a:lnTo>
                <a:lnTo>
                  <a:pt x="0" y="0"/>
                </a:lnTo>
                <a:lnTo>
                  <a:pt x="0" y="542251"/>
                </a:lnTo>
              </a:path>
            </a:pathLst>
          </a:custGeom>
          <a:solidFill>
            <a:srgbClr val="DDDDDD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342900"/>
            <a:ext cx="9156700" cy="68707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9423400" y="6845300"/>
            <a:ext cx="215900" cy="177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  <a:tabLst/>
            </a:pPr>
            <a:r>
              <a:rPr lang="en-US" altLang="zh-CN" sz="1403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67</a:t>
            </a:r>
          </a:p>
        </p:txBody>
      </p:sp>
      <p:sp>
        <p:nvSpPr>
          <p:cNvPr id="12" name="TextBox 1"/>
          <p:cNvSpPr txBox="1"/>
          <p:nvPr/>
        </p:nvSpPr>
        <p:spPr>
          <a:xfrm>
            <a:off x="977900" y="685800"/>
            <a:ext cx="8166100" cy="5537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700"/>
              </a:lnSpc>
              <a:tabLst>
                <a:tab pos="431800" algn="l"/>
                <a:tab pos="444500" algn="l"/>
                <a:tab pos="660400" algn="l"/>
                <a:tab pos="673100" algn="l"/>
                <a:tab pos="698500" algn="l"/>
                <a:tab pos="736600" algn="l"/>
              </a:tabLst>
            </a:pP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9.</a:t>
            </a:r>
            <a:r>
              <a:rPr lang="en-US" altLang="zh-CN" sz="27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기술용역평가</a:t>
            </a:r>
            <a:r>
              <a:rPr lang="en-US" altLang="zh-CN" sz="27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및</a:t>
            </a:r>
            <a:r>
              <a:rPr lang="en-US" altLang="zh-CN" sz="27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종합평가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800"/>
              </a:lnSpc>
              <a:tabLst>
                <a:tab pos="431800" algn="l"/>
                <a:tab pos="444500" algn="l"/>
                <a:tab pos="660400" algn="l"/>
                <a:tab pos="673100" algn="l"/>
                <a:tab pos="698500" algn="l"/>
                <a:tab pos="736600" algn="l"/>
              </a:tabLst>
            </a:pPr>
            <a:r>
              <a:rPr lang="en-US" altLang="zh-CN" dirty="0" smtClean="0"/>
              <a:t>						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평가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대상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800"/>
              </a:lnSpc>
              <a:tabLst>
                <a:tab pos="431800" algn="l"/>
                <a:tab pos="444500" algn="l"/>
                <a:tab pos="660400" algn="l"/>
                <a:tab pos="673100" algn="l"/>
                <a:tab pos="698500" algn="l"/>
                <a:tab pos="736600" algn="l"/>
              </a:tabLst>
            </a:pPr>
            <a:r>
              <a:rPr lang="en-US" altLang="zh-CN" dirty="0" smtClean="0"/>
              <a:t>	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계약금액이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2억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1천만원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이상인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기본설계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또는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실시설계</a:t>
            </a:r>
          </a:p>
          <a:p>
            <a:pPr>
              <a:lnSpc>
                <a:spcPts val="2100"/>
              </a:lnSpc>
              <a:tabLst>
                <a:tab pos="431800" algn="l"/>
                <a:tab pos="444500" algn="l"/>
                <a:tab pos="660400" algn="l"/>
                <a:tab pos="673100" algn="l"/>
                <a:tab pos="698500" algn="l"/>
                <a:tab pos="736600" algn="l"/>
              </a:tabLst>
            </a:pPr>
            <a:r>
              <a:rPr lang="en-US" altLang="zh-CN" dirty="0" smtClean="0"/>
              <a:t>	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감독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권한대행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등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건설사업관리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300"/>
              </a:lnSpc>
              <a:tabLst>
                <a:tab pos="431800" algn="l"/>
                <a:tab pos="444500" algn="l"/>
                <a:tab pos="660400" algn="l"/>
                <a:tab pos="673100" algn="l"/>
                <a:tab pos="698500" algn="l"/>
                <a:tab pos="736600" algn="l"/>
              </a:tabLst>
            </a:pPr>
            <a:r>
              <a:rPr lang="en-US" altLang="zh-CN" dirty="0" smtClean="0"/>
              <a:t>				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평가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시기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600"/>
              </a:lnSpc>
              <a:tabLst>
                <a:tab pos="431800" algn="l"/>
                <a:tab pos="444500" algn="l"/>
                <a:tab pos="660400" algn="l"/>
                <a:tab pos="673100" algn="l"/>
                <a:tab pos="698500" algn="l"/>
                <a:tab pos="736600" algn="l"/>
              </a:tabLst>
            </a:pPr>
            <a:r>
              <a:rPr lang="en-US" altLang="zh-CN" dirty="0" smtClean="0"/>
              <a:t>		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기본설계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해당용역의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실시설계가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준공된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때부터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다음해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2월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말일</a:t>
            </a:r>
          </a:p>
          <a:p>
            <a:pPr>
              <a:lnSpc>
                <a:spcPts val="2100"/>
              </a:lnSpc>
              <a:tabLst>
                <a:tab pos="431800" algn="l"/>
                <a:tab pos="444500" algn="l"/>
                <a:tab pos="660400" algn="l"/>
                <a:tab pos="673100" algn="l"/>
                <a:tab pos="698500" algn="l"/>
                <a:tab pos="736600" algn="l"/>
              </a:tabLst>
            </a:pPr>
            <a:r>
              <a:rPr lang="en-US" altLang="zh-CN" dirty="0" smtClean="0"/>
              <a:t>		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실시설계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해당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건설공사가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착공한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때부터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6개월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이내</a:t>
            </a:r>
          </a:p>
          <a:p>
            <a:pPr>
              <a:lnSpc>
                <a:spcPts val="2100"/>
              </a:lnSpc>
              <a:tabLst>
                <a:tab pos="431800" algn="l"/>
                <a:tab pos="444500" algn="l"/>
                <a:tab pos="660400" algn="l"/>
                <a:tab pos="673100" algn="l"/>
                <a:tab pos="698500" algn="l"/>
                <a:tab pos="736600" algn="l"/>
              </a:tabLst>
            </a:pPr>
            <a:r>
              <a:rPr lang="en-US" altLang="zh-CN" dirty="0" smtClean="0"/>
              <a:t>		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감독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권한대행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등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건설사업관리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공사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90%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진척후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준공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후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60일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이내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500"/>
              </a:lnSpc>
              <a:tabLst>
                <a:tab pos="431800" algn="l"/>
                <a:tab pos="444500" algn="l"/>
                <a:tab pos="660400" algn="l"/>
                <a:tab pos="673100" algn="l"/>
                <a:tab pos="698500" algn="l"/>
                <a:tab pos="736600" algn="l"/>
              </a:tabLst>
            </a:pPr>
            <a:r>
              <a:rPr lang="en-US" altLang="zh-CN" dirty="0" smtClean="0"/>
              <a:t>			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평가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주체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000"/>
              </a:lnSpc>
              <a:tabLst>
                <a:tab pos="431800" algn="l"/>
                <a:tab pos="444500" algn="l"/>
                <a:tab pos="660400" algn="l"/>
                <a:tab pos="673100" algn="l"/>
                <a:tab pos="698500" algn="l"/>
                <a:tab pos="736600" algn="l"/>
              </a:tabLst>
            </a:pPr>
            <a:r>
              <a:rPr lang="en-US" altLang="zh-CN" dirty="0" smtClean="0"/>
              <a:t>	</a:t>
            </a:r>
            <a:r>
              <a:rPr lang="en-US" altLang="zh-CN" sz="1703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altLang="zh-CN" sz="17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03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용역평가</a:t>
            </a:r>
            <a:r>
              <a:rPr lang="en-US" altLang="zh-CN" sz="17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03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altLang="zh-CN" sz="17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03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발주청</a:t>
            </a:r>
            <a:r>
              <a:rPr lang="en-US" altLang="zh-CN" sz="17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03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또는</a:t>
            </a:r>
            <a:r>
              <a:rPr lang="en-US" altLang="zh-CN" sz="17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03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한국시설안전공단(업무대행)</a:t>
            </a:r>
          </a:p>
          <a:p>
            <a:pPr>
              <a:lnSpc>
                <a:spcPts val="2000"/>
              </a:lnSpc>
              <a:tabLst>
                <a:tab pos="431800" algn="l"/>
                <a:tab pos="444500" algn="l"/>
                <a:tab pos="660400" algn="l"/>
                <a:tab pos="673100" algn="l"/>
                <a:tab pos="698500" algn="l"/>
                <a:tab pos="736600" algn="l"/>
              </a:tabLst>
            </a:pPr>
            <a:r>
              <a:rPr lang="en-US" altLang="zh-CN" dirty="0" smtClean="0"/>
              <a:t>	</a:t>
            </a:r>
            <a:r>
              <a:rPr lang="en-US" altLang="zh-CN" sz="1703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altLang="zh-CN" sz="17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03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종합평가</a:t>
            </a:r>
            <a:r>
              <a:rPr lang="en-US" altLang="zh-CN" sz="17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03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altLang="zh-CN" sz="17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03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한국시설안전공단</a:t>
            </a:r>
          </a:p>
          <a:p>
            <a:pPr>
              <a:lnSpc>
                <a:spcPts val="2000"/>
              </a:lnSpc>
              <a:tabLst>
                <a:tab pos="431800" algn="l"/>
                <a:tab pos="444500" algn="l"/>
                <a:tab pos="660400" algn="l"/>
                <a:tab pos="673100" algn="l"/>
                <a:tab pos="698500" algn="l"/>
                <a:tab pos="736600" algn="l"/>
              </a:tabLst>
            </a:pPr>
            <a:r>
              <a:rPr lang="en-US" altLang="zh-CN" dirty="0" smtClean="0"/>
              <a:t>	</a:t>
            </a:r>
            <a:r>
              <a:rPr lang="en-US" altLang="zh-CN" sz="1703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altLang="zh-CN" sz="17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03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우수건설기술용역업자</a:t>
            </a:r>
            <a:r>
              <a:rPr lang="en-US" altLang="zh-CN" sz="17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03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등</a:t>
            </a:r>
            <a:r>
              <a:rPr lang="en-US" altLang="zh-CN" sz="17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03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선정</a:t>
            </a:r>
            <a:r>
              <a:rPr lang="en-US" altLang="zh-CN" sz="17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03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altLang="zh-CN" sz="17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03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국토교통부장관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600"/>
              </a:lnSpc>
              <a:tabLst>
                <a:tab pos="431800" algn="l"/>
                <a:tab pos="444500" algn="l"/>
                <a:tab pos="660400" algn="l"/>
                <a:tab pos="673100" algn="l"/>
                <a:tab pos="698500" algn="l"/>
                <a:tab pos="736600" algn="l"/>
              </a:tabLst>
            </a:pPr>
            <a:r>
              <a:rPr lang="en-US" altLang="zh-CN" dirty="0" smtClean="0"/>
              <a:t>					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평가결과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제출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400"/>
              </a:lnSpc>
              <a:tabLst>
                <a:tab pos="431800" algn="l"/>
                <a:tab pos="444500" algn="l"/>
                <a:tab pos="660400" algn="l"/>
                <a:tab pos="673100" algn="l"/>
                <a:tab pos="698500" algn="l"/>
                <a:tab pos="736600" algn="l"/>
              </a:tabLst>
            </a:pPr>
            <a:r>
              <a:rPr lang="en-US" altLang="zh-CN" dirty="0" smtClean="0"/>
              <a:t>	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평가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완료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후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15일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이내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국토부장관(위탁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시설안전공단)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에게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제출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797699" y="909345"/>
            <a:ext cx="9082252" cy="6063780"/>
          </a:xfrm>
          <a:custGeom>
            <a:avLst/>
            <a:gdLst>
              <a:gd name="connsiteX0" fmla="*/ 0 w 9082252"/>
              <a:gd name="connsiteY0" fmla="*/ 6063780 h 6063780"/>
              <a:gd name="connsiteX1" fmla="*/ 9082252 w 9082252"/>
              <a:gd name="connsiteY1" fmla="*/ 6063780 h 6063780"/>
              <a:gd name="connsiteX2" fmla="*/ 9082252 w 9082252"/>
              <a:gd name="connsiteY2" fmla="*/ 0 h 6063780"/>
              <a:gd name="connsiteX3" fmla="*/ 0 w 9082252"/>
              <a:gd name="connsiteY3" fmla="*/ 0 h 6063780"/>
              <a:gd name="connsiteX4" fmla="*/ 0 w 9082252"/>
              <a:gd name="connsiteY4" fmla="*/ 6063780 h 606378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082252" h="6063780">
                <a:moveTo>
                  <a:pt x="0" y="6063780"/>
                </a:moveTo>
                <a:lnTo>
                  <a:pt x="9082252" y="6063780"/>
                </a:lnTo>
                <a:lnTo>
                  <a:pt x="9082252" y="0"/>
                </a:lnTo>
                <a:lnTo>
                  <a:pt x="0" y="0"/>
                </a:lnTo>
                <a:lnTo>
                  <a:pt x="0" y="606378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Freeform 3"/>
          <p:cNvSpPr/>
          <p:nvPr/>
        </p:nvSpPr>
        <p:spPr>
          <a:xfrm>
            <a:off x="1974469" y="1565833"/>
            <a:ext cx="0" cy="1524"/>
          </a:xfrm>
          <a:custGeom>
            <a:avLst/>
            <a:gdLst>
              <a:gd name="connsiteX0" fmla="*/ 0 w 0"/>
              <a:gd name="connsiteY0" fmla="*/ 0 h 1524"/>
              <a:gd name="connsiteX1" fmla="*/ 0 w 0"/>
              <a:gd name="connsiteY1" fmla="*/ 0 h 1524"/>
              <a:gd name="connsiteX2" fmla="*/ 0 w 0"/>
              <a:gd name="connsiteY2" fmla="*/ 1524 h 1524"/>
              <a:gd name="connsiteX3" fmla="*/ 0 w 0"/>
              <a:gd name="connsiteY3" fmla="*/ 1524 h 1524"/>
              <a:gd name="connsiteX4" fmla="*/ 0 w 0"/>
              <a:gd name="connsiteY4" fmla="*/ 1524 h 1524"/>
              <a:gd name="connsiteX5" fmla="*/ 0 w 0"/>
              <a:gd name="connsiteY5" fmla="*/ 0 h 1524"/>
              <a:gd name="connsiteX6" fmla="*/ 0 w 0"/>
              <a:gd name="connsiteY6" fmla="*/ 0 h 152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</a:cxnLst>
            <a:rect l="l" t="t" r="r" b="b"/>
            <a:pathLst>
              <a:path h="1524">
                <a:moveTo>
                  <a:pt x="0" y="0"/>
                </a:moveTo>
                <a:lnTo>
                  <a:pt x="0" y="0"/>
                </a:lnTo>
                <a:cubicBezTo>
                  <a:pt x="1523" y="0"/>
                  <a:pt x="1523" y="0"/>
                  <a:pt x="0" y="1524"/>
                </a:cubicBezTo>
                <a:cubicBezTo>
                  <a:pt x="0" y="1524"/>
                  <a:pt x="0" y="1524"/>
                  <a:pt x="0" y="1524"/>
                </a:cubicBezTo>
                <a:lnTo>
                  <a:pt x="0" y="1524"/>
                </a:lnTo>
                <a:cubicBezTo>
                  <a:pt x="-1523" y="0"/>
                  <a:pt x="-1523" y="0"/>
                  <a:pt x="0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342900"/>
            <a:ext cx="9156700" cy="68707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9423400" y="6845300"/>
            <a:ext cx="215900" cy="177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  <a:tabLst/>
            </a:pPr>
            <a:r>
              <a:rPr lang="en-US" altLang="zh-CN" sz="1403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68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977900" y="647700"/>
            <a:ext cx="8051800" cy="4635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700"/>
              </a:lnSpc>
              <a:tabLst>
                <a:tab pos="508000" algn="l"/>
                <a:tab pos="711200" algn="l"/>
                <a:tab pos="1346200" algn="l"/>
              </a:tabLst>
            </a:pP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9.</a:t>
            </a:r>
            <a:r>
              <a:rPr lang="en-US" altLang="zh-CN" sz="27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기술용역평가</a:t>
            </a:r>
            <a:r>
              <a:rPr lang="en-US" altLang="zh-CN" sz="27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및</a:t>
            </a:r>
            <a:r>
              <a:rPr lang="en-US" altLang="zh-CN" sz="27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종합평가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800"/>
              </a:lnSpc>
              <a:tabLst>
                <a:tab pos="508000" algn="l"/>
                <a:tab pos="711200" algn="l"/>
                <a:tab pos="1346200" algn="l"/>
              </a:tabLst>
            </a:pPr>
            <a:r>
              <a:rPr lang="en-US" altLang="zh-CN" dirty="0" smtClean="0"/>
              <a:t>			</a:t>
            </a:r>
            <a:r>
              <a:rPr lang="en-US" altLang="zh-CN" sz="2398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우수건설용역업자</a:t>
            </a:r>
            <a:r>
              <a:rPr lang="en-US" altLang="zh-CN" sz="23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98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및</a:t>
            </a:r>
            <a:r>
              <a:rPr lang="en-US" altLang="zh-CN" sz="23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98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우수</a:t>
            </a:r>
            <a:r>
              <a:rPr lang="en-US" altLang="zh-CN" sz="23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98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건설업자의</a:t>
            </a:r>
            <a:r>
              <a:rPr lang="en-US" altLang="zh-CN" sz="23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98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혜택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700"/>
              </a:lnSpc>
              <a:tabLst>
                <a:tab pos="508000" algn="l"/>
                <a:tab pos="711200" algn="l"/>
                <a:tab pos="1346200" algn="l"/>
              </a:tabLst>
            </a:pPr>
            <a:r>
              <a:rPr lang="en-US" altLang="zh-CN" dirty="0" smtClean="0"/>
              <a:t>	</a:t>
            </a:r>
            <a:r>
              <a:rPr lang="en-US" altLang="zh-CN" sz="2002" dirty="0" smtClean="0">
                <a:solidFill>
                  <a:srgbClr val="000000"/>
                </a:solidFill>
                <a:latin typeface="굴림" pitchFamily="18" charset="0"/>
                <a:cs typeface="굴림" pitchFamily="18" charset="0"/>
              </a:rPr>
              <a:t>&lt;건설기술진흥법&gt;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100"/>
              </a:lnSpc>
              <a:tabLst>
                <a:tab pos="508000" algn="l"/>
                <a:tab pos="711200" algn="l"/>
                <a:tab pos="1346200" algn="l"/>
              </a:tabLst>
            </a:pPr>
            <a:r>
              <a:rPr lang="en-US" altLang="zh-CN" dirty="0" smtClean="0"/>
              <a:t>	</a:t>
            </a:r>
            <a:r>
              <a:rPr lang="en-US" altLang="zh-CN" sz="1595" dirty="0" smtClean="0">
                <a:solidFill>
                  <a:srgbClr val="000000"/>
                </a:solidFill>
                <a:latin typeface="굴림" pitchFamily="18" charset="0"/>
                <a:cs typeface="굴림" pitchFamily="18" charset="0"/>
              </a:rPr>
              <a:t>제51조(우수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굴림" pitchFamily="18" charset="0"/>
                <a:cs typeface="굴림" pitchFamily="18" charset="0"/>
              </a:rPr>
              <a:t>건설기술용역업자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굴림" pitchFamily="18" charset="0"/>
                <a:cs typeface="굴림" pitchFamily="18" charset="0"/>
              </a:rPr>
              <a:t>등의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굴림" pitchFamily="18" charset="0"/>
                <a:cs typeface="굴림" pitchFamily="18" charset="0"/>
              </a:rPr>
              <a:t>선정)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800"/>
              </a:lnSpc>
              <a:tabLst>
                <a:tab pos="508000" algn="l"/>
                <a:tab pos="711200" algn="l"/>
                <a:tab pos="1346200" algn="l"/>
              </a:tabLst>
            </a:pPr>
            <a:r>
              <a:rPr lang="en-US" altLang="zh-CN" dirty="0" smtClean="0"/>
              <a:t>	</a:t>
            </a:r>
            <a:r>
              <a:rPr lang="en-US" altLang="zh-CN" sz="1595" dirty="0" smtClean="0">
                <a:solidFill>
                  <a:srgbClr val="000000"/>
                </a:solidFill>
                <a:latin typeface="굴림" pitchFamily="18" charset="0"/>
                <a:cs typeface="굴림" pitchFamily="18" charset="0"/>
              </a:rPr>
              <a:t>②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FF0000"/>
                </a:solidFill>
                <a:latin typeface="굴림" pitchFamily="18" charset="0"/>
                <a:cs typeface="굴림" pitchFamily="18" charset="0"/>
              </a:rPr>
              <a:t>발주청은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1595" dirty="0" smtClean="0">
                <a:solidFill>
                  <a:srgbClr val="000000"/>
                </a:solidFill>
                <a:latin typeface="굴림" pitchFamily="18" charset="0"/>
                <a:cs typeface="굴림" pitchFamily="18" charset="0"/>
              </a:rPr>
              <a:t>건설기술용역사업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굴림" pitchFamily="18" charset="0"/>
                <a:cs typeface="굴림" pitchFamily="18" charset="0"/>
              </a:rPr>
              <a:t>또는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굴림" pitchFamily="18" charset="0"/>
                <a:cs typeface="굴림" pitchFamily="18" charset="0"/>
              </a:rPr>
              <a:t>건설공사를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굴림" pitchFamily="18" charset="0"/>
                <a:cs typeface="굴림" pitchFamily="18" charset="0"/>
              </a:rPr>
              <a:t>발주할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굴림" pitchFamily="18" charset="0"/>
                <a:cs typeface="굴림" pitchFamily="18" charset="0"/>
              </a:rPr>
              <a:t>때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굴림" pitchFamily="18" charset="0"/>
                <a:cs typeface="굴림" pitchFamily="18" charset="0"/>
              </a:rPr>
              <a:t>우수건설기술용역업자,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600"/>
              </a:lnSpc>
              <a:tabLst>
                <a:tab pos="508000" algn="l"/>
                <a:tab pos="711200" algn="l"/>
                <a:tab pos="1346200" algn="l"/>
              </a:tabLst>
            </a:pPr>
            <a:r>
              <a:rPr lang="en-US" altLang="zh-CN" dirty="0" smtClean="0"/>
              <a:t>		</a:t>
            </a:r>
            <a:r>
              <a:rPr lang="en-US" altLang="zh-CN" sz="1595" dirty="0" smtClean="0">
                <a:solidFill>
                  <a:srgbClr val="000000"/>
                </a:solidFill>
                <a:latin typeface="굴림" pitchFamily="18" charset="0"/>
                <a:cs typeface="굴림" pitchFamily="18" charset="0"/>
              </a:rPr>
              <a:t>우수건설업자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굴림" pitchFamily="18" charset="0"/>
                <a:cs typeface="굴림" pitchFamily="18" charset="0"/>
              </a:rPr>
              <a:t>또는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굴림" pitchFamily="18" charset="0"/>
                <a:cs typeface="굴림" pitchFamily="18" charset="0"/>
              </a:rPr>
              <a:t>우수건설기술자를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FF0000"/>
                </a:solidFill>
                <a:latin typeface="굴림" pitchFamily="18" charset="0"/>
                <a:cs typeface="굴림" pitchFamily="18" charset="0"/>
              </a:rPr>
              <a:t>우대할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FF0000"/>
                </a:solidFill>
                <a:latin typeface="굴림" pitchFamily="18" charset="0"/>
                <a:cs typeface="굴림" pitchFamily="18" charset="0"/>
              </a:rPr>
              <a:t>수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FF0000"/>
                </a:solidFill>
                <a:latin typeface="굴림" pitchFamily="18" charset="0"/>
                <a:cs typeface="굴림" pitchFamily="18" charset="0"/>
              </a:rPr>
              <a:t>있다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굴림" pitchFamily="18" charset="0"/>
                <a:cs typeface="굴림" pitchFamily="18" charset="0"/>
              </a:rPr>
              <a:t>.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300"/>
              </a:lnSpc>
              <a:tabLst>
                <a:tab pos="508000" algn="l"/>
                <a:tab pos="711200" algn="l"/>
                <a:tab pos="1346200" algn="l"/>
              </a:tabLst>
            </a:pPr>
            <a:r>
              <a:rPr lang="en-US" altLang="zh-CN" dirty="0" smtClean="0"/>
              <a:t>	</a:t>
            </a:r>
            <a:r>
              <a:rPr lang="en-US" altLang="zh-CN" sz="2002" dirty="0" smtClean="0">
                <a:solidFill>
                  <a:srgbClr val="000000"/>
                </a:solidFill>
                <a:latin typeface="굴림" pitchFamily="18" charset="0"/>
                <a:cs typeface="굴림" pitchFamily="18" charset="0"/>
              </a:rPr>
              <a:t>&lt;건설산업기본법에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굴림" pitchFamily="18" charset="0"/>
                <a:cs typeface="굴림" pitchFamily="18" charset="0"/>
              </a:rPr>
              <a:t>따라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굴림" pitchFamily="18" charset="0"/>
                <a:cs typeface="굴림" pitchFamily="18" charset="0"/>
              </a:rPr>
              <a:t>건설업자의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굴림" pitchFamily="18" charset="0"/>
                <a:cs typeface="굴림" pitchFamily="18" charset="0"/>
              </a:rPr>
              <a:t>시공능력평가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굴림" pitchFamily="18" charset="0"/>
                <a:cs typeface="굴림" pitchFamily="18" charset="0"/>
              </a:rPr>
              <a:t>시&gt;</a:t>
            </a:r>
          </a:p>
          <a:p>
            <a:pPr>
              <a:lnSpc>
                <a:spcPts val="2500"/>
              </a:lnSpc>
              <a:tabLst>
                <a:tab pos="508000" algn="l"/>
                <a:tab pos="711200" algn="l"/>
                <a:tab pos="1346200" algn="l"/>
              </a:tabLst>
            </a:pPr>
            <a:r>
              <a:rPr lang="en-US" altLang="zh-CN" dirty="0" smtClean="0"/>
              <a:t>	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1595" dirty="0" smtClean="0">
                <a:solidFill>
                  <a:srgbClr val="000000"/>
                </a:solidFill>
                <a:latin typeface="굴림" pitchFamily="18" charset="0"/>
                <a:cs typeface="굴림" pitchFamily="18" charset="0"/>
              </a:rPr>
              <a:t>신인도평가액에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굴림" pitchFamily="18" charset="0"/>
                <a:cs typeface="굴림" pitchFamily="18" charset="0"/>
              </a:rPr>
              <a:t>합산하여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굴림" pitchFamily="18" charset="0"/>
                <a:cs typeface="굴림" pitchFamily="18" charset="0"/>
              </a:rPr>
              <a:t>산정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800"/>
              </a:lnSpc>
              <a:tabLst>
                <a:tab pos="508000" algn="l"/>
                <a:tab pos="711200" algn="l"/>
                <a:tab pos="1346200" algn="l"/>
              </a:tabLst>
            </a:pPr>
            <a:r>
              <a:rPr lang="en-US" altLang="zh-CN" dirty="0" smtClean="0"/>
              <a:t>	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1595" dirty="0" smtClean="0">
                <a:solidFill>
                  <a:srgbClr val="000000"/>
                </a:solidFill>
                <a:latin typeface="굴림" pitchFamily="18" charset="0"/>
                <a:cs typeface="굴림" pitchFamily="18" charset="0"/>
              </a:rPr>
              <a:t>건진법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굴림" pitchFamily="18" charset="0"/>
                <a:cs typeface="굴림" pitchFamily="18" charset="0"/>
              </a:rPr>
              <a:t>제51조에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굴림" pitchFamily="18" charset="0"/>
                <a:cs typeface="굴림" pitchFamily="18" charset="0"/>
              </a:rPr>
              <a:t>따라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굴림" pitchFamily="18" charset="0"/>
                <a:cs typeface="굴림" pitchFamily="18" charset="0"/>
              </a:rPr>
              <a:t>우수건설업자로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굴림" pitchFamily="18" charset="0"/>
                <a:cs typeface="굴림" pitchFamily="18" charset="0"/>
              </a:rPr>
              <a:t>지정된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굴림" pitchFamily="18" charset="0"/>
                <a:cs typeface="굴림" pitchFamily="18" charset="0"/>
              </a:rPr>
              <a:t>자인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굴림" pitchFamily="18" charset="0"/>
                <a:cs typeface="굴림" pitchFamily="18" charset="0"/>
              </a:rPr>
              <a:t>경우에는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1027FE"/>
                </a:solidFill>
                <a:latin typeface="굴림" pitchFamily="18" charset="0"/>
                <a:cs typeface="굴림" pitchFamily="18" charset="0"/>
              </a:rPr>
              <a:t>최근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1027FE"/>
                </a:solidFill>
                <a:latin typeface="굴림" pitchFamily="18" charset="0"/>
                <a:cs typeface="굴림" pitchFamily="18" charset="0"/>
              </a:rPr>
              <a:t>3년간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1027FE"/>
                </a:solidFill>
                <a:latin typeface="굴림" pitchFamily="18" charset="0"/>
                <a:cs typeface="굴림" pitchFamily="18" charset="0"/>
              </a:rPr>
              <a:t>건설공사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700"/>
              </a:lnSpc>
              <a:tabLst>
                <a:tab pos="508000" algn="l"/>
                <a:tab pos="711200" algn="l"/>
                <a:tab pos="1346200" algn="l"/>
              </a:tabLst>
            </a:pPr>
            <a:r>
              <a:rPr lang="en-US" altLang="zh-CN" dirty="0" smtClean="0"/>
              <a:t>		</a:t>
            </a:r>
            <a:r>
              <a:rPr lang="en-US" altLang="zh-CN" sz="1595" dirty="0" smtClean="0">
                <a:solidFill>
                  <a:srgbClr val="1027FE"/>
                </a:solidFill>
                <a:latin typeface="굴림" pitchFamily="18" charset="0"/>
                <a:cs typeface="굴림" pitchFamily="18" charset="0"/>
              </a:rPr>
              <a:t>실적의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1027FE"/>
                </a:solidFill>
                <a:latin typeface="굴림" pitchFamily="18" charset="0"/>
                <a:cs typeface="굴림" pitchFamily="18" charset="0"/>
              </a:rPr>
              <a:t>연차별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1027FE"/>
                </a:solidFill>
                <a:latin typeface="굴림" pitchFamily="18" charset="0"/>
                <a:cs typeface="굴림" pitchFamily="18" charset="0"/>
              </a:rPr>
              <a:t>가중평균액의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1027FE"/>
                </a:solidFill>
                <a:latin typeface="굴림" pitchFamily="18" charset="0"/>
                <a:cs typeface="굴림" pitchFamily="18" charset="0"/>
              </a:rPr>
              <a:t>2/100에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1027FE"/>
                </a:solidFill>
                <a:latin typeface="굴림" pitchFamily="18" charset="0"/>
                <a:cs typeface="굴림" pitchFamily="18" charset="0"/>
              </a:rPr>
              <a:t>해당하는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1027FE"/>
                </a:solidFill>
                <a:latin typeface="굴림" pitchFamily="18" charset="0"/>
                <a:cs typeface="굴림" pitchFamily="18" charset="0"/>
              </a:rPr>
              <a:t>금액을</a:t>
            </a:r>
            <a:r>
              <a:rPr lang="en-US" altLang="zh-CN" sz="15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95" dirty="0" smtClean="0">
                <a:solidFill>
                  <a:srgbClr val="1027FE"/>
                </a:solidFill>
                <a:latin typeface="굴림" pitchFamily="18" charset="0"/>
                <a:cs typeface="굴림" pitchFamily="18" charset="0"/>
              </a:rPr>
              <a:t>합산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797699" y="909345"/>
            <a:ext cx="9082252" cy="6042456"/>
          </a:xfrm>
          <a:custGeom>
            <a:avLst/>
            <a:gdLst>
              <a:gd name="connsiteX0" fmla="*/ 0 w 9082252"/>
              <a:gd name="connsiteY0" fmla="*/ 6042456 h 6042456"/>
              <a:gd name="connsiteX1" fmla="*/ 9082252 w 9082252"/>
              <a:gd name="connsiteY1" fmla="*/ 6042456 h 6042456"/>
              <a:gd name="connsiteX2" fmla="*/ 9082252 w 9082252"/>
              <a:gd name="connsiteY2" fmla="*/ 0 h 6042456"/>
              <a:gd name="connsiteX3" fmla="*/ 0 w 9082252"/>
              <a:gd name="connsiteY3" fmla="*/ 0 h 6042456"/>
              <a:gd name="connsiteX4" fmla="*/ 0 w 9082252"/>
              <a:gd name="connsiteY4" fmla="*/ 6042456 h 604245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082252" h="6042456">
                <a:moveTo>
                  <a:pt x="0" y="6042456"/>
                </a:moveTo>
                <a:lnTo>
                  <a:pt x="9082252" y="6042456"/>
                </a:lnTo>
                <a:lnTo>
                  <a:pt x="9082252" y="0"/>
                </a:lnTo>
                <a:lnTo>
                  <a:pt x="0" y="0"/>
                </a:lnTo>
                <a:lnTo>
                  <a:pt x="0" y="6042456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342900"/>
            <a:ext cx="9156700" cy="68707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9423400" y="6845300"/>
            <a:ext cx="215900" cy="177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  <a:tabLst/>
            </a:pPr>
            <a:r>
              <a:rPr lang="en-US" altLang="zh-CN" sz="1403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69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1422400" y="5549900"/>
            <a:ext cx="7759700" cy="215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700"/>
              </a:lnSpc>
              <a:tabLst/>
            </a:pP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건설기술평가관리시스템에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접속하여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실시간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건설기술용역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및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시공평가</a:t>
            </a:r>
            <a:r>
              <a:rPr lang="en-US" altLang="zh-CN" sz="1799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99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가능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977900" y="520700"/>
            <a:ext cx="6172200" cy="965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700"/>
              </a:lnSpc>
              <a:tabLst>
                <a:tab pos="850900" algn="l"/>
              </a:tabLst>
            </a:pP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9.</a:t>
            </a:r>
            <a:r>
              <a:rPr lang="en-US" altLang="zh-CN" sz="27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기술용역평가</a:t>
            </a:r>
            <a:r>
              <a:rPr lang="en-US" altLang="zh-CN" sz="27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및</a:t>
            </a:r>
            <a:r>
              <a:rPr lang="en-US" altLang="zh-CN" sz="279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종합평가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800"/>
              </a:lnSpc>
              <a:tabLst>
                <a:tab pos="850900" algn="l"/>
              </a:tabLst>
            </a:pPr>
            <a:r>
              <a:rPr lang="en-US" altLang="zh-CN" dirty="0" smtClean="0"/>
              <a:t>	</a:t>
            </a:r>
            <a:r>
              <a:rPr lang="en-US" altLang="zh-CN" sz="2002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건설기술평가관리시스템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활용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실시간</a:t>
            </a:r>
            <a:r>
              <a:rPr lang="en-US" altLang="zh-CN" sz="2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2" dirty="0" smtClean="0">
                <a:solidFill>
                  <a:srgbClr val="000000"/>
                </a:solidFill>
                <a:latin typeface="HY견고딕" pitchFamily="18" charset="0"/>
                <a:cs typeface="HY견고딕" pitchFamily="18" charset="0"/>
              </a:rPr>
              <a:t>평가실시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797699" y="924572"/>
            <a:ext cx="9082252" cy="6068352"/>
          </a:xfrm>
          <a:custGeom>
            <a:avLst/>
            <a:gdLst>
              <a:gd name="connsiteX0" fmla="*/ 0 w 9082252"/>
              <a:gd name="connsiteY0" fmla="*/ 6068352 h 6068352"/>
              <a:gd name="connsiteX1" fmla="*/ 9082252 w 9082252"/>
              <a:gd name="connsiteY1" fmla="*/ 6068352 h 6068352"/>
              <a:gd name="connsiteX2" fmla="*/ 9082252 w 9082252"/>
              <a:gd name="connsiteY2" fmla="*/ 0 h 6068352"/>
              <a:gd name="connsiteX3" fmla="*/ 0 w 9082252"/>
              <a:gd name="connsiteY3" fmla="*/ 0 h 6068352"/>
              <a:gd name="connsiteX4" fmla="*/ 0 w 9082252"/>
              <a:gd name="connsiteY4" fmla="*/ 6068352 h 606835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082252" h="6068352">
                <a:moveTo>
                  <a:pt x="0" y="6068352"/>
                </a:moveTo>
                <a:lnTo>
                  <a:pt x="9082252" y="6068352"/>
                </a:lnTo>
                <a:lnTo>
                  <a:pt x="9082252" y="0"/>
                </a:lnTo>
                <a:lnTo>
                  <a:pt x="0" y="0"/>
                </a:lnTo>
                <a:lnTo>
                  <a:pt x="0" y="6068352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Freeform 3"/>
          <p:cNvSpPr/>
          <p:nvPr/>
        </p:nvSpPr>
        <p:spPr>
          <a:xfrm>
            <a:off x="7642123" y="3992257"/>
            <a:ext cx="1832889" cy="1079931"/>
          </a:xfrm>
          <a:custGeom>
            <a:avLst/>
            <a:gdLst>
              <a:gd name="connsiteX0" fmla="*/ 0 w 1832889"/>
              <a:gd name="connsiteY0" fmla="*/ 1079931 h 1079931"/>
              <a:gd name="connsiteX1" fmla="*/ 1832889 w 1832889"/>
              <a:gd name="connsiteY1" fmla="*/ 1079931 h 1079931"/>
              <a:gd name="connsiteX2" fmla="*/ 1832889 w 1832889"/>
              <a:gd name="connsiteY2" fmla="*/ 0 h 1079931"/>
              <a:gd name="connsiteX3" fmla="*/ 0 w 1832889"/>
              <a:gd name="connsiteY3" fmla="*/ 0 h 1079931"/>
              <a:gd name="connsiteX4" fmla="*/ 0 w 1832889"/>
              <a:gd name="connsiteY4" fmla="*/ 1079931 h 107993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832889" h="1079931">
                <a:moveTo>
                  <a:pt x="0" y="1079931"/>
                </a:moveTo>
                <a:lnTo>
                  <a:pt x="1832889" y="1079931"/>
                </a:lnTo>
                <a:lnTo>
                  <a:pt x="1832889" y="0"/>
                </a:lnTo>
                <a:lnTo>
                  <a:pt x="0" y="0"/>
                </a:lnTo>
                <a:lnTo>
                  <a:pt x="0" y="1079931"/>
                </a:lnTo>
              </a:path>
            </a:pathLst>
          </a:custGeom>
          <a:solidFill>
            <a:srgbClr val="66CC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Freeform 3"/>
          <p:cNvSpPr/>
          <p:nvPr/>
        </p:nvSpPr>
        <p:spPr>
          <a:xfrm>
            <a:off x="7642123" y="2769146"/>
            <a:ext cx="1832889" cy="1078407"/>
          </a:xfrm>
          <a:custGeom>
            <a:avLst/>
            <a:gdLst>
              <a:gd name="connsiteX0" fmla="*/ 0 w 1832889"/>
              <a:gd name="connsiteY0" fmla="*/ 1078407 h 1078407"/>
              <a:gd name="connsiteX1" fmla="*/ 1832889 w 1832889"/>
              <a:gd name="connsiteY1" fmla="*/ 1078407 h 1078407"/>
              <a:gd name="connsiteX2" fmla="*/ 1832889 w 1832889"/>
              <a:gd name="connsiteY2" fmla="*/ 0 h 1078407"/>
              <a:gd name="connsiteX3" fmla="*/ 0 w 1832889"/>
              <a:gd name="connsiteY3" fmla="*/ 0 h 1078407"/>
              <a:gd name="connsiteX4" fmla="*/ 0 w 1832889"/>
              <a:gd name="connsiteY4" fmla="*/ 1078407 h 107840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832889" h="1078407">
                <a:moveTo>
                  <a:pt x="0" y="1078407"/>
                </a:moveTo>
                <a:lnTo>
                  <a:pt x="1832889" y="1078407"/>
                </a:lnTo>
                <a:lnTo>
                  <a:pt x="1832889" y="0"/>
                </a:lnTo>
                <a:lnTo>
                  <a:pt x="0" y="0"/>
                </a:lnTo>
                <a:lnTo>
                  <a:pt x="0" y="1078407"/>
                </a:lnTo>
              </a:path>
            </a:pathLst>
          </a:custGeom>
          <a:solidFill>
            <a:srgbClr val="00B0F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Freeform 3"/>
          <p:cNvSpPr/>
          <p:nvPr/>
        </p:nvSpPr>
        <p:spPr>
          <a:xfrm>
            <a:off x="7642123" y="1547558"/>
            <a:ext cx="1832889" cy="1078407"/>
          </a:xfrm>
          <a:custGeom>
            <a:avLst/>
            <a:gdLst>
              <a:gd name="connsiteX0" fmla="*/ 0 w 1832889"/>
              <a:gd name="connsiteY0" fmla="*/ 1078407 h 1078407"/>
              <a:gd name="connsiteX1" fmla="*/ 1832889 w 1832889"/>
              <a:gd name="connsiteY1" fmla="*/ 1078407 h 1078407"/>
              <a:gd name="connsiteX2" fmla="*/ 1832889 w 1832889"/>
              <a:gd name="connsiteY2" fmla="*/ 0 h 1078407"/>
              <a:gd name="connsiteX3" fmla="*/ 0 w 1832889"/>
              <a:gd name="connsiteY3" fmla="*/ 0 h 1078407"/>
              <a:gd name="connsiteX4" fmla="*/ 0 w 1832889"/>
              <a:gd name="connsiteY4" fmla="*/ 1078407 h 107840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832889" h="1078407">
                <a:moveTo>
                  <a:pt x="0" y="1078407"/>
                </a:moveTo>
                <a:lnTo>
                  <a:pt x="1832889" y="1078407"/>
                </a:lnTo>
                <a:lnTo>
                  <a:pt x="1832889" y="0"/>
                </a:lnTo>
                <a:lnTo>
                  <a:pt x="0" y="0"/>
                </a:lnTo>
                <a:lnTo>
                  <a:pt x="0" y="1078407"/>
                </a:lnTo>
              </a:path>
            </a:pathLst>
          </a:custGeom>
          <a:solidFill>
            <a:srgbClr val="0070C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Freeform 3"/>
          <p:cNvSpPr/>
          <p:nvPr/>
        </p:nvSpPr>
        <p:spPr>
          <a:xfrm>
            <a:off x="7651254" y="5201665"/>
            <a:ext cx="1832889" cy="1078407"/>
          </a:xfrm>
          <a:custGeom>
            <a:avLst/>
            <a:gdLst>
              <a:gd name="connsiteX0" fmla="*/ 0 w 1832889"/>
              <a:gd name="connsiteY0" fmla="*/ 1078407 h 1078407"/>
              <a:gd name="connsiteX1" fmla="*/ 1832889 w 1832889"/>
              <a:gd name="connsiteY1" fmla="*/ 1078407 h 1078407"/>
              <a:gd name="connsiteX2" fmla="*/ 1832889 w 1832889"/>
              <a:gd name="connsiteY2" fmla="*/ 0 h 1078407"/>
              <a:gd name="connsiteX3" fmla="*/ 0 w 1832889"/>
              <a:gd name="connsiteY3" fmla="*/ 0 h 1078407"/>
              <a:gd name="connsiteX4" fmla="*/ 0 w 1832889"/>
              <a:gd name="connsiteY4" fmla="*/ 1078407 h 107840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832889" h="1078407">
                <a:moveTo>
                  <a:pt x="0" y="1078407"/>
                </a:moveTo>
                <a:lnTo>
                  <a:pt x="1832889" y="1078407"/>
                </a:lnTo>
                <a:lnTo>
                  <a:pt x="1832889" y="0"/>
                </a:lnTo>
                <a:lnTo>
                  <a:pt x="0" y="0"/>
                </a:lnTo>
                <a:lnTo>
                  <a:pt x="0" y="1078407"/>
                </a:lnTo>
              </a:path>
            </a:pathLst>
          </a:custGeom>
          <a:solidFill>
            <a:srgbClr val="93E7FB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Freeform 3"/>
          <p:cNvSpPr/>
          <p:nvPr/>
        </p:nvSpPr>
        <p:spPr>
          <a:xfrm>
            <a:off x="5844247" y="1547558"/>
            <a:ext cx="1689786" cy="1078407"/>
          </a:xfrm>
          <a:custGeom>
            <a:avLst/>
            <a:gdLst>
              <a:gd name="connsiteX0" fmla="*/ 0 w 1689786"/>
              <a:gd name="connsiteY0" fmla="*/ 1078407 h 1078407"/>
              <a:gd name="connsiteX1" fmla="*/ 1689786 w 1689786"/>
              <a:gd name="connsiteY1" fmla="*/ 1078407 h 1078407"/>
              <a:gd name="connsiteX2" fmla="*/ 1689786 w 1689786"/>
              <a:gd name="connsiteY2" fmla="*/ 0 h 1078407"/>
              <a:gd name="connsiteX3" fmla="*/ 0 w 1689786"/>
              <a:gd name="connsiteY3" fmla="*/ 0 h 1078407"/>
              <a:gd name="connsiteX4" fmla="*/ 0 w 1689786"/>
              <a:gd name="connsiteY4" fmla="*/ 1078407 h 107840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689786" h="1078407">
                <a:moveTo>
                  <a:pt x="0" y="1078407"/>
                </a:moveTo>
                <a:lnTo>
                  <a:pt x="1689786" y="1078407"/>
                </a:lnTo>
                <a:lnTo>
                  <a:pt x="1689786" y="0"/>
                </a:lnTo>
                <a:lnTo>
                  <a:pt x="0" y="0"/>
                </a:lnTo>
                <a:lnTo>
                  <a:pt x="0" y="1078407"/>
                </a:lnTo>
              </a:path>
            </a:pathLst>
          </a:custGeom>
          <a:solidFill>
            <a:srgbClr val="00B0F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Freeform 3"/>
          <p:cNvSpPr/>
          <p:nvPr/>
        </p:nvSpPr>
        <p:spPr>
          <a:xfrm>
            <a:off x="5844247" y="2769146"/>
            <a:ext cx="1689786" cy="1078407"/>
          </a:xfrm>
          <a:custGeom>
            <a:avLst/>
            <a:gdLst>
              <a:gd name="connsiteX0" fmla="*/ 0 w 1689786"/>
              <a:gd name="connsiteY0" fmla="*/ 1078407 h 1078407"/>
              <a:gd name="connsiteX1" fmla="*/ 1689786 w 1689786"/>
              <a:gd name="connsiteY1" fmla="*/ 1078407 h 1078407"/>
              <a:gd name="connsiteX2" fmla="*/ 1689786 w 1689786"/>
              <a:gd name="connsiteY2" fmla="*/ 0 h 1078407"/>
              <a:gd name="connsiteX3" fmla="*/ 0 w 1689786"/>
              <a:gd name="connsiteY3" fmla="*/ 0 h 1078407"/>
              <a:gd name="connsiteX4" fmla="*/ 0 w 1689786"/>
              <a:gd name="connsiteY4" fmla="*/ 1078407 h 107840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689786" h="1078407">
                <a:moveTo>
                  <a:pt x="0" y="1078407"/>
                </a:moveTo>
                <a:lnTo>
                  <a:pt x="1689786" y="1078407"/>
                </a:lnTo>
                <a:lnTo>
                  <a:pt x="1689786" y="0"/>
                </a:lnTo>
                <a:lnTo>
                  <a:pt x="0" y="0"/>
                </a:lnTo>
                <a:lnTo>
                  <a:pt x="0" y="1078407"/>
                </a:lnTo>
              </a:path>
            </a:pathLst>
          </a:custGeom>
          <a:solidFill>
            <a:srgbClr val="66CC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Freeform 3"/>
          <p:cNvSpPr/>
          <p:nvPr/>
        </p:nvSpPr>
        <p:spPr>
          <a:xfrm>
            <a:off x="5844247" y="3992257"/>
            <a:ext cx="1689786" cy="1079931"/>
          </a:xfrm>
          <a:custGeom>
            <a:avLst/>
            <a:gdLst>
              <a:gd name="connsiteX0" fmla="*/ 0 w 1689786"/>
              <a:gd name="connsiteY0" fmla="*/ 1079931 h 1079931"/>
              <a:gd name="connsiteX1" fmla="*/ 1689786 w 1689786"/>
              <a:gd name="connsiteY1" fmla="*/ 1079931 h 1079931"/>
              <a:gd name="connsiteX2" fmla="*/ 1689786 w 1689786"/>
              <a:gd name="connsiteY2" fmla="*/ 0 h 1079931"/>
              <a:gd name="connsiteX3" fmla="*/ 0 w 1689786"/>
              <a:gd name="connsiteY3" fmla="*/ 0 h 1079931"/>
              <a:gd name="connsiteX4" fmla="*/ 0 w 1689786"/>
              <a:gd name="connsiteY4" fmla="*/ 1079931 h 107993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689786" h="1079931">
                <a:moveTo>
                  <a:pt x="0" y="1079931"/>
                </a:moveTo>
                <a:lnTo>
                  <a:pt x="1689786" y="1079931"/>
                </a:lnTo>
                <a:lnTo>
                  <a:pt x="1689786" y="0"/>
                </a:lnTo>
                <a:lnTo>
                  <a:pt x="0" y="0"/>
                </a:lnTo>
                <a:lnTo>
                  <a:pt x="0" y="1079931"/>
                </a:lnTo>
              </a:path>
            </a:pathLst>
          </a:custGeom>
          <a:solidFill>
            <a:srgbClr val="93E7FB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Freeform 3"/>
          <p:cNvSpPr/>
          <p:nvPr/>
        </p:nvSpPr>
        <p:spPr>
          <a:xfrm>
            <a:off x="4044848" y="2769146"/>
            <a:ext cx="1691309" cy="1078407"/>
          </a:xfrm>
          <a:custGeom>
            <a:avLst/>
            <a:gdLst>
              <a:gd name="connsiteX0" fmla="*/ 0 w 1691309"/>
              <a:gd name="connsiteY0" fmla="*/ 1078407 h 1078407"/>
              <a:gd name="connsiteX1" fmla="*/ 1691309 w 1691309"/>
              <a:gd name="connsiteY1" fmla="*/ 1078407 h 1078407"/>
              <a:gd name="connsiteX2" fmla="*/ 1691309 w 1691309"/>
              <a:gd name="connsiteY2" fmla="*/ 0 h 1078407"/>
              <a:gd name="connsiteX3" fmla="*/ 0 w 1691309"/>
              <a:gd name="connsiteY3" fmla="*/ 0 h 1078407"/>
              <a:gd name="connsiteX4" fmla="*/ 0 w 1691309"/>
              <a:gd name="connsiteY4" fmla="*/ 1078407 h 107840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691309" h="1078407">
                <a:moveTo>
                  <a:pt x="0" y="1078407"/>
                </a:moveTo>
                <a:lnTo>
                  <a:pt x="1691309" y="1078407"/>
                </a:lnTo>
                <a:lnTo>
                  <a:pt x="1691309" y="0"/>
                </a:lnTo>
                <a:lnTo>
                  <a:pt x="0" y="0"/>
                </a:lnTo>
                <a:lnTo>
                  <a:pt x="0" y="1078407"/>
                </a:lnTo>
              </a:path>
            </a:pathLst>
          </a:custGeom>
          <a:solidFill>
            <a:srgbClr val="93E7FB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Freeform 3"/>
          <p:cNvSpPr/>
          <p:nvPr/>
        </p:nvSpPr>
        <p:spPr>
          <a:xfrm>
            <a:off x="4044848" y="1547558"/>
            <a:ext cx="1691309" cy="1078407"/>
          </a:xfrm>
          <a:custGeom>
            <a:avLst/>
            <a:gdLst>
              <a:gd name="connsiteX0" fmla="*/ 0 w 1691309"/>
              <a:gd name="connsiteY0" fmla="*/ 1078407 h 1078407"/>
              <a:gd name="connsiteX1" fmla="*/ 1691309 w 1691309"/>
              <a:gd name="connsiteY1" fmla="*/ 1078407 h 1078407"/>
              <a:gd name="connsiteX2" fmla="*/ 1691309 w 1691309"/>
              <a:gd name="connsiteY2" fmla="*/ 0 h 1078407"/>
              <a:gd name="connsiteX3" fmla="*/ 0 w 1691309"/>
              <a:gd name="connsiteY3" fmla="*/ 0 h 1078407"/>
              <a:gd name="connsiteX4" fmla="*/ 0 w 1691309"/>
              <a:gd name="connsiteY4" fmla="*/ 1078407 h 107840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691309" h="1078407">
                <a:moveTo>
                  <a:pt x="0" y="1078407"/>
                </a:moveTo>
                <a:lnTo>
                  <a:pt x="1691309" y="1078407"/>
                </a:lnTo>
                <a:lnTo>
                  <a:pt x="1691309" y="0"/>
                </a:lnTo>
                <a:lnTo>
                  <a:pt x="0" y="0"/>
                </a:lnTo>
                <a:lnTo>
                  <a:pt x="0" y="1078407"/>
                </a:lnTo>
              </a:path>
            </a:pathLst>
          </a:custGeom>
          <a:solidFill>
            <a:srgbClr val="66CC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Freeform 3"/>
          <p:cNvSpPr/>
          <p:nvPr/>
        </p:nvSpPr>
        <p:spPr>
          <a:xfrm>
            <a:off x="2246960" y="1547558"/>
            <a:ext cx="1691309" cy="1078407"/>
          </a:xfrm>
          <a:custGeom>
            <a:avLst/>
            <a:gdLst>
              <a:gd name="connsiteX0" fmla="*/ 0 w 1691309"/>
              <a:gd name="connsiteY0" fmla="*/ 1078407 h 1078407"/>
              <a:gd name="connsiteX1" fmla="*/ 1691309 w 1691309"/>
              <a:gd name="connsiteY1" fmla="*/ 1078407 h 1078407"/>
              <a:gd name="connsiteX2" fmla="*/ 1691309 w 1691309"/>
              <a:gd name="connsiteY2" fmla="*/ 0 h 1078407"/>
              <a:gd name="connsiteX3" fmla="*/ 0 w 1691309"/>
              <a:gd name="connsiteY3" fmla="*/ 0 h 1078407"/>
              <a:gd name="connsiteX4" fmla="*/ 0 w 1691309"/>
              <a:gd name="connsiteY4" fmla="*/ 1078407 h 107840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691309" h="1078407">
                <a:moveTo>
                  <a:pt x="0" y="1078407"/>
                </a:moveTo>
                <a:lnTo>
                  <a:pt x="1691309" y="1078407"/>
                </a:lnTo>
                <a:lnTo>
                  <a:pt x="1691309" y="0"/>
                </a:lnTo>
                <a:lnTo>
                  <a:pt x="0" y="0"/>
                </a:lnTo>
                <a:lnTo>
                  <a:pt x="0" y="1078407"/>
                </a:lnTo>
              </a:path>
            </a:pathLst>
          </a:custGeom>
          <a:solidFill>
            <a:srgbClr val="93E7FB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342900"/>
            <a:ext cx="9156700" cy="68707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2717800" y="4267200"/>
            <a:ext cx="2527300" cy="495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900"/>
              </a:lnSpc>
              <a:tabLst/>
            </a:pPr>
            <a:r>
              <a:rPr lang="en-US" altLang="zh-CN" sz="3993" dirty="0" smtClean="0">
                <a:solidFill>
                  <a:srgbClr val="000000"/>
                </a:solidFill>
                <a:latin typeface="HY헤드라인M" pitchFamily="18" charset="0"/>
                <a:cs typeface="HY헤드라인M" pitchFamily="18" charset="0"/>
              </a:rPr>
              <a:t>감사합니다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2288</Words>
  <Application>Microsoft Office PowerPoint</Application>
  <PresentationFormat>사용자 지정</PresentationFormat>
  <Paragraphs>1667</Paragraphs>
  <Slides>70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70</vt:i4>
      </vt:variant>
    </vt:vector>
  </HeadingPairs>
  <TitlesOfParts>
    <vt:vector size="71" baseType="lpstr">
      <vt:lpstr>Office Theme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슬라이드 22</vt:lpstr>
      <vt:lpstr>슬라이드 23</vt:lpstr>
      <vt:lpstr>슬라이드 24</vt:lpstr>
      <vt:lpstr>슬라이드 25</vt:lpstr>
      <vt:lpstr>슬라이드 26</vt:lpstr>
      <vt:lpstr>슬라이드 27</vt:lpstr>
      <vt:lpstr>슬라이드 28</vt:lpstr>
      <vt:lpstr>슬라이드 29</vt:lpstr>
      <vt:lpstr>슬라이드 30</vt:lpstr>
      <vt:lpstr>슬라이드 31</vt:lpstr>
      <vt:lpstr>슬라이드 32</vt:lpstr>
      <vt:lpstr>슬라이드 33</vt:lpstr>
      <vt:lpstr>슬라이드 34</vt:lpstr>
      <vt:lpstr>슬라이드 35</vt:lpstr>
      <vt:lpstr>슬라이드 36</vt:lpstr>
      <vt:lpstr>슬라이드 37</vt:lpstr>
      <vt:lpstr>슬라이드 38</vt:lpstr>
      <vt:lpstr>슬라이드 39</vt:lpstr>
      <vt:lpstr>슬라이드 40</vt:lpstr>
      <vt:lpstr>슬라이드 41</vt:lpstr>
      <vt:lpstr>슬라이드 42</vt:lpstr>
      <vt:lpstr>슬라이드 43</vt:lpstr>
      <vt:lpstr>슬라이드 44</vt:lpstr>
      <vt:lpstr>슬라이드 45</vt:lpstr>
      <vt:lpstr>슬라이드 46</vt:lpstr>
      <vt:lpstr>슬라이드 47</vt:lpstr>
      <vt:lpstr>슬라이드 48</vt:lpstr>
      <vt:lpstr>슬라이드 49</vt:lpstr>
      <vt:lpstr>슬라이드 50</vt:lpstr>
      <vt:lpstr>슬라이드 51</vt:lpstr>
      <vt:lpstr>슬라이드 52</vt:lpstr>
      <vt:lpstr>슬라이드 53</vt:lpstr>
      <vt:lpstr>슬라이드 54</vt:lpstr>
      <vt:lpstr>슬라이드 55</vt:lpstr>
      <vt:lpstr>슬라이드 56</vt:lpstr>
      <vt:lpstr>슬라이드 57</vt:lpstr>
      <vt:lpstr>슬라이드 58</vt:lpstr>
      <vt:lpstr>슬라이드 59</vt:lpstr>
      <vt:lpstr>슬라이드 60</vt:lpstr>
      <vt:lpstr>슬라이드 61</vt:lpstr>
      <vt:lpstr>슬라이드 62</vt:lpstr>
      <vt:lpstr>슬라이드 63</vt:lpstr>
      <vt:lpstr>슬라이드 64</vt:lpstr>
      <vt:lpstr>슬라이드 65</vt:lpstr>
      <vt:lpstr>슬라이드 66</vt:lpstr>
      <vt:lpstr>슬라이드 67</vt:lpstr>
      <vt:lpstr>슬라이드 68</vt:lpstr>
      <vt:lpstr>슬라이드 69</vt:lpstr>
      <vt:lpstr>슬라이드 70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Administrator</dc:creator>
  <cp:lastModifiedBy>Windows 사용자</cp:lastModifiedBy>
  <cp:revision>3</cp:revision>
  <dcterms:created xsi:type="dcterms:W3CDTF">2006-08-16T00:00:00Z</dcterms:created>
  <dcterms:modified xsi:type="dcterms:W3CDTF">2017-12-20T02:04:30Z</dcterms:modified>
</cp:coreProperties>
</file>