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82" r:id="rId4"/>
    <p:sldId id="284" r:id="rId5"/>
    <p:sldId id="267" r:id="rId6"/>
    <p:sldId id="269" r:id="rId7"/>
    <p:sldId id="264" r:id="rId8"/>
    <p:sldId id="285" r:id="rId9"/>
    <p:sldId id="286" r:id="rId10"/>
    <p:sldId id="259" r:id="rId11"/>
  </p:sldIdLst>
  <p:sldSz cx="9144000" cy="6858000" type="screen4x3"/>
  <p:notesSz cx="6858000" cy="9144000"/>
  <p:custDataLst>
    <p:tags r:id="rId12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59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F9A"/>
    <a:srgbClr val="63B98A"/>
    <a:srgbClr val="F5AC39"/>
    <a:srgbClr val="FABE3A"/>
    <a:srgbClr val="F9FDFF"/>
    <a:srgbClr val="E1DFE0"/>
    <a:srgbClr val="402D1F"/>
    <a:srgbClr val="001A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>
        <p:scale>
          <a:sx n="84" d="100"/>
          <a:sy n="84" d="100"/>
        </p:scale>
        <p:origin x="-108" y="156"/>
      </p:cViewPr>
      <p:guideLst>
        <p:guide orient="horz" pos="2160"/>
        <p:guide orient="horz" pos="159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874207" y="4345567"/>
            <a:ext cx="7395586" cy="71587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400" b="1" baseline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Presentation title</a:t>
            </a:r>
            <a:endParaRPr lang="ko-KR" altLang="en-US"/>
          </a:p>
        </p:txBody>
      </p:sp>
      <p:sp>
        <p:nvSpPr>
          <p:cNvPr id="19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874207" y="5024895"/>
            <a:ext cx="7395586" cy="40121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 b="0" baseline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24" name="그룹 23"/>
          <p:cNvGrpSpPr/>
          <p:nvPr userDrawn="1"/>
        </p:nvGrpSpPr>
        <p:grpSpPr>
          <a:xfrm>
            <a:off x="1293982" y="970030"/>
            <a:ext cx="6556037" cy="2863864"/>
            <a:chOff x="1293982" y="970030"/>
            <a:chExt cx="6556037" cy="2863864"/>
          </a:xfrm>
        </p:grpSpPr>
        <p:sp>
          <p:nvSpPr>
            <p:cNvPr id="23" name="모서리가 둥근 직사각형 22"/>
            <p:cNvSpPr/>
            <p:nvPr userDrawn="1"/>
          </p:nvSpPr>
          <p:spPr>
            <a:xfrm>
              <a:off x="4786494" y="2884562"/>
              <a:ext cx="934734" cy="934734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3" name="모서리가 둥근 직사각형 12"/>
            <p:cNvSpPr/>
            <p:nvPr userDrawn="1"/>
          </p:nvSpPr>
          <p:spPr>
            <a:xfrm>
              <a:off x="5820327" y="2273415"/>
              <a:ext cx="1144668" cy="1144668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9" name="모서리가 둥근 직사각형 8"/>
            <p:cNvSpPr/>
            <p:nvPr userDrawn="1"/>
          </p:nvSpPr>
          <p:spPr>
            <a:xfrm>
              <a:off x="2609201" y="1902143"/>
              <a:ext cx="742543" cy="742543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2" name="모서리가 둥근 직사각형 1"/>
            <p:cNvSpPr/>
            <p:nvPr userDrawn="1"/>
          </p:nvSpPr>
          <p:spPr>
            <a:xfrm>
              <a:off x="4113543" y="970030"/>
              <a:ext cx="1495379" cy="1495379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grpSp>
          <p:nvGrpSpPr>
            <p:cNvPr id="10" name="그룹 9"/>
            <p:cNvGrpSpPr/>
            <p:nvPr userDrawn="1"/>
          </p:nvGrpSpPr>
          <p:grpSpPr>
            <a:xfrm>
              <a:off x="2120825" y="1356011"/>
              <a:ext cx="833323" cy="833323"/>
              <a:chOff x="1425352" y="2000620"/>
              <a:chExt cx="1980220" cy="1980220"/>
            </a:xfrm>
          </p:grpSpPr>
          <p:sp>
            <p:nvSpPr>
              <p:cNvPr id="11" name="모서리가 둥근 직사각형 10"/>
              <p:cNvSpPr/>
              <p:nvPr userDrawn="1"/>
            </p:nvSpPr>
            <p:spPr>
              <a:xfrm>
                <a:off x="1425352" y="2000620"/>
                <a:ext cx="1980220" cy="1980220"/>
              </a:xfrm>
              <a:prstGeom prst="roundRect">
                <a:avLst>
                  <a:gd name="adj" fmla="val 6095"/>
                </a:avLst>
              </a:prstGeom>
              <a:gradFill flip="none" rotWithShape="1">
                <a:gsLst>
                  <a:gs pos="0">
                    <a:srgbClr val="E1DFE0"/>
                  </a:gs>
                  <a:gs pos="100000">
                    <a:srgbClr val="F9FDFF"/>
                  </a:gs>
                </a:gsLst>
                <a:lin ang="8100000" scaled="1"/>
                <a:tileRect/>
              </a:gradFill>
              <a:ln w="15875">
                <a:solidFill>
                  <a:schemeClr val="bg1"/>
                </a:solidFill>
              </a:ln>
              <a:effectLst>
                <a:outerShdw blurRad="330200" dist="190500" dir="8100000" sx="97000" sy="97000" algn="tr" rotWithShape="0">
                  <a:prstClr val="black">
                    <a:alpha val="4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모서리가 둥근 직사각형 11"/>
              <p:cNvSpPr/>
              <p:nvPr userDrawn="1"/>
            </p:nvSpPr>
            <p:spPr>
              <a:xfrm>
                <a:off x="1644941" y="2220211"/>
                <a:ext cx="1541041" cy="1541036"/>
              </a:xfrm>
              <a:prstGeom prst="roundRect">
                <a:avLst>
                  <a:gd name="adj" fmla="val 6095"/>
                </a:avLst>
              </a:prstGeom>
              <a:solidFill>
                <a:schemeClr val="accent6">
                  <a:lumMod val="75000"/>
                </a:schemeClr>
              </a:solidFill>
              <a:ln w="1270">
                <a:solidFill>
                  <a:schemeClr val="bg1"/>
                </a:solidFill>
              </a:ln>
              <a:effectLst>
                <a:innerShdw blurRad="139700" dist="635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" name="모서리가 둥근 직사각형 13"/>
            <p:cNvSpPr/>
            <p:nvPr userDrawn="1"/>
          </p:nvSpPr>
          <p:spPr>
            <a:xfrm>
              <a:off x="6036350" y="1859931"/>
              <a:ext cx="784754" cy="784754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grpSp>
          <p:nvGrpSpPr>
            <p:cNvPr id="15" name="그룹 14"/>
            <p:cNvGrpSpPr/>
            <p:nvPr userDrawn="1"/>
          </p:nvGrpSpPr>
          <p:grpSpPr>
            <a:xfrm>
              <a:off x="5426186" y="2143415"/>
              <a:ext cx="1002541" cy="1002541"/>
              <a:chOff x="1425352" y="2000620"/>
              <a:chExt cx="1980220" cy="1980220"/>
            </a:xfrm>
          </p:grpSpPr>
          <p:sp>
            <p:nvSpPr>
              <p:cNvPr id="16" name="모서리가 둥근 직사각형 15"/>
              <p:cNvSpPr/>
              <p:nvPr userDrawn="1"/>
            </p:nvSpPr>
            <p:spPr>
              <a:xfrm>
                <a:off x="1425352" y="2000620"/>
                <a:ext cx="1980220" cy="1980220"/>
              </a:xfrm>
              <a:prstGeom prst="roundRect">
                <a:avLst>
                  <a:gd name="adj" fmla="val 6095"/>
                </a:avLst>
              </a:prstGeom>
              <a:gradFill flip="none" rotWithShape="1">
                <a:gsLst>
                  <a:gs pos="0">
                    <a:srgbClr val="E1DFE0"/>
                  </a:gs>
                  <a:gs pos="100000">
                    <a:srgbClr val="F9FDFF"/>
                  </a:gs>
                </a:gsLst>
                <a:lin ang="8100000" scaled="1"/>
                <a:tileRect/>
              </a:gradFill>
              <a:ln w="15875">
                <a:solidFill>
                  <a:schemeClr val="bg1"/>
                </a:solidFill>
              </a:ln>
              <a:effectLst>
                <a:outerShdw blurRad="330200" dist="190500" dir="8100000" sx="97000" sy="97000" algn="tr" rotWithShape="0">
                  <a:prstClr val="black">
                    <a:alpha val="4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모서리가 둥근 직사각형 16"/>
              <p:cNvSpPr/>
              <p:nvPr userDrawn="1"/>
            </p:nvSpPr>
            <p:spPr>
              <a:xfrm>
                <a:off x="1595354" y="2170622"/>
                <a:ext cx="1640216" cy="1640216"/>
              </a:xfrm>
              <a:prstGeom prst="roundRect">
                <a:avLst>
                  <a:gd name="adj" fmla="val 6095"/>
                </a:avLst>
              </a:prstGeom>
              <a:solidFill>
                <a:srgbClr val="63B98A"/>
              </a:solidFill>
              <a:ln w="1270">
                <a:solidFill>
                  <a:schemeClr val="bg1"/>
                </a:solidFill>
              </a:ln>
              <a:effectLst>
                <a:innerShdw blurRad="139700" dist="635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모서리가 둥근 직사각형 19"/>
            <p:cNvSpPr/>
            <p:nvPr userDrawn="1"/>
          </p:nvSpPr>
          <p:spPr>
            <a:xfrm>
              <a:off x="1293982" y="2229483"/>
              <a:ext cx="496881" cy="496881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grpSp>
          <p:nvGrpSpPr>
            <p:cNvPr id="5" name="그룹 4"/>
            <p:cNvGrpSpPr/>
            <p:nvPr userDrawn="1"/>
          </p:nvGrpSpPr>
          <p:grpSpPr>
            <a:xfrm>
              <a:off x="3343159" y="1581905"/>
              <a:ext cx="1980220" cy="1980220"/>
              <a:chOff x="1425352" y="2000620"/>
              <a:chExt cx="1980220" cy="1980220"/>
            </a:xfrm>
          </p:grpSpPr>
          <p:sp>
            <p:nvSpPr>
              <p:cNvPr id="3" name="모서리가 둥근 직사각형 2"/>
              <p:cNvSpPr/>
              <p:nvPr userDrawn="1"/>
            </p:nvSpPr>
            <p:spPr>
              <a:xfrm>
                <a:off x="1425352" y="2000620"/>
                <a:ext cx="1980220" cy="1980220"/>
              </a:xfrm>
              <a:prstGeom prst="roundRect">
                <a:avLst>
                  <a:gd name="adj" fmla="val 6095"/>
                </a:avLst>
              </a:prstGeom>
              <a:gradFill flip="none" rotWithShape="1">
                <a:gsLst>
                  <a:gs pos="0">
                    <a:srgbClr val="E1DFE0"/>
                  </a:gs>
                  <a:gs pos="100000">
                    <a:srgbClr val="F9FDFF"/>
                  </a:gs>
                </a:gsLst>
                <a:lin ang="8100000" scaled="1"/>
                <a:tileRect/>
              </a:gradFill>
              <a:ln w="15875">
                <a:solidFill>
                  <a:schemeClr val="bg1"/>
                </a:solidFill>
              </a:ln>
              <a:effectLst>
                <a:outerShdw blurRad="330200" dist="190500" dir="8100000" sx="97000" sy="97000" algn="tr" rotWithShape="0">
                  <a:prstClr val="black">
                    <a:alpha val="4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모서리가 둥근 직사각형 3"/>
              <p:cNvSpPr/>
              <p:nvPr userDrawn="1"/>
            </p:nvSpPr>
            <p:spPr>
              <a:xfrm>
                <a:off x="1595354" y="2170622"/>
                <a:ext cx="1640216" cy="1640216"/>
              </a:xfrm>
              <a:prstGeom prst="roundRect">
                <a:avLst>
                  <a:gd name="adj" fmla="val 6095"/>
                </a:avLst>
              </a:prstGeom>
              <a:gradFill flip="none" rotWithShape="1">
                <a:gsLst>
                  <a:gs pos="0">
                    <a:srgbClr val="F5AC39"/>
                  </a:gs>
                  <a:gs pos="100000">
                    <a:srgbClr val="FABE3A"/>
                  </a:gs>
                </a:gsLst>
                <a:lin ang="8100000" scaled="1"/>
                <a:tileRect/>
              </a:gradFill>
              <a:ln w="1270">
                <a:solidFill>
                  <a:schemeClr val="bg1"/>
                </a:solidFill>
              </a:ln>
              <a:effectLst>
                <a:innerShdw blurRad="139700" dist="635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5"/>
            <p:cNvGrpSpPr/>
            <p:nvPr userDrawn="1"/>
          </p:nvGrpSpPr>
          <p:grpSpPr>
            <a:xfrm>
              <a:off x="2039304" y="2613713"/>
              <a:ext cx="1220181" cy="1220181"/>
              <a:chOff x="1425352" y="2000620"/>
              <a:chExt cx="1980220" cy="1980220"/>
            </a:xfrm>
          </p:grpSpPr>
          <p:sp>
            <p:nvSpPr>
              <p:cNvPr id="7" name="모서리가 둥근 직사각형 6"/>
              <p:cNvSpPr/>
              <p:nvPr userDrawn="1"/>
            </p:nvSpPr>
            <p:spPr>
              <a:xfrm>
                <a:off x="1425352" y="2000620"/>
                <a:ext cx="1980220" cy="1980220"/>
              </a:xfrm>
              <a:prstGeom prst="roundRect">
                <a:avLst>
                  <a:gd name="adj" fmla="val 6095"/>
                </a:avLst>
              </a:prstGeom>
              <a:gradFill flip="none" rotWithShape="1">
                <a:gsLst>
                  <a:gs pos="0">
                    <a:srgbClr val="E1DFE0"/>
                  </a:gs>
                  <a:gs pos="100000">
                    <a:srgbClr val="F9FDFF"/>
                  </a:gs>
                </a:gsLst>
                <a:lin ang="8100000" scaled="1"/>
                <a:tileRect/>
              </a:gradFill>
              <a:ln w="15875">
                <a:solidFill>
                  <a:schemeClr val="bg1"/>
                </a:solidFill>
              </a:ln>
              <a:effectLst>
                <a:outerShdw blurRad="330200" dist="190500" dir="8100000" sx="97000" sy="97000" algn="tr" rotWithShape="0">
                  <a:prstClr val="black">
                    <a:alpha val="4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모서리가 둥근 직사각형 7"/>
              <p:cNvSpPr/>
              <p:nvPr userDrawn="1"/>
            </p:nvSpPr>
            <p:spPr>
              <a:xfrm>
                <a:off x="1595354" y="2170622"/>
                <a:ext cx="1640216" cy="1640216"/>
              </a:xfrm>
              <a:prstGeom prst="roundRect">
                <a:avLst>
                  <a:gd name="adj" fmla="val 6095"/>
                </a:avLst>
              </a:prstGeom>
              <a:solidFill>
                <a:srgbClr val="139F9A"/>
              </a:solidFill>
              <a:ln w="1270">
                <a:solidFill>
                  <a:schemeClr val="bg1"/>
                </a:solidFill>
              </a:ln>
              <a:effectLst>
                <a:innerShdw blurRad="139700" dist="635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1" name="모서리가 둥근 직사각형 20"/>
            <p:cNvSpPr/>
            <p:nvPr userDrawn="1"/>
          </p:nvSpPr>
          <p:spPr>
            <a:xfrm>
              <a:off x="7353138" y="2028516"/>
              <a:ext cx="496881" cy="496881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740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 userDrawn="1"/>
        </p:nvGrpSpPr>
        <p:grpSpPr>
          <a:xfrm>
            <a:off x="683568" y="1353785"/>
            <a:ext cx="3299662" cy="4005996"/>
            <a:chOff x="470529" y="1039100"/>
            <a:chExt cx="3818059" cy="4635365"/>
          </a:xfrm>
        </p:grpSpPr>
        <p:sp>
          <p:nvSpPr>
            <p:cNvPr id="13" name="모서리가 둥근 직사각형 12"/>
            <p:cNvSpPr/>
            <p:nvPr userDrawn="1"/>
          </p:nvSpPr>
          <p:spPr>
            <a:xfrm>
              <a:off x="1715133" y="3233527"/>
              <a:ext cx="1495379" cy="1495379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9" name="모서리가 둥근 직사각형 8"/>
            <p:cNvSpPr/>
            <p:nvPr userDrawn="1"/>
          </p:nvSpPr>
          <p:spPr>
            <a:xfrm>
              <a:off x="1288867" y="1971213"/>
              <a:ext cx="742543" cy="742543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2" name="모서리가 둥근 직사각형 1"/>
            <p:cNvSpPr/>
            <p:nvPr userDrawn="1"/>
          </p:nvSpPr>
          <p:spPr>
            <a:xfrm>
              <a:off x="2793209" y="1039100"/>
              <a:ext cx="1495379" cy="1495379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grpSp>
          <p:nvGrpSpPr>
            <p:cNvPr id="5" name="그룹 4"/>
            <p:cNvGrpSpPr/>
            <p:nvPr userDrawn="1"/>
          </p:nvGrpSpPr>
          <p:grpSpPr>
            <a:xfrm>
              <a:off x="2022825" y="1650975"/>
              <a:ext cx="1980220" cy="1980220"/>
              <a:chOff x="1425352" y="2000620"/>
              <a:chExt cx="1980220" cy="1980220"/>
            </a:xfrm>
          </p:grpSpPr>
          <p:sp>
            <p:nvSpPr>
              <p:cNvPr id="3" name="모서리가 둥근 직사각형 2"/>
              <p:cNvSpPr/>
              <p:nvPr userDrawn="1"/>
            </p:nvSpPr>
            <p:spPr>
              <a:xfrm>
                <a:off x="1425352" y="2000620"/>
                <a:ext cx="1980220" cy="1980220"/>
              </a:xfrm>
              <a:prstGeom prst="roundRect">
                <a:avLst>
                  <a:gd name="adj" fmla="val 6095"/>
                </a:avLst>
              </a:prstGeom>
              <a:gradFill flip="none" rotWithShape="1">
                <a:gsLst>
                  <a:gs pos="0">
                    <a:srgbClr val="E1DFE0"/>
                  </a:gs>
                  <a:gs pos="100000">
                    <a:srgbClr val="F9FDFF"/>
                  </a:gs>
                </a:gsLst>
                <a:lin ang="8100000" scaled="1"/>
                <a:tileRect/>
              </a:gradFill>
              <a:ln w="15875">
                <a:solidFill>
                  <a:schemeClr val="bg1"/>
                </a:solidFill>
              </a:ln>
              <a:effectLst>
                <a:outerShdw blurRad="330200" dist="190500" dir="8100000" sx="97000" sy="97000" algn="tr" rotWithShape="0">
                  <a:prstClr val="black">
                    <a:alpha val="4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모서리가 둥근 직사각형 3"/>
              <p:cNvSpPr/>
              <p:nvPr userDrawn="1"/>
            </p:nvSpPr>
            <p:spPr>
              <a:xfrm>
                <a:off x="1595354" y="2170622"/>
                <a:ext cx="1640216" cy="1640216"/>
              </a:xfrm>
              <a:prstGeom prst="roundRect">
                <a:avLst>
                  <a:gd name="adj" fmla="val 6095"/>
                </a:avLst>
              </a:prstGeom>
              <a:gradFill flip="none" rotWithShape="1">
                <a:gsLst>
                  <a:gs pos="0">
                    <a:srgbClr val="F5AC39"/>
                  </a:gs>
                  <a:gs pos="100000">
                    <a:srgbClr val="FABE3A"/>
                  </a:gs>
                </a:gsLst>
                <a:lin ang="8100000" scaled="1"/>
                <a:tileRect/>
              </a:gradFill>
              <a:ln w="1270">
                <a:solidFill>
                  <a:schemeClr val="bg1"/>
                </a:solidFill>
              </a:ln>
              <a:effectLst>
                <a:innerShdw blurRad="139700" dist="635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5"/>
            <p:cNvGrpSpPr/>
            <p:nvPr userDrawn="1"/>
          </p:nvGrpSpPr>
          <p:grpSpPr>
            <a:xfrm>
              <a:off x="718970" y="2411014"/>
              <a:ext cx="1220181" cy="1220181"/>
              <a:chOff x="1425352" y="2000620"/>
              <a:chExt cx="1980220" cy="1980220"/>
            </a:xfrm>
          </p:grpSpPr>
          <p:sp>
            <p:nvSpPr>
              <p:cNvPr id="7" name="모서리가 둥근 직사각형 6"/>
              <p:cNvSpPr/>
              <p:nvPr userDrawn="1"/>
            </p:nvSpPr>
            <p:spPr>
              <a:xfrm>
                <a:off x="1425352" y="2000620"/>
                <a:ext cx="1980220" cy="1980220"/>
              </a:xfrm>
              <a:prstGeom prst="roundRect">
                <a:avLst>
                  <a:gd name="adj" fmla="val 6095"/>
                </a:avLst>
              </a:prstGeom>
              <a:gradFill flip="none" rotWithShape="1">
                <a:gsLst>
                  <a:gs pos="0">
                    <a:srgbClr val="E1DFE0"/>
                  </a:gs>
                  <a:gs pos="100000">
                    <a:srgbClr val="F9FDFF"/>
                  </a:gs>
                </a:gsLst>
                <a:lin ang="8100000" scaled="1"/>
                <a:tileRect/>
              </a:gradFill>
              <a:ln w="15875">
                <a:solidFill>
                  <a:schemeClr val="bg1"/>
                </a:solidFill>
              </a:ln>
              <a:effectLst>
                <a:outerShdw blurRad="330200" dist="190500" dir="8100000" sx="97000" sy="97000" algn="tr" rotWithShape="0">
                  <a:prstClr val="black">
                    <a:alpha val="4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모서리가 둥근 직사각형 7"/>
              <p:cNvSpPr/>
              <p:nvPr userDrawn="1"/>
            </p:nvSpPr>
            <p:spPr>
              <a:xfrm>
                <a:off x="1595354" y="2170622"/>
                <a:ext cx="1640216" cy="1640216"/>
              </a:xfrm>
              <a:prstGeom prst="roundRect">
                <a:avLst>
                  <a:gd name="adj" fmla="val 6095"/>
                </a:avLst>
              </a:prstGeom>
              <a:solidFill>
                <a:srgbClr val="139F9A"/>
              </a:solidFill>
              <a:ln w="1270">
                <a:solidFill>
                  <a:schemeClr val="bg1"/>
                </a:solidFill>
              </a:ln>
              <a:effectLst>
                <a:innerShdw blurRad="139700" dist="635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9"/>
            <p:cNvGrpSpPr/>
            <p:nvPr userDrawn="1"/>
          </p:nvGrpSpPr>
          <p:grpSpPr>
            <a:xfrm>
              <a:off x="1359504" y="3692935"/>
              <a:ext cx="833323" cy="833323"/>
              <a:chOff x="1425352" y="2000620"/>
              <a:chExt cx="1980220" cy="1980220"/>
            </a:xfrm>
          </p:grpSpPr>
          <p:sp>
            <p:nvSpPr>
              <p:cNvPr id="11" name="모서리가 둥근 직사각형 10"/>
              <p:cNvSpPr/>
              <p:nvPr userDrawn="1"/>
            </p:nvSpPr>
            <p:spPr>
              <a:xfrm>
                <a:off x="1425352" y="2000620"/>
                <a:ext cx="1980220" cy="1980220"/>
              </a:xfrm>
              <a:prstGeom prst="roundRect">
                <a:avLst>
                  <a:gd name="adj" fmla="val 6095"/>
                </a:avLst>
              </a:prstGeom>
              <a:gradFill flip="none" rotWithShape="1">
                <a:gsLst>
                  <a:gs pos="0">
                    <a:srgbClr val="E1DFE0"/>
                  </a:gs>
                  <a:gs pos="100000">
                    <a:srgbClr val="F9FDFF"/>
                  </a:gs>
                </a:gsLst>
                <a:lin ang="8100000" scaled="1"/>
                <a:tileRect/>
              </a:gradFill>
              <a:ln w="15875">
                <a:solidFill>
                  <a:schemeClr val="bg1"/>
                </a:solidFill>
              </a:ln>
              <a:effectLst>
                <a:outerShdw blurRad="330200" dist="190500" dir="8100000" sx="97000" sy="97000" algn="tr" rotWithShape="0">
                  <a:prstClr val="black">
                    <a:alpha val="4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모서리가 둥근 직사각형 11"/>
              <p:cNvSpPr/>
              <p:nvPr userDrawn="1"/>
            </p:nvSpPr>
            <p:spPr>
              <a:xfrm>
                <a:off x="1644941" y="2220211"/>
                <a:ext cx="1541041" cy="1541036"/>
              </a:xfrm>
              <a:prstGeom prst="roundRect">
                <a:avLst>
                  <a:gd name="adj" fmla="val 6095"/>
                </a:avLst>
              </a:prstGeom>
              <a:solidFill>
                <a:schemeClr val="accent6">
                  <a:lumMod val="75000"/>
                </a:schemeClr>
              </a:solidFill>
              <a:ln w="1270">
                <a:solidFill>
                  <a:schemeClr val="bg1"/>
                </a:solidFill>
              </a:ln>
              <a:effectLst>
                <a:innerShdw blurRad="139700" dist="635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" name="모서리가 둥근 직사각형 13"/>
            <p:cNvSpPr/>
            <p:nvPr userDrawn="1"/>
          </p:nvSpPr>
          <p:spPr>
            <a:xfrm>
              <a:off x="729018" y="4889711"/>
              <a:ext cx="784754" cy="784754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grpSp>
          <p:nvGrpSpPr>
            <p:cNvPr id="15" name="그룹 14"/>
            <p:cNvGrpSpPr/>
            <p:nvPr userDrawn="1"/>
          </p:nvGrpSpPr>
          <p:grpSpPr>
            <a:xfrm>
              <a:off x="2484682" y="4355674"/>
              <a:ext cx="1002541" cy="1002541"/>
              <a:chOff x="1425352" y="2000620"/>
              <a:chExt cx="1980220" cy="1980220"/>
            </a:xfrm>
          </p:grpSpPr>
          <p:sp>
            <p:nvSpPr>
              <p:cNvPr id="16" name="모서리가 둥근 직사각형 15"/>
              <p:cNvSpPr/>
              <p:nvPr userDrawn="1"/>
            </p:nvSpPr>
            <p:spPr>
              <a:xfrm>
                <a:off x="1425352" y="2000620"/>
                <a:ext cx="1980220" cy="1980220"/>
              </a:xfrm>
              <a:prstGeom prst="roundRect">
                <a:avLst>
                  <a:gd name="adj" fmla="val 6095"/>
                </a:avLst>
              </a:prstGeom>
              <a:gradFill flip="none" rotWithShape="1">
                <a:gsLst>
                  <a:gs pos="0">
                    <a:srgbClr val="E1DFE0"/>
                  </a:gs>
                  <a:gs pos="100000">
                    <a:srgbClr val="F9FDFF"/>
                  </a:gs>
                </a:gsLst>
                <a:lin ang="8100000" scaled="1"/>
                <a:tileRect/>
              </a:gradFill>
              <a:ln w="15875">
                <a:solidFill>
                  <a:schemeClr val="bg1"/>
                </a:solidFill>
              </a:ln>
              <a:effectLst>
                <a:outerShdw blurRad="330200" dist="190500" dir="8100000" sx="97000" sy="97000" algn="tr" rotWithShape="0">
                  <a:prstClr val="black">
                    <a:alpha val="4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모서리가 둥근 직사각형 16"/>
              <p:cNvSpPr/>
              <p:nvPr userDrawn="1"/>
            </p:nvSpPr>
            <p:spPr>
              <a:xfrm>
                <a:off x="1595354" y="2170622"/>
                <a:ext cx="1640216" cy="1640216"/>
              </a:xfrm>
              <a:prstGeom prst="roundRect">
                <a:avLst>
                  <a:gd name="adj" fmla="val 6095"/>
                </a:avLst>
              </a:prstGeom>
              <a:solidFill>
                <a:srgbClr val="63B98A"/>
              </a:solidFill>
              <a:ln w="1270">
                <a:solidFill>
                  <a:schemeClr val="bg1"/>
                </a:solidFill>
              </a:ln>
              <a:effectLst>
                <a:innerShdw blurRad="139700" dist="635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모서리가 둥근 직사각형 19"/>
            <p:cNvSpPr/>
            <p:nvPr userDrawn="1"/>
          </p:nvSpPr>
          <p:spPr>
            <a:xfrm>
              <a:off x="470529" y="1402534"/>
              <a:ext cx="496881" cy="496881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  <p:sp>
        <p:nvSpPr>
          <p:cNvPr id="2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4401952" y="1661883"/>
            <a:ext cx="430148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24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4412463" y="3212558"/>
            <a:ext cx="4438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01. Contents title</a:t>
            </a:r>
          </a:p>
        </p:txBody>
      </p:sp>
      <p:sp>
        <p:nvSpPr>
          <p:cNvPr id="25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4908604" y="3593606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01-1. Contents sub title</a:t>
            </a:r>
          </a:p>
        </p:txBody>
      </p:sp>
      <p:sp>
        <p:nvSpPr>
          <p:cNvPr id="26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4908604" y="3881283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01-2. Contents sub title</a:t>
            </a:r>
          </a:p>
        </p:txBody>
      </p:sp>
      <p:sp>
        <p:nvSpPr>
          <p:cNvPr id="27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4412463" y="4507102"/>
            <a:ext cx="4438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02. Contents title</a:t>
            </a:r>
          </a:p>
        </p:txBody>
      </p:sp>
      <p:sp>
        <p:nvSpPr>
          <p:cNvPr id="28" name="텍스트 개체 틀 12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4908604" y="4888150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02-1. Contents sub title</a:t>
            </a:r>
          </a:p>
        </p:txBody>
      </p:sp>
      <p:sp>
        <p:nvSpPr>
          <p:cNvPr id="29" name="텍스트 개체 틀 12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4908604" y="5175827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02-2. Contents sub title</a:t>
            </a:r>
          </a:p>
        </p:txBody>
      </p:sp>
    </p:spTree>
    <p:extLst>
      <p:ext uri="{BB962C8B-B14F-4D97-AF65-F5344CB8AC3E}">
        <p14:creationId xmlns:p14="http://schemas.microsoft.com/office/powerpoint/2010/main" val="344727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323528" y="200715"/>
            <a:ext cx="8496944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6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323528" y="737733"/>
            <a:ext cx="84969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575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40" name="그룹 39"/>
          <p:cNvGrpSpPr/>
          <p:nvPr userDrawn="1"/>
        </p:nvGrpSpPr>
        <p:grpSpPr>
          <a:xfrm>
            <a:off x="2391773" y="1225899"/>
            <a:ext cx="4360455" cy="2340136"/>
            <a:chOff x="2317619" y="1225899"/>
            <a:chExt cx="4360455" cy="2340136"/>
          </a:xfrm>
        </p:grpSpPr>
        <p:sp>
          <p:nvSpPr>
            <p:cNvPr id="32" name="모서리가 둥근 직사각형 31"/>
            <p:cNvSpPr/>
            <p:nvPr userDrawn="1"/>
          </p:nvSpPr>
          <p:spPr>
            <a:xfrm>
              <a:off x="2317619" y="2370835"/>
              <a:ext cx="408094" cy="408094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39" name="모서리가 둥근 직사각형 38"/>
            <p:cNvSpPr/>
            <p:nvPr userDrawn="1"/>
          </p:nvSpPr>
          <p:spPr>
            <a:xfrm>
              <a:off x="5563362" y="1448995"/>
              <a:ext cx="408094" cy="408094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21" name="모서리가 둥근 직사각형 20"/>
            <p:cNvSpPr/>
            <p:nvPr userDrawn="1"/>
          </p:nvSpPr>
          <p:spPr>
            <a:xfrm>
              <a:off x="4748167" y="2798327"/>
              <a:ext cx="767709" cy="767708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22" name="모서리가 둥근 직사각형 21"/>
            <p:cNvSpPr/>
            <p:nvPr userDrawn="1"/>
          </p:nvSpPr>
          <p:spPr>
            <a:xfrm>
              <a:off x="5737944" y="2296385"/>
              <a:ext cx="940130" cy="940130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23" name="모서리가 둥근 직사각형 22"/>
            <p:cNvSpPr/>
            <p:nvPr userDrawn="1"/>
          </p:nvSpPr>
          <p:spPr>
            <a:xfrm>
              <a:off x="3036084" y="2041695"/>
              <a:ext cx="609860" cy="609860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24" name="모서리가 둥근 직사각형 23"/>
            <p:cNvSpPr/>
            <p:nvPr userDrawn="1"/>
          </p:nvSpPr>
          <p:spPr>
            <a:xfrm>
              <a:off x="4195464" y="1225899"/>
              <a:ext cx="1228173" cy="1228173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grpSp>
          <p:nvGrpSpPr>
            <p:cNvPr id="25" name="그룹 24"/>
            <p:cNvGrpSpPr/>
            <p:nvPr userDrawn="1"/>
          </p:nvGrpSpPr>
          <p:grpSpPr>
            <a:xfrm>
              <a:off x="2634974" y="1593150"/>
              <a:ext cx="684418" cy="684418"/>
              <a:chOff x="1425352" y="2000620"/>
              <a:chExt cx="1980220" cy="1980220"/>
            </a:xfrm>
          </p:grpSpPr>
          <p:sp>
            <p:nvSpPr>
              <p:cNvPr id="26" name="모서리가 둥근 직사각형 25"/>
              <p:cNvSpPr/>
              <p:nvPr userDrawn="1"/>
            </p:nvSpPr>
            <p:spPr>
              <a:xfrm>
                <a:off x="1425352" y="2000620"/>
                <a:ext cx="1980220" cy="1980220"/>
              </a:xfrm>
              <a:prstGeom prst="roundRect">
                <a:avLst>
                  <a:gd name="adj" fmla="val 6095"/>
                </a:avLst>
              </a:prstGeom>
              <a:gradFill flip="none" rotWithShape="1">
                <a:gsLst>
                  <a:gs pos="0">
                    <a:srgbClr val="E1DFE0"/>
                  </a:gs>
                  <a:gs pos="100000">
                    <a:srgbClr val="F9FDFF"/>
                  </a:gs>
                </a:gsLst>
                <a:lin ang="8100000" scaled="1"/>
                <a:tileRect/>
              </a:gradFill>
              <a:ln w="15875">
                <a:solidFill>
                  <a:schemeClr val="bg1"/>
                </a:solidFill>
              </a:ln>
              <a:effectLst>
                <a:outerShdw blurRad="330200" dist="190500" dir="8100000" sx="97000" sy="97000" algn="tr" rotWithShape="0">
                  <a:prstClr val="black">
                    <a:alpha val="4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모서리가 둥근 직사각형 26"/>
              <p:cNvSpPr/>
              <p:nvPr userDrawn="1"/>
            </p:nvSpPr>
            <p:spPr>
              <a:xfrm>
                <a:off x="1644941" y="2220211"/>
                <a:ext cx="1541041" cy="1541036"/>
              </a:xfrm>
              <a:prstGeom prst="roundRect">
                <a:avLst>
                  <a:gd name="adj" fmla="val 6095"/>
                </a:avLst>
              </a:prstGeom>
              <a:solidFill>
                <a:schemeClr val="accent6">
                  <a:lumMod val="75000"/>
                </a:schemeClr>
              </a:solidFill>
              <a:ln w="1270">
                <a:solidFill>
                  <a:schemeClr val="bg1"/>
                </a:solidFill>
              </a:ln>
              <a:effectLst>
                <a:innerShdw blurRad="139700" dist="635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8" name="모서리가 둥근 직사각형 27"/>
            <p:cNvSpPr/>
            <p:nvPr userDrawn="1"/>
          </p:nvSpPr>
          <p:spPr>
            <a:xfrm>
              <a:off x="5774689" y="1956785"/>
              <a:ext cx="644528" cy="644528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grpSp>
          <p:nvGrpSpPr>
            <p:cNvPr id="29" name="그룹 28"/>
            <p:cNvGrpSpPr/>
            <p:nvPr userDrawn="1"/>
          </p:nvGrpSpPr>
          <p:grpSpPr>
            <a:xfrm>
              <a:off x="5273554" y="2189614"/>
              <a:ext cx="823399" cy="823399"/>
              <a:chOff x="1425352" y="2000620"/>
              <a:chExt cx="1980220" cy="1980220"/>
            </a:xfrm>
          </p:grpSpPr>
          <p:sp>
            <p:nvSpPr>
              <p:cNvPr id="30" name="모서리가 둥근 직사각형 29"/>
              <p:cNvSpPr/>
              <p:nvPr userDrawn="1"/>
            </p:nvSpPr>
            <p:spPr>
              <a:xfrm>
                <a:off x="1425352" y="2000620"/>
                <a:ext cx="1980220" cy="1980220"/>
              </a:xfrm>
              <a:prstGeom prst="roundRect">
                <a:avLst>
                  <a:gd name="adj" fmla="val 6095"/>
                </a:avLst>
              </a:prstGeom>
              <a:gradFill flip="none" rotWithShape="1">
                <a:gsLst>
                  <a:gs pos="0">
                    <a:srgbClr val="E1DFE0"/>
                  </a:gs>
                  <a:gs pos="100000">
                    <a:srgbClr val="F9FDFF"/>
                  </a:gs>
                </a:gsLst>
                <a:lin ang="8100000" scaled="1"/>
                <a:tileRect/>
              </a:gradFill>
              <a:ln w="15875">
                <a:solidFill>
                  <a:schemeClr val="bg1"/>
                </a:solidFill>
              </a:ln>
              <a:effectLst>
                <a:outerShdw blurRad="330200" dist="190500" dir="8100000" sx="97000" sy="97000" algn="tr" rotWithShape="0">
                  <a:prstClr val="black">
                    <a:alpha val="4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모서리가 둥근 직사각형 30"/>
              <p:cNvSpPr/>
              <p:nvPr userDrawn="1"/>
            </p:nvSpPr>
            <p:spPr>
              <a:xfrm>
                <a:off x="1595354" y="2170622"/>
                <a:ext cx="1640216" cy="1640216"/>
              </a:xfrm>
              <a:prstGeom prst="roundRect">
                <a:avLst>
                  <a:gd name="adj" fmla="val 6095"/>
                </a:avLst>
              </a:prstGeom>
              <a:solidFill>
                <a:srgbClr val="63B98A"/>
              </a:solidFill>
              <a:ln w="1270">
                <a:solidFill>
                  <a:schemeClr val="bg1"/>
                </a:solidFill>
              </a:ln>
              <a:effectLst>
                <a:innerShdw blurRad="139700" dist="635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3" name="그룹 32"/>
            <p:cNvGrpSpPr/>
            <p:nvPr userDrawn="1"/>
          </p:nvGrpSpPr>
          <p:grpSpPr>
            <a:xfrm>
              <a:off x="3653048" y="1778558"/>
              <a:ext cx="1526144" cy="1526142"/>
              <a:chOff x="1425352" y="2000620"/>
              <a:chExt cx="1980220" cy="1980220"/>
            </a:xfrm>
          </p:grpSpPr>
          <p:sp>
            <p:nvSpPr>
              <p:cNvPr id="34" name="모서리가 둥근 직사각형 33"/>
              <p:cNvSpPr/>
              <p:nvPr userDrawn="1"/>
            </p:nvSpPr>
            <p:spPr>
              <a:xfrm>
                <a:off x="1425352" y="2000620"/>
                <a:ext cx="1980220" cy="1980220"/>
              </a:xfrm>
              <a:prstGeom prst="roundRect">
                <a:avLst>
                  <a:gd name="adj" fmla="val 6095"/>
                </a:avLst>
              </a:prstGeom>
              <a:gradFill flip="none" rotWithShape="1">
                <a:gsLst>
                  <a:gs pos="0">
                    <a:srgbClr val="E1DFE0"/>
                  </a:gs>
                  <a:gs pos="100000">
                    <a:srgbClr val="F9FDFF"/>
                  </a:gs>
                </a:gsLst>
                <a:lin ang="8100000" scaled="1"/>
                <a:tileRect/>
              </a:gradFill>
              <a:ln w="15875">
                <a:solidFill>
                  <a:schemeClr val="bg1"/>
                </a:solidFill>
              </a:ln>
              <a:effectLst>
                <a:outerShdw blurRad="330200" dist="190500" dir="8100000" sx="97000" sy="97000" algn="tr" rotWithShape="0">
                  <a:prstClr val="black">
                    <a:alpha val="4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모서리가 둥근 직사각형 34"/>
              <p:cNvSpPr/>
              <p:nvPr userDrawn="1"/>
            </p:nvSpPr>
            <p:spPr>
              <a:xfrm>
                <a:off x="1595354" y="2170622"/>
                <a:ext cx="1640216" cy="1640216"/>
              </a:xfrm>
              <a:prstGeom prst="roundRect">
                <a:avLst>
                  <a:gd name="adj" fmla="val 6095"/>
                </a:avLst>
              </a:prstGeom>
              <a:gradFill flip="none" rotWithShape="1">
                <a:gsLst>
                  <a:gs pos="0">
                    <a:srgbClr val="F5AC39"/>
                  </a:gs>
                  <a:gs pos="100000">
                    <a:srgbClr val="FABE3A"/>
                  </a:gs>
                </a:gsLst>
                <a:lin ang="8100000" scaled="1"/>
                <a:tileRect/>
              </a:gradFill>
              <a:ln w="1270">
                <a:solidFill>
                  <a:schemeClr val="bg1"/>
                </a:solidFill>
              </a:ln>
              <a:effectLst>
                <a:innerShdw blurRad="139700" dist="635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35"/>
            <p:cNvGrpSpPr/>
            <p:nvPr userDrawn="1"/>
          </p:nvGrpSpPr>
          <p:grpSpPr>
            <a:xfrm>
              <a:off x="2632668" y="2606021"/>
              <a:ext cx="927454" cy="927453"/>
              <a:chOff x="1425352" y="2000620"/>
              <a:chExt cx="1980220" cy="1980220"/>
            </a:xfrm>
          </p:grpSpPr>
          <p:sp>
            <p:nvSpPr>
              <p:cNvPr id="37" name="모서리가 둥근 직사각형 36"/>
              <p:cNvSpPr/>
              <p:nvPr userDrawn="1"/>
            </p:nvSpPr>
            <p:spPr>
              <a:xfrm>
                <a:off x="1425352" y="2000620"/>
                <a:ext cx="1980220" cy="1980220"/>
              </a:xfrm>
              <a:prstGeom prst="roundRect">
                <a:avLst>
                  <a:gd name="adj" fmla="val 6095"/>
                </a:avLst>
              </a:prstGeom>
              <a:gradFill flip="none" rotWithShape="1">
                <a:gsLst>
                  <a:gs pos="0">
                    <a:srgbClr val="E1DFE0"/>
                  </a:gs>
                  <a:gs pos="100000">
                    <a:srgbClr val="F9FDFF"/>
                  </a:gs>
                </a:gsLst>
                <a:lin ang="8100000" scaled="1"/>
                <a:tileRect/>
              </a:gradFill>
              <a:ln w="15875">
                <a:solidFill>
                  <a:schemeClr val="bg1"/>
                </a:solidFill>
              </a:ln>
              <a:effectLst>
                <a:outerShdw blurRad="330200" dist="190500" dir="8100000" sx="97000" sy="97000" algn="tr" rotWithShape="0">
                  <a:prstClr val="black">
                    <a:alpha val="4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모서리가 둥근 직사각형 37"/>
              <p:cNvSpPr/>
              <p:nvPr userDrawn="1"/>
            </p:nvSpPr>
            <p:spPr>
              <a:xfrm>
                <a:off x="1595354" y="2170622"/>
                <a:ext cx="1640216" cy="1640216"/>
              </a:xfrm>
              <a:prstGeom prst="roundRect">
                <a:avLst>
                  <a:gd name="adj" fmla="val 6095"/>
                </a:avLst>
              </a:prstGeom>
              <a:solidFill>
                <a:srgbClr val="139F9A"/>
              </a:solidFill>
              <a:ln w="1270">
                <a:solidFill>
                  <a:schemeClr val="bg1"/>
                </a:solidFill>
              </a:ln>
              <a:effectLst>
                <a:innerShdw blurRad="139700" dist="635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1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009671" y="4149080"/>
            <a:ext cx="5124658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36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20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11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59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09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6982-6B67-48BF-BE88-CEE75E28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75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96982-6B67-48BF-BE88-CEE75E286A2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874207" y="4194842"/>
            <a:ext cx="7395586" cy="715874"/>
          </a:xfrm>
        </p:spPr>
        <p:txBody>
          <a:bodyPr/>
          <a:lstStyle/>
          <a:p>
            <a:r>
              <a:rPr lang="en-US" altLang="ko-KR" dirty="0"/>
              <a:t>Presentation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874207" y="4974653"/>
            <a:ext cx="7395586" cy="401216"/>
          </a:xfrm>
        </p:spPr>
        <p:txBody>
          <a:bodyPr/>
          <a:lstStyle/>
          <a:p>
            <a:r>
              <a:rPr lang="en-US" altLang="ko-KR" dirty="0"/>
              <a:t>Stop. Technology Evolve. Technology</a:t>
            </a:r>
            <a:endParaRPr lang="ko-KR" altLang="en-US" sz="2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67744" y="5424900"/>
            <a:ext cx="475021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kumimoji="0"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itchFamily="34" charset="-127"/>
                <a:ea typeface="Adobe 고딕 Std B" pitchFamily="34" charset="-127"/>
                <a:cs typeface="Tahoma" panose="020B0604030504040204" pitchFamily="34" charset="0"/>
              </a:rPr>
              <a:t>지금껏 단열 프레임 제작으로 인한 불편을 해소하고자 저희 신일 기업에서 </a:t>
            </a:r>
            <a:endParaRPr kumimoji="0" lang="en-US" altLang="ko-KR" sz="1000" dirty="0">
              <a:solidFill>
                <a:schemeClr val="tx1">
                  <a:lumMod val="85000"/>
                  <a:lumOff val="15000"/>
                </a:schemeClr>
              </a:solidFill>
              <a:latin typeface="Adobe 고딕 Std B" pitchFamily="34" charset="-127"/>
              <a:ea typeface="Adobe 고딕 Std B" pitchFamily="34" charset="-127"/>
              <a:cs typeface="Tahoma" panose="020B0604030504040204" pitchFamily="34" charset="0"/>
            </a:endParaRPr>
          </a:p>
          <a:p>
            <a:pPr algn="ctr" eaLnBrk="1" hangingPunct="1"/>
            <a:r>
              <a:rPr kumimoji="0"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itchFamily="34" charset="-127"/>
                <a:ea typeface="Adobe 고딕 Std B" pitchFamily="34" charset="-127"/>
                <a:cs typeface="Tahoma" panose="020B0604030504040204" pitchFamily="34" charset="0"/>
              </a:rPr>
              <a:t>특허 제 </a:t>
            </a:r>
            <a:r>
              <a:rPr kumimoji="0"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itchFamily="34" charset="-127"/>
                <a:ea typeface="Adobe 고딕 Std B" pitchFamily="34" charset="-127"/>
                <a:cs typeface="Tahoma" panose="020B0604030504040204" pitchFamily="34" charset="0"/>
              </a:rPr>
              <a:t>10-1571541</a:t>
            </a:r>
            <a:r>
              <a:rPr kumimoji="0"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itchFamily="34" charset="-127"/>
                <a:ea typeface="Adobe 고딕 Std B" pitchFamily="34" charset="-127"/>
                <a:cs typeface="Tahoma" panose="020B0604030504040204" pitchFamily="34" charset="0"/>
              </a:rPr>
              <a:t>호로 등록 창틀프레임의 설치구조에 대한 </a:t>
            </a:r>
            <a:endParaRPr kumimoji="0" lang="en-US" altLang="ko-KR" sz="1000" dirty="0">
              <a:solidFill>
                <a:schemeClr val="tx1">
                  <a:lumMod val="85000"/>
                  <a:lumOff val="15000"/>
                </a:schemeClr>
              </a:solidFill>
              <a:latin typeface="Adobe 고딕 Std B" pitchFamily="34" charset="-127"/>
              <a:ea typeface="Adobe 고딕 Std B" pitchFamily="34" charset="-127"/>
              <a:cs typeface="Tahoma" panose="020B0604030504040204" pitchFamily="34" charset="0"/>
            </a:endParaRPr>
          </a:p>
          <a:p>
            <a:pPr algn="ctr" eaLnBrk="1" hangingPunct="1"/>
            <a:r>
              <a:rPr kumimoji="0"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itchFamily="34" charset="-127"/>
                <a:ea typeface="Adobe 고딕 Std B" pitchFamily="34" charset="-127"/>
                <a:cs typeface="Tahoma" panose="020B0604030504040204" pitchFamily="34" charset="0"/>
              </a:rPr>
              <a:t>특허로 만든 제품인 단열 </a:t>
            </a:r>
            <a:r>
              <a:rPr kumimoji="0" lang="ko-KR" alt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itchFamily="34" charset="-127"/>
                <a:ea typeface="Adobe 고딕 Std B" pitchFamily="34" charset="-127"/>
                <a:cs typeface="Tahoma" panose="020B0604030504040204" pitchFamily="34" charset="0"/>
              </a:rPr>
              <a:t>보강재</a:t>
            </a:r>
            <a:r>
              <a:rPr kumimoji="0"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itchFamily="34" charset="-127"/>
                <a:ea typeface="Adobe 고딕 Std B" pitchFamily="34" charset="-127"/>
                <a:cs typeface="Tahoma" panose="020B0604030504040204" pitchFamily="34" charset="0"/>
              </a:rPr>
              <a:t> </a:t>
            </a:r>
            <a:r>
              <a:rPr kumimoji="0"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itchFamily="34" charset="-127"/>
                <a:ea typeface="Adobe 고딕 Std B" pitchFamily="34" charset="-127"/>
                <a:cs typeface="Tahoma" panose="020B0604030504040204" pitchFamily="34" charset="0"/>
              </a:rPr>
              <a:t>PC</a:t>
            </a:r>
            <a:r>
              <a:rPr kumimoji="0"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itchFamily="34" charset="-127"/>
                <a:ea typeface="Adobe 고딕 Std B" pitchFamily="34" charset="-127"/>
                <a:cs typeface="Tahoma" panose="020B0604030504040204" pitchFamily="34" charset="0"/>
              </a:rPr>
              <a:t>브라켓을 소개합니다</a:t>
            </a:r>
            <a:endParaRPr kumimoji="0" lang="en-US" altLang="ko-KR" sz="1000" dirty="0">
              <a:solidFill>
                <a:schemeClr val="tx1">
                  <a:lumMod val="85000"/>
                  <a:lumOff val="15000"/>
                </a:schemeClr>
              </a:solidFill>
              <a:latin typeface="Adobe 고딕 Std B" pitchFamily="34" charset="-127"/>
              <a:ea typeface="Adobe 고딕 Std B" pitchFamily="34" charset="-127"/>
              <a:cs typeface="Tahoma" panose="020B0604030504040204" pitchFamily="34" charset="0"/>
            </a:endParaRPr>
          </a:p>
        </p:txBody>
      </p:sp>
      <p:sp>
        <p:nvSpPr>
          <p:cNvPr id="12" name="텍스트 개체 틀 1"/>
          <p:cNvSpPr txBox="1">
            <a:spLocks/>
          </p:cNvSpPr>
          <p:nvPr/>
        </p:nvSpPr>
        <p:spPr>
          <a:xfrm>
            <a:off x="2239651" y="3094186"/>
            <a:ext cx="429482" cy="38041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5" name="텍스트 개체 틀 1"/>
          <p:cNvSpPr txBox="1">
            <a:spLocks/>
          </p:cNvSpPr>
          <p:nvPr/>
        </p:nvSpPr>
        <p:spPr>
          <a:xfrm>
            <a:off x="5594076" y="2678675"/>
            <a:ext cx="429482" cy="38041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1A654C84-7C42-4DA3-9E67-DC6A1E24B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92" y="1831572"/>
            <a:ext cx="1505566" cy="149890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65100"/>
          </a:effectLst>
          <a:scene3d>
            <a:camera prst="orthographicFront"/>
            <a:lightRig rig="threePt" dir="t"/>
          </a:scene3d>
          <a:sp3d>
            <a:bevelT w="0" h="0"/>
            <a:bevelB w="0"/>
          </a:sp3d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D03F70D0-C16F-4CC3-96C8-F19221B33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76" y="2767676"/>
            <a:ext cx="914209" cy="925184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EBCEA96B-4719-4422-8B9E-20473F5393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61" y="2288770"/>
            <a:ext cx="762615" cy="715874"/>
          </a:xfrm>
          <a:prstGeom prst="rect">
            <a:avLst/>
          </a:prstGeom>
          <a:effectLst>
            <a:glow rad="63500">
              <a:schemeClr val="tx2">
                <a:lumMod val="60000"/>
                <a:lumOff val="40000"/>
              </a:schemeClr>
            </a:glow>
            <a:reflection endPos="65000" dir="5400000" sy="-100000" algn="bl" rotWithShape="0"/>
          </a:effectLst>
          <a:scene3d>
            <a:camera prst="orthographicFront"/>
            <a:lightRig rig="threePt" dir="t"/>
          </a:scene3d>
          <a:sp3d>
            <a:bevelT w="0"/>
          </a:sp3d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23D51B30-C92F-41D0-886E-081729608A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03" y="1495383"/>
            <a:ext cx="581152" cy="569247"/>
          </a:xfrm>
          <a:prstGeom prst="rect">
            <a:avLst/>
          </a:prstGeom>
          <a:effectLst>
            <a:glow rad="152400">
              <a:schemeClr val="accent2">
                <a:satMod val="175000"/>
                <a:alpha val="40000"/>
              </a:schemeClr>
            </a:glow>
            <a:reflection stA="99000" endPos="63000" dist="50800" dir="5400000" sy="-100000" algn="bl" rotWithShape="0"/>
          </a:effec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24686" y="6650813"/>
            <a:ext cx="4750218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kumimoji="0"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itchFamily="34" charset="-127"/>
                <a:ea typeface="Adobe 고딕 Std B" pitchFamily="34" charset="-127"/>
                <a:cs typeface="Tahoma" panose="020B0604030504040204" pitchFamily="34" charset="0"/>
              </a:rPr>
              <a:t>시험성적서 </a:t>
            </a:r>
            <a:r>
              <a:rPr kumimoji="0"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itchFamily="34" charset="-127"/>
                <a:ea typeface="Adobe 고딕 Std B" pitchFamily="34" charset="-127"/>
                <a:cs typeface="Tahoma" panose="020B0604030504040204" pitchFamily="34" charset="0"/>
              </a:rPr>
              <a:t>1.225 // </a:t>
            </a:r>
            <a:endParaRPr kumimoji="0"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Adobe 고딕 Std B" pitchFamily="34" charset="-127"/>
              <a:ea typeface="Adobe 고딕 Std B" pitchFamily="34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2009671" y="4653136"/>
            <a:ext cx="5124658" cy="498598"/>
          </a:xfrm>
        </p:spPr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44414" y="5366867"/>
            <a:ext cx="3055172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kumimoji="0"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감사합니다</a:t>
            </a:r>
            <a:endParaRPr kumimoji="0"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C:\Users\Administrator\Desktop\신일기업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96" y="1953408"/>
            <a:ext cx="1191025" cy="1185755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7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323528" y="200715"/>
            <a:ext cx="8496944" cy="984885"/>
          </a:xfrm>
        </p:spPr>
        <p:txBody>
          <a:bodyPr/>
          <a:lstStyle/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altLang="ko-KR" u="sng" dirty="0">
                <a:solidFill>
                  <a:schemeClr val="bg1">
                    <a:lumMod val="50000"/>
                  </a:schemeClr>
                </a:solidFill>
              </a:rPr>
              <a:t>ONTENTS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 flipH="1">
            <a:off x="363284" y="618465"/>
            <a:ext cx="8496944" cy="276999"/>
          </a:xfrm>
        </p:spPr>
        <p:txBody>
          <a:bodyPr/>
          <a:lstStyle/>
          <a:p>
            <a:r>
              <a:rPr lang="en-US" altLang="ko-KR" dirty="0"/>
              <a:t>Contents List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1480667" y="1772816"/>
            <a:ext cx="1383608" cy="1383608"/>
            <a:chOff x="1425352" y="2000620"/>
            <a:chExt cx="1980220" cy="1980220"/>
          </a:xfrm>
        </p:grpSpPr>
        <p:sp>
          <p:nvSpPr>
            <p:cNvPr id="6" name="모서리가 둥근 직사각형 5"/>
            <p:cNvSpPr/>
            <p:nvPr userDrawn="1"/>
          </p:nvSpPr>
          <p:spPr>
            <a:xfrm>
              <a:off x="1425352" y="2000620"/>
              <a:ext cx="1980220" cy="1980220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 userDrawn="1"/>
          </p:nvSpPr>
          <p:spPr>
            <a:xfrm>
              <a:off x="1595354" y="2170622"/>
              <a:ext cx="1640216" cy="1640216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F5AC39"/>
                </a:gs>
                <a:gs pos="100000">
                  <a:srgbClr val="FABE3A"/>
                </a:gs>
              </a:gsLst>
              <a:lin ang="8100000" scaled="1"/>
              <a:tileRect/>
            </a:gradFill>
            <a:ln w="1270">
              <a:solidFill>
                <a:schemeClr val="bg1"/>
              </a:solidFill>
            </a:ln>
            <a:effectLst>
              <a:innerShdw blurRad="139700" dist="635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3089912" y="1776787"/>
            <a:ext cx="1383608" cy="1383608"/>
            <a:chOff x="1425352" y="2000620"/>
            <a:chExt cx="1980220" cy="1980220"/>
          </a:xfrm>
        </p:grpSpPr>
        <p:sp>
          <p:nvSpPr>
            <p:cNvPr id="9" name="모서리가 둥근 직사각형 8"/>
            <p:cNvSpPr/>
            <p:nvPr userDrawn="1"/>
          </p:nvSpPr>
          <p:spPr>
            <a:xfrm>
              <a:off x="1425352" y="2000620"/>
              <a:ext cx="1980220" cy="1980220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모서리가 둥근 직사각형 9"/>
            <p:cNvSpPr/>
            <p:nvPr userDrawn="1"/>
          </p:nvSpPr>
          <p:spPr>
            <a:xfrm>
              <a:off x="1595354" y="2170622"/>
              <a:ext cx="1640216" cy="1640216"/>
            </a:xfrm>
            <a:prstGeom prst="roundRect">
              <a:avLst>
                <a:gd name="adj" fmla="val 6095"/>
              </a:avLst>
            </a:prstGeom>
            <a:solidFill>
              <a:srgbClr val="63B98A"/>
            </a:solidFill>
            <a:ln w="1270">
              <a:solidFill>
                <a:schemeClr val="bg1"/>
              </a:solidFill>
            </a:ln>
            <a:effectLst>
              <a:innerShdw blurRad="139700" dist="635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689128" y="1776787"/>
            <a:ext cx="1383608" cy="1383608"/>
            <a:chOff x="1425352" y="2000620"/>
            <a:chExt cx="1980220" cy="1980220"/>
          </a:xfrm>
        </p:grpSpPr>
        <p:sp>
          <p:nvSpPr>
            <p:cNvPr id="12" name="모서리가 둥근 직사각형 11"/>
            <p:cNvSpPr/>
            <p:nvPr userDrawn="1"/>
          </p:nvSpPr>
          <p:spPr>
            <a:xfrm>
              <a:off x="1425352" y="2000620"/>
              <a:ext cx="1980220" cy="1980220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모서리가 둥근 직사각형 12"/>
            <p:cNvSpPr/>
            <p:nvPr userDrawn="1"/>
          </p:nvSpPr>
          <p:spPr>
            <a:xfrm>
              <a:off x="1595354" y="2170622"/>
              <a:ext cx="1640216" cy="1640216"/>
            </a:xfrm>
            <a:prstGeom prst="roundRect">
              <a:avLst>
                <a:gd name="adj" fmla="val 6095"/>
              </a:avLst>
            </a:prstGeom>
            <a:solidFill>
              <a:schemeClr val="accent6">
                <a:lumMod val="75000"/>
              </a:schemeClr>
            </a:solidFill>
            <a:ln w="1270">
              <a:solidFill>
                <a:schemeClr val="bg1"/>
              </a:solidFill>
            </a:ln>
            <a:effectLst>
              <a:innerShdw blurRad="139700" dist="635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6300455" y="1776787"/>
            <a:ext cx="1383608" cy="1383608"/>
            <a:chOff x="1425352" y="2000620"/>
            <a:chExt cx="1980220" cy="1980220"/>
          </a:xfrm>
        </p:grpSpPr>
        <p:sp>
          <p:nvSpPr>
            <p:cNvPr id="15" name="모서리가 둥근 직사각형 14"/>
            <p:cNvSpPr/>
            <p:nvPr userDrawn="1"/>
          </p:nvSpPr>
          <p:spPr>
            <a:xfrm>
              <a:off x="1425352" y="2000620"/>
              <a:ext cx="1980220" cy="1980220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모서리가 둥근 직사각형 15"/>
            <p:cNvSpPr/>
            <p:nvPr userDrawn="1"/>
          </p:nvSpPr>
          <p:spPr>
            <a:xfrm>
              <a:off x="1595354" y="2170622"/>
              <a:ext cx="1640216" cy="1640216"/>
            </a:xfrm>
            <a:prstGeom prst="roundRect">
              <a:avLst>
                <a:gd name="adj" fmla="val 6095"/>
              </a:avLst>
            </a:prstGeom>
            <a:solidFill>
              <a:srgbClr val="139F9A"/>
            </a:solidFill>
            <a:ln w="1270">
              <a:solidFill>
                <a:schemeClr val="bg1"/>
              </a:solidFill>
            </a:ln>
            <a:effectLst>
              <a:innerShdw blurRad="139700" dist="635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텍스트 개체 틀 1"/>
          <p:cNvSpPr txBox="1">
            <a:spLocks/>
          </p:cNvSpPr>
          <p:nvPr/>
        </p:nvSpPr>
        <p:spPr>
          <a:xfrm>
            <a:off x="1310978" y="2343132"/>
            <a:ext cx="1630511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 </a:t>
            </a:r>
            <a:r>
              <a:rPr lang="ko-KR" altLang="en-US" sz="2000" dirty="0">
                <a:solidFill>
                  <a:schemeClr val="bg1"/>
                </a:solidFill>
              </a:rPr>
              <a:t>회사소개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  <p:sp>
        <p:nvSpPr>
          <p:cNvPr id="22" name="텍스트 개체 틀 1"/>
          <p:cNvSpPr txBox="1">
            <a:spLocks/>
          </p:cNvSpPr>
          <p:nvPr/>
        </p:nvSpPr>
        <p:spPr>
          <a:xfrm>
            <a:off x="3421404" y="2216563"/>
            <a:ext cx="720624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3600" dirty="0">
              <a:solidFill>
                <a:schemeClr val="bg1"/>
              </a:solidFill>
            </a:endParaRPr>
          </a:p>
        </p:txBody>
      </p:sp>
      <p:sp>
        <p:nvSpPr>
          <p:cNvPr id="23" name="텍스트 개체 틀 1"/>
          <p:cNvSpPr txBox="1">
            <a:spLocks/>
          </p:cNvSpPr>
          <p:nvPr/>
        </p:nvSpPr>
        <p:spPr>
          <a:xfrm>
            <a:off x="5020620" y="2216563"/>
            <a:ext cx="720624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3600" dirty="0">
              <a:solidFill>
                <a:schemeClr val="bg1"/>
              </a:solidFill>
            </a:endParaRPr>
          </a:p>
        </p:txBody>
      </p:sp>
      <p:sp>
        <p:nvSpPr>
          <p:cNvPr id="24" name="텍스트 개체 틀 1"/>
          <p:cNvSpPr txBox="1">
            <a:spLocks/>
          </p:cNvSpPr>
          <p:nvPr/>
        </p:nvSpPr>
        <p:spPr>
          <a:xfrm>
            <a:off x="6631947" y="2216563"/>
            <a:ext cx="720624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3600" dirty="0">
              <a:solidFill>
                <a:schemeClr val="bg1"/>
              </a:solidFill>
            </a:endParaRPr>
          </a:p>
        </p:txBody>
      </p:sp>
      <p:sp>
        <p:nvSpPr>
          <p:cNvPr id="34" name="텍스트 개체 틀 1"/>
          <p:cNvSpPr txBox="1">
            <a:spLocks/>
          </p:cNvSpPr>
          <p:nvPr/>
        </p:nvSpPr>
        <p:spPr>
          <a:xfrm>
            <a:off x="2966594" y="2343132"/>
            <a:ext cx="1630511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제품소개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  <p:sp>
        <p:nvSpPr>
          <p:cNvPr id="35" name="텍스트 개체 틀 1"/>
          <p:cNvSpPr txBox="1">
            <a:spLocks/>
          </p:cNvSpPr>
          <p:nvPr/>
        </p:nvSpPr>
        <p:spPr>
          <a:xfrm>
            <a:off x="4563036" y="2343132"/>
            <a:ext cx="1630511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제품특징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  <p:sp>
        <p:nvSpPr>
          <p:cNvPr id="36" name="텍스트 개체 틀 1"/>
          <p:cNvSpPr txBox="1">
            <a:spLocks/>
          </p:cNvSpPr>
          <p:nvPr/>
        </p:nvSpPr>
        <p:spPr>
          <a:xfrm>
            <a:off x="6181849" y="2354635"/>
            <a:ext cx="1630511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dirty="0">
                <a:solidFill>
                  <a:schemeClr val="bg1"/>
                </a:solidFill>
              </a:rPr>
              <a:t>Compare</a:t>
            </a:r>
          </a:p>
        </p:txBody>
      </p:sp>
      <p:sp>
        <p:nvSpPr>
          <p:cNvPr id="40" name="텍스트 개체 틀 1"/>
          <p:cNvSpPr txBox="1">
            <a:spLocks/>
          </p:cNvSpPr>
          <p:nvPr/>
        </p:nvSpPr>
        <p:spPr>
          <a:xfrm>
            <a:off x="7208011" y="2212592"/>
            <a:ext cx="720624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3600" dirty="0">
              <a:solidFill>
                <a:schemeClr val="bg1"/>
              </a:solidFill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ACDE2721-828C-4690-AF64-F097DCE92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0964"/>
            <a:ext cx="9144000" cy="2152372"/>
          </a:xfrm>
          <a:prstGeom prst="rect">
            <a:avLst/>
          </a:prstGeom>
        </p:spPr>
      </p:pic>
      <p:sp>
        <p:nvSpPr>
          <p:cNvPr id="25" name="텍스트 개체 틀 3">
            <a:extLst>
              <a:ext uri="{FF2B5EF4-FFF2-40B4-BE49-F238E27FC236}">
                <a16:creationId xmlns:a16="http://schemas.microsoft.com/office/drawing/2014/main" xmlns="" id="{CD23099C-5D3F-4304-95F2-6318C2A9082A}"/>
              </a:ext>
            </a:extLst>
          </p:cNvPr>
          <p:cNvSpPr txBox="1">
            <a:spLocks/>
          </p:cNvSpPr>
          <p:nvPr/>
        </p:nvSpPr>
        <p:spPr>
          <a:xfrm>
            <a:off x="6302265" y="6597352"/>
            <a:ext cx="2875399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ko-KR"/>
            </a:defPPr>
            <a:lvl1pPr indent="0">
              <a:spcBef>
                <a:spcPts val="0"/>
              </a:spcBef>
              <a:buFont typeface="Arial" pitchFamily="34" charset="0"/>
              <a:buNone/>
              <a:defRPr sz="1000" b="0" i="0" baseline="0"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dirty="0"/>
              <a:t>Copyright © 2016 </a:t>
            </a:r>
            <a:r>
              <a:rPr lang="ko-KR" altLang="en-US" dirty="0"/>
              <a:t>신일기업</a:t>
            </a:r>
            <a:r>
              <a:rPr lang="en-US" altLang="ko-KR" dirty="0"/>
              <a:t>.  All rights reserved.</a:t>
            </a:r>
            <a:endParaRPr lang="en-US" altLang="ko-KR" sz="1200" dirty="0"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323528" y="200715"/>
            <a:ext cx="8496944" cy="984885"/>
          </a:xfrm>
        </p:spPr>
        <p:txBody>
          <a:bodyPr/>
          <a:lstStyle/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altLang="ko-KR" u="sng" dirty="0">
                <a:solidFill>
                  <a:schemeClr val="bg1">
                    <a:lumMod val="50000"/>
                  </a:schemeClr>
                </a:solidFill>
              </a:rPr>
              <a:t>OMPANY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 flipH="1">
            <a:off x="363284" y="686313"/>
            <a:ext cx="8496944" cy="430887"/>
          </a:xfrm>
        </p:spPr>
        <p:txBody>
          <a:bodyPr/>
          <a:lstStyle/>
          <a:p>
            <a:r>
              <a:rPr lang="ko-KR" altLang="en-US" sz="1400" b="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저희 신일기업을 소개 하겠습니다</a:t>
            </a:r>
            <a:r>
              <a:rPr lang="en-US" altLang="ko-KR" sz="1400" b="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. </a:t>
            </a:r>
            <a:endParaRPr lang="en-US" altLang="ko-KR" sz="1400" b="0" dirty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r>
              <a:rPr lang="ko-KR" altLang="en-US" sz="1400" b="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신일 기업에서는 믿음을 주고자 특허 제 </a:t>
            </a:r>
            <a:r>
              <a:rPr lang="en-US" altLang="ko-KR" sz="1400" b="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10-1571541</a:t>
            </a:r>
            <a:r>
              <a:rPr lang="ko-KR" altLang="en-US" sz="1400" b="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호로 등록 하였습니다</a:t>
            </a:r>
            <a:r>
              <a:rPr lang="en-US" altLang="ko-KR" sz="1400" b="0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.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493217" y="2924944"/>
            <a:ext cx="1383608" cy="1383608"/>
            <a:chOff x="1425352" y="2000620"/>
            <a:chExt cx="1980220" cy="1980220"/>
          </a:xfrm>
        </p:grpSpPr>
        <p:sp>
          <p:nvSpPr>
            <p:cNvPr id="6" name="모서리가 둥근 직사각형 5"/>
            <p:cNvSpPr/>
            <p:nvPr userDrawn="1"/>
          </p:nvSpPr>
          <p:spPr>
            <a:xfrm>
              <a:off x="1425352" y="2000620"/>
              <a:ext cx="1980220" cy="1980220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 userDrawn="1"/>
          </p:nvSpPr>
          <p:spPr>
            <a:xfrm>
              <a:off x="1595354" y="2170622"/>
              <a:ext cx="1640216" cy="1640216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F5AC39"/>
                </a:gs>
                <a:gs pos="100000">
                  <a:srgbClr val="FABE3A"/>
                </a:gs>
              </a:gsLst>
              <a:lin ang="8100000" scaled="1"/>
              <a:tileRect/>
            </a:gradFill>
            <a:ln w="1270">
              <a:solidFill>
                <a:schemeClr val="bg1"/>
              </a:solidFill>
            </a:ln>
            <a:effectLst>
              <a:innerShdw blurRad="139700" dist="635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102462" y="2928915"/>
            <a:ext cx="1383608" cy="1383608"/>
            <a:chOff x="1425352" y="2000620"/>
            <a:chExt cx="1980220" cy="1980220"/>
          </a:xfrm>
        </p:grpSpPr>
        <p:sp>
          <p:nvSpPr>
            <p:cNvPr id="9" name="모서리가 둥근 직사각형 8"/>
            <p:cNvSpPr/>
            <p:nvPr userDrawn="1"/>
          </p:nvSpPr>
          <p:spPr>
            <a:xfrm>
              <a:off x="1425352" y="2000620"/>
              <a:ext cx="1980220" cy="1980220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모서리가 둥근 직사각형 9"/>
            <p:cNvSpPr/>
            <p:nvPr userDrawn="1"/>
          </p:nvSpPr>
          <p:spPr>
            <a:xfrm>
              <a:off x="1595354" y="2170622"/>
              <a:ext cx="1640216" cy="1640216"/>
            </a:xfrm>
            <a:prstGeom prst="roundRect">
              <a:avLst>
                <a:gd name="adj" fmla="val 6095"/>
              </a:avLst>
            </a:prstGeom>
            <a:solidFill>
              <a:srgbClr val="63B98A"/>
            </a:solidFill>
            <a:ln w="1270">
              <a:solidFill>
                <a:schemeClr val="bg1"/>
              </a:solidFill>
            </a:ln>
            <a:effectLst>
              <a:innerShdw blurRad="139700" dist="635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701678" y="2928915"/>
            <a:ext cx="1383608" cy="1383608"/>
            <a:chOff x="1425352" y="2000620"/>
            <a:chExt cx="1980220" cy="1980220"/>
          </a:xfrm>
        </p:grpSpPr>
        <p:sp>
          <p:nvSpPr>
            <p:cNvPr id="12" name="모서리가 둥근 직사각형 11"/>
            <p:cNvSpPr/>
            <p:nvPr userDrawn="1"/>
          </p:nvSpPr>
          <p:spPr>
            <a:xfrm>
              <a:off x="1425352" y="2000620"/>
              <a:ext cx="1980220" cy="1980220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모서리가 둥근 직사각형 12"/>
            <p:cNvSpPr/>
            <p:nvPr userDrawn="1"/>
          </p:nvSpPr>
          <p:spPr>
            <a:xfrm>
              <a:off x="1595354" y="2170622"/>
              <a:ext cx="1640216" cy="1640216"/>
            </a:xfrm>
            <a:prstGeom prst="roundRect">
              <a:avLst>
                <a:gd name="adj" fmla="val 6095"/>
              </a:avLst>
            </a:prstGeom>
            <a:solidFill>
              <a:schemeClr val="accent6">
                <a:lumMod val="75000"/>
              </a:schemeClr>
            </a:solidFill>
            <a:ln w="1270">
              <a:solidFill>
                <a:schemeClr val="bg1"/>
              </a:solidFill>
            </a:ln>
            <a:effectLst>
              <a:innerShdw blurRad="139700" dist="635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5313005" y="2928915"/>
            <a:ext cx="1383608" cy="1383608"/>
            <a:chOff x="1425352" y="2000620"/>
            <a:chExt cx="1980220" cy="1980220"/>
          </a:xfrm>
        </p:grpSpPr>
        <p:sp>
          <p:nvSpPr>
            <p:cNvPr id="15" name="모서리가 둥근 직사각형 14"/>
            <p:cNvSpPr/>
            <p:nvPr userDrawn="1"/>
          </p:nvSpPr>
          <p:spPr>
            <a:xfrm>
              <a:off x="1425352" y="2000620"/>
              <a:ext cx="1980220" cy="1980220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모서리가 둥근 직사각형 15"/>
            <p:cNvSpPr/>
            <p:nvPr userDrawn="1"/>
          </p:nvSpPr>
          <p:spPr>
            <a:xfrm>
              <a:off x="1595354" y="2170622"/>
              <a:ext cx="1640216" cy="1640216"/>
            </a:xfrm>
            <a:prstGeom prst="roundRect">
              <a:avLst>
                <a:gd name="adj" fmla="val 6095"/>
              </a:avLst>
            </a:prstGeom>
            <a:solidFill>
              <a:srgbClr val="139F9A"/>
            </a:solidFill>
            <a:ln w="1270">
              <a:solidFill>
                <a:schemeClr val="bg1"/>
              </a:solidFill>
            </a:ln>
            <a:effectLst>
              <a:innerShdw blurRad="139700" dist="635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텍스트 개체 틀 1"/>
          <p:cNvSpPr txBox="1">
            <a:spLocks/>
          </p:cNvSpPr>
          <p:nvPr/>
        </p:nvSpPr>
        <p:spPr>
          <a:xfrm>
            <a:off x="374270" y="3453755"/>
            <a:ext cx="1630511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고객분석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  <p:sp>
        <p:nvSpPr>
          <p:cNvPr id="22" name="텍스트 개체 틀 1"/>
          <p:cNvSpPr txBox="1">
            <a:spLocks/>
          </p:cNvSpPr>
          <p:nvPr/>
        </p:nvSpPr>
        <p:spPr>
          <a:xfrm>
            <a:off x="2433954" y="3368691"/>
            <a:ext cx="720624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3600" dirty="0">
              <a:solidFill>
                <a:schemeClr val="bg1"/>
              </a:solidFill>
            </a:endParaRPr>
          </a:p>
        </p:txBody>
      </p:sp>
      <p:sp>
        <p:nvSpPr>
          <p:cNvPr id="23" name="텍스트 개체 틀 1"/>
          <p:cNvSpPr txBox="1">
            <a:spLocks/>
          </p:cNvSpPr>
          <p:nvPr/>
        </p:nvSpPr>
        <p:spPr>
          <a:xfrm>
            <a:off x="4033170" y="3368691"/>
            <a:ext cx="720624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3600" dirty="0">
              <a:solidFill>
                <a:schemeClr val="bg1"/>
              </a:solidFill>
            </a:endParaRPr>
          </a:p>
        </p:txBody>
      </p:sp>
      <p:sp>
        <p:nvSpPr>
          <p:cNvPr id="24" name="텍스트 개체 틀 1"/>
          <p:cNvSpPr txBox="1">
            <a:spLocks/>
          </p:cNvSpPr>
          <p:nvPr/>
        </p:nvSpPr>
        <p:spPr>
          <a:xfrm>
            <a:off x="5644497" y="3368691"/>
            <a:ext cx="720624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3600" dirty="0">
              <a:solidFill>
                <a:schemeClr val="bg1"/>
              </a:solidFill>
            </a:endParaRPr>
          </a:p>
        </p:txBody>
      </p:sp>
      <p:sp>
        <p:nvSpPr>
          <p:cNvPr id="34" name="텍스트 개체 틀 1"/>
          <p:cNvSpPr txBox="1">
            <a:spLocks/>
          </p:cNvSpPr>
          <p:nvPr/>
        </p:nvSpPr>
        <p:spPr>
          <a:xfrm>
            <a:off x="1979712" y="3453755"/>
            <a:ext cx="1630511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요구사항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  <p:sp>
        <p:nvSpPr>
          <p:cNvPr id="35" name="텍스트 개체 틀 1"/>
          <p:cNvSpPr txBox="1">
            <a:spLocks/>
          </p:cNvSpPr>
          <p:nvPr/>
        </p:nvSpPr>
        <p:spPr>
          <a:xfrm>
            <a:off x="3589561" y="3453755"/>
            <a:ext cx="1630511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대지분석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  <p:sp>
        <p:nvSpPr>
          <p:cNvPr id="36" name="텍스트 개체 틀 1"/>
          <p:cNvSpPr txBox="1">
            <a:spLocks/>
          </p:cNvSpPr>
          <p:nvPr/>
        </p:nvSpPr>
        <p:spPr>
          <a:xfrm>
            <a:off x="5194399" y="3453755"/>
            <a:ext cx="1630511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환경특징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6876519" y="2924944"/>
            <a:ext cx="1383608" cy="1383608"/>
            <a:chOff x="1425352" y="2000620"/>
            <a:chExt cx="1980220" cy="1980220"/>
          </a:xfrm>
        </p:grpSpPr>
        <p:sp>
          <p:nvSpPr>
            <p:cNvPr id="38" name="모서리가 둥근 직사각형 37"/>
            <p:cNvSpPr/>
            <p:nvPr userDrawn="1"/>
          </p:nvSpPr>
          <p:spPr>
            <a:xfrm>
              <a:off x="1425352" y="2000620"/>
              <a:ext cx="1980220" cy="1980220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모서리가 둥근 직사각형 38"/>
            <p:cNvSpPr/>
            <p:nvPr userDrawn="1"/>
          </p:nvSpPr>
          <p:spPr>
            <a:xfrm>
              <a:off x="1595354" y="2170622"/>
              <a:ext cx="1640216" cy="1640216"/>
            </a:xfrm>
            <a:prstGeom prst="roundRect">
              <a:avLst>
                <a:gd name="adj" fmla="val 6095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">
              <a:solidFill>
                <a:schemeClr val="bg1"/>
              </a:solidFill>
            </a:ln>
            <a:effectLst>
              <a:innerShdw blurRad="139700" dist="635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0" name="텍스트 개체 틀 1"/>
          <p:cNvSpPr txBox="1">
            <a:spLocks/>
          </p:cNvSpPr>
          <p:nvPr/>
        </p:nvSpPr>
        <p:spPr>
          <a:xfrm>
            <a:off x="7208011" y="3364720"/>
            <a:ext cx="720624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3600" dirty="0">
              <a:solidFill>
                <a:schemeClr val="bg1"/>
              </a:solidFill>
            </a:endParaRPr>
          </a:p>
        </p:txBody>
      </p:sp>
      <p:sp>
        <p:nvSpPr>
          <p:cNvPr id="41" name="텍스트 개체 틀 1"/>
          <p:cNvSpPr txBox="1">
            <a:spLocks/>
          </p:cNvSpPr>
          <p:nvPr/>
        </p:nvSpPr>
        <p:spPr>
          <a:xfrm>
            <a:off x="6757913" y="3408318"/>
            <a:ext cx="1630511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zoning</a:t>
            </a:r>
          </a:p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isometric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07DFB7A7-9CAF-4B97-8ECE-8FCB57E45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94"/>
                    </a14:imgEffect>
                    <a14:imgEffect>
                      <a14:saturation sat="1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8" y="1263453"/>
            <a:ext cx="8496943" cy="4973859"/>
          </a:xfrm>
          <a:prstGeom prst="rect">
            <a:avLst/>
          </a:prstGeom>
          <a:gradFill>
            <a:gsLst>
              <a:gs pos="0">
                <a:srgbClr val="F5AC39">
                  <a:lumMod val="99000"/>
                </a:srgbClr>
              </a:gs>
              <a:gs pos="100000">
                <a:srgbClr val="FABE3A"/>
              </a:gs>
            </a:gsLst>
            <a:lin ang="8100000" scaled="1"/>
          </a:gradFill>
          <a:effectLst>
            <a:glow>
              <a:schemeClr val="bg1">
                <a:alpha val="75000"/>
              </a:schemeClr>
            </a:glow>
            <a:reflection endPos="0" dist="50800" dir="5400000" sy="-100000" algn="bl" rotWithShape="0"/>
          </a:effectLst>
        </p:spPr>
      </p:pic>
      <p:sp>
        <p:nvSpPr>
          <p:cNvPr id="4" name="텍스트 개체 틀 3"/>
          <p:cNvSpPr txBox="1">
            <a:spLocks/>
          </p:cNvSpPr>
          <p:nvPr/>
        </p:nvSpPr>
        <p:spPr>
          <a:xfrm>
            <a:off x="6302265" y="6597352"/>
            <a:ext cx="2875399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ko-KR"/>
            </a:defPPr>
            <a:lvl1pPr indent="0">
              <a:spcBef>
                <a:spcPts val="0"/>
              </a:spcBef>
              <a:buFont typeface="Arial" pitchFamily="34" charset="0"/>
              <a:buNone/>
              <a:defRPr sz="1000" b="0" i="0" baseline="0"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dirty="0"/>
              <a:t>Copyright © 2016 </a:t>
            </a:r>
            <a:r>
              <a:rPr lang="ko-KR" altLang="en-US" dirty="0"/>
              <a:t>신일기업</a:t>
            </a:r>
            <a:r>
              <a:rPr lang="en-US" altLang="ko-KR" dirty="0"/>
              <a:t>.  All rights reserved.</a:t>
            </a:r>
            <a:endParaRPr lang="en-US" altLang="ko-KR" sz="1200" dirty="0"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501B7368-3CF7-4651-A158-81BBC7D35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5" y="3547710"/>
            <a:ext cx="8258176" cy="302695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E3177CBD-7E65-4014-BDA6-4E3DB3142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5" y="106759"/>
            <a:ext cx="8258175" cy="3346995"/>
          </a:xfrm>
          <a:prstGeom prst="rect">
            <a:avLst/>
          </a:prstGeom>
        </p:spPr>
      </p:pic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539552" y="200715"/>
            <a:ext cx="8496944" cy="984885"/>
          </a:xfrm>
        </p:spPr>
        <p:txBody>
          <a:bodyPr/>
          <a:lstStyle/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altLang="ko-KR" u="sng" dirty="0">
                <a:solidFill>
                  <a:schemeClr val="bg1">
                    <a:lumMod val="50000"/>
                  </a:schemeClr>
                </a:solidFill>
              </a:rPr>
              <a:t>OMPANY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 flipH="1">
            <a:off x="612000" y="634970"/>
            <a:ext cx="8496944" cy="276999"/>
          </a:xfrm>
        </p:spPr>
        <p:txBody>
          <a:bodyPr/>
          <a:lstStyle/>
          <a:p>
            <a:r>
              <a:rPr lang="en-US" altLang="ko-KR" dirty="0" err="1"/>
              <a:t>Steelbracket</a:t>
            </a:r>
            <a:endParaRPr lang="en-US" altLang="ko-KR" dirty="0"/>
          </a:p>
        </p:txBody>
      </p:sp>
      <p:sp>
        <p:nvSpPr>
          <p:cNvPr id="21" name="텍스트 개체 틀 1"/>
          <p:cNvSpPr txBox="1">
            <a:spLocks/>
          </p:cNvSpPr>
          <p:nvPr/>
        </p:nvSpPr>
        <p:spPr>
          <a:xfrm>
            <a:off x="374270" y="3453755"/>
            <a:ext cx="1630511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고객분석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  <p:sp>
        <p:nvSpPr>
          <p:cNvPr id="22" name="텍스트 개체 틀 1"/>
          <p:cNvSpPr txBox="1">
            <a:spLocks/>
          </p:cNvSpPr>
          <p:nvPr/>
        </p:nvSpPr>
        <p:spPr>
          <a:xfrm>
            <a:off x="2433954" y="3368691"/>
            <a:ext cx="720624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3600" dirty="0">
              <a:solidFill>
                <a:schemeClr val="bg1"/>
              </a:solidFill>
            </a:endParaRPr>
          </a:p>
        </p:txBody>
      </p:sp>
      <p:sp>
        <p:nvSpPr>
          <p:cNvPr id="23" name="텍스트 개체 틀 1"/>
          <p:cNvSpPr txBox="1">
            <a:spLocks/>
          </p:cNvSpPr>
          <p:nvPr/>
        </p:nvSpPr>
        <p:spPr>
          <a:xfrm>
            <a:off x="4033170" y="3368691"/>
            <a:ext cx="720624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3600" dirty="0">
              <a:solidFill>
                <a:schemeClr val="bg1"/>
              </a:solidFill>
            </a:endParaRPr>
          </a:p>
        </p:txBody>
      </p:sp>
      <p:sp>
        <p:nvSpPr>
          <p:cNvPr id="24" name="텍스트 개체 틀 1"/>
          <p:cNvSpPr txBox="1">
            <a:spLocks/>
          </p:cNvSpPr>
          <p:nvPr/>
        </p:nvSpPr>
        <p:spPr>
          <a:xfrm>
            <a:off x="5644497" y="3368691"/>
            <a:ext cx="720624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3600" dirty="0">
              <a:solidFill>
                <a:schemeClr val="bg1"/>
              </a:solidFill>
            </a:endParaRPr>
          </a:p>
        </p:txBody>
      </p:sp>
      <p:sp>
        <p:nvSpPr>
          <p:cNvPr id="34" name="텍스트 개체 틀 1"/>
          <p:cNvSpPr txBox="1">
            <a:spLocks/>
          </p:cNvSpPr>
          <p:nvPr/>
        </p:nvSpPr>
        <p:spPr>
          <a:xfrm>
            <a:off x="1979712" y="3453755"/>
            <a:ext cx="1630511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요구사항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  <p:sp>
        <p:nvSpPr>
          <p:cNvPr id="36" name="텍스트 개체 틀 1"/>
          <p:cNvSpPr txBox="1">
            <a:spLocks/>
          </p:cNvSpPr>
          <p:nvPr/>
        </p:nvSpPr>
        <p:spPr>
          <a:xfrm>
            <a:off x="5194399" y="3453755"/>
            <a:ext cx="1630511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dirty="0">
                <a:solidFill>
                  <a:schemeClr val="bg1"/>
                </a:solidFill>
              </a:rPr>
              <a:t>환경특징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  <p:sp>
        <p:nvSpPr>
          <p:cNvPr id="40" name="텍스트 개체 틀 1"/>
          <p:cNvSpPr txBox="1">
            <a:spLocks/>
          </p:cNvSpPr>
          <p:nvPr/>
        </p:nvSpPr>
        <p:spPr>
          <a:xfrm>
            <a:off x="7208011" y="3364720"/>
            <a:ext cx="720624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3600" dirty="0">
              <a:solidFill>
                <a:schemeClr val="bg1"/>
              </a:solidFill>
            </a:endParaRPr>
          </a:p>
        </p:txBody>
      </p:sp>
      <p:sp>
        <p:nvSpPr>
          <p:cNvPr id="41" name="텍스트 개체 틀 1"/>
          <p:cNvSpPr txBox="1">
            <a:spLocks/>
          </p:cNvSpPr>
          <p:nvPr/>
        </p:nvSpPr>
        <p:spPr>
          <a:xfrm>
            <a:off x="6757913" y="3408318"/>
            <a:ext cx="1630511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zoning</a:t>
            </a:r>
          </a:p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isometric</a:t>
            </a:r>
          </a:p>
        </p:txBody>
      </p: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xmlns="" id="{D2ECE03C-45D1-42D9-A608-C5C5788C4F51}"/>
              </a:ext>
            </a:extLst>
          </p:cNvPr>
          <p:cNvSpPr txBox="1">
            <a:spLocks/>
          </p:cNvSpPr>
          <p:nvPr/>
        </p:nvSpPr>
        <p:spPr>
          <a:xfrm>
            <a:off x="6302265" y="6597352"/>
            <a:ext cx="2875399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ko-KR"/>
            </a:defPPr>
            <a:lvl1pPr indent="0">
              <a:spcBef>
                <a:spcPts val="0"/>
              </a:spcBef>
              <a:buFont typeface="Arial" pitchFamily="34" charset="0"/>
              <a:buNone/>
              <a:defRPr sz="1000" b="0" i="0" baseline="0"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dirty="0"/>
              <a:t>Copyright © 2016 </a:t>
            </a:r>
            <a:r>
              <a:rPr lang="ko-KR" altLang="en-US" dirty="0"/>
              <a:t>신일기업</a:t>
            </a:r>
            <a:r>
              <a:rPr lang="en-US" altLang="ko-KR" dirty="0"/>
              <a:t>.  All rights reserved.</a:t>
            </a:r>
            <a:endParaRPr lang="en-US" altLang="ko-KR" sz="1200" dirty="0">
              <a:ea typeface="Tahoma" panose="020B0604030504040204" pitchFamily="34" charset="0"/>
            </a:endParaRPr>
          </a:p>
        </p:txBody>
      </p:sp>
      <p:sp>
        <p:nvSpPr>
          <p:cNvPr id="33" name="텍스트 개체 틀 2">
            <a:extLst>
              <a:ext uri="{FF2B5EF4-FFF2-40B4-BE49-F238E27FC236}">
                <a16:creationId xmlns:a16="http://schemas.microsoft.com/office/drawing/2014/main" xmlns="" id="{242253D1-6EC1-40FB-80AA-310538C35AF0}"/>
              </a:ext>
            </a:extLst>
          </p:cNvPr>
          <p:cNvSpPr txBox="1">
            <a:spLocks/>
          </p:cNvSpPr>
          <p:nvPr/>
        </p:nvSpPr>
        <p:spPr>
          <a:xfrm flipH="1">
            <a:off x="616521" y="858533"/>
            <a:ext cx="84969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u="sng" dirty="0" err="1"/>
              <a:t>Sinilcompany</a:t>
            </a:r>
            <a:r>
              <a:rPr lang="en-US" altLang="ko-KR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85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41"/>
          <p:cNvCxnSpPr/>
          <p:nvPr/>
        </p:nvCxnSpPr>
        <p:spPr>
          <a:xfrm>
            <a:off x="184496" y="836712"/>
            <a:ext cx="8775008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12B11DC3-FEEC-474A-9865-4330AF12A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2140CCA6-51D5-4480-A864-4F8847217391}"/>
              </a:ext>
            </a:extLst>
          </p:cNvPr>
          <p:cNvSpPr/>
          <p:nvPr/>
        </p:nvSpPr>
        <p:spPr>
          <a:xfrm>
            <a:off x="6084168" y="4365103"/>
            <a:ext cx="2808312" cy="1728192"/>
          </a:xfrm>
          <a:prstGeom prst="rect">
            <a:avLst/>
          </a:prstGeom>
          <a:solidFill>
            <a:srgbClr val="139F9A">
              <a:alpha val="26000"/>
            </a:srgbClr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n>
                <a:solidFill>
                  <a:schemeClr val="bg1"/>
                </a:solidFill>
              </a:ln>
              <a:effectLst>
                <a:outerShdw blurRad="50800" dist="50800" dir="5400000" algn="ctr" rotWithShape="0">
                  <a:srgbClr val="000000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C950D5-4536-46AA-B0F3-B4A0C79AF002}"/>
              </a:ext>
            </a:extLst>
          </p:cNvPr>
          <p:cNvSpPr txBox="1"/>
          <p:nvPr/>
        </p:nvSpPr>
        <p:spPr>
          <a:xfrm>
            <a:off x="6097029" y="436510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브라켓 가격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DFE452-5536-44B1-89B2-4C7A7E06EB87}"/>
              </a:ext>
            </a:extLst>
          </p:cNvPr>
          <p:cNvSpPr txBox="1"/>
          <p:nvPr/>
        </p:nvSpPr>
        <p:spPr>
          <a:xfrm>
            <a:off x="6101830" y="4734435"/>
            <a:ext cx="27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rgbClr val="FF0000"/>
                </a:solidFill>
                <a:latin typeface="Algerian" panose="04020705040A02060702" pitchFamily="82" charset="0"/>
              </a:rPr>
              <a:t>모든 종류 </a:t>
            </a:r>
            <a:r>
              <a:rPr lang="en-US" altLang="ko-KR" sz="1100" dirty="0">
                <a:solidFill>
                  <a:srgbClr val="FF0000"/>
                </a:solidFill>
                <a:latin typeface="Algerian" panose="04020705040A02060702" pitchFamily="82" charset="0"/>
              </a:rPr>
              <a:t>1</a:t>
            </a:r>
            <a:r>
              <a:rPr lang="ko-KR" altLang="en-US" sz="1100" dirty="0">
                <a:solidFill>
                  <a:srgbClr val="FF0000"/>
                </a:solidFill>
                <a:latin typeface="Algerian" panose="04020705040A02060702" pitchFamily="82" charset="0"/>
              </a:rPr>
              <a:t>개당 </a:t>
            </a:r>
            <a:r>
              <a:rPr lang="en-US" altLang="ko-KR" sz="1100" u="sng" dirty="0" smtClean="0">
                <a:solidFill>
                  <a:srgbClr val="FF0000"/>
                </a:solidFill>
                <a:latin typeface="Algerian" panose="04020705040A02060702" pitchFamily="82" charset="0"/>
              </a:rPr>
              <a:t>1,000</a:t>
            </a:r>
            <a:r>
              <a:rPr lang="ko-KR" altLang="en-US" sz="1100" smtClean="0">
                <a:solidFill>
                  <a:srgbClr val="FF0000"/>
                </a:solidFill>
                <a:latin typeface="Algerian" panose="04020705040A02060702" pitchFamily="82" charset="0"/>
              </a:rPr>
              <a:t>원</a:t>
            </a:r>
            <a:endParaRPr lang="ko-KR" altLang="en-US" sz="11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2B6716-2029-4F31-BF20-E71723CC414A}"/>
              </a:ext>
            </a:extLst>
          </p:cNvPr>
          <p:cNvSpPr txBox="1"/>
          <p:nvPr/>
        </p:nvSpPr>
        <p:spPr>
          <a:xfrm>
            <a:off x="6097028" y="4914816"/>
            <a:ext cx="25794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/>
              <a:t>규격</a:t>
            </a:r>
            <a:r>
              <a:rPr lang="en-US" altLang="ko-KR" sz="800" dirty="0"/>
              <a:t>, </a:t>
            </a:r>
            <a:r>
              <a:rPr lang="ko-KR" altLang="en-US" sz="800" dirty="0"/>
              <a:t>크기 상관없이 </a:t>
            </a:r>
            <a:r>
              <a:rPr lang="ko-KR" altLang="en-US" sz="800" u="sng" dirty="0">
                <a:solidFill>
                  <a:schemeClr val="accent1"/>
                </a:solidFill>
              </a:rPr>
              <a:t>무조건 </a:t>
            </a:r>
            <a:r>
              <a:rPr lang="en-US" altLang="ko-KR" sz="800" u="sng" dirty="0">
                <a:solidFill>
                  <a:schemeClr val="accent1"/>
                </a:solidFill>
              </a:rPr>
              <a:t>1,000</a:t>
            </a:r>
            <a:r>
              <a:rPr lang="ko-KR" altLang="en-US" sz="800" u="sng" dirty="0" smtClean="0">
                <a:solidFill>
                  <a:schemeClr val="accent1"/>
                </a:solidFill>
              </a:rPr>
              <a:t>원</a:t>
            </a:r>
            <a:r>
              <a:rPr lang="ko-KR" altLang="en-US" sz="800" dirty="0" smtClean="0"/>
              <a:t>입니다</a:t>
            </a:r>
            <a:r>
              <a:rPr lang="en-US" altLang="ko-KR" sz="800" dirty="0"/>
              <a:t>.</a:t>
            </a:r>
            <a:endParaRPr lang="ko-KR" altLang="en-US" sz="800" dirty="0"/>
          </a:p>
        </p:txBody>
      </p:sp>
      <p:sp>
        <p:nvSpPr>
          <p:cNvPr id="8" name="텍스트 개체 틀 3">
            <a:extLst>
              <a:ext uri="{FF2B5EF4-FFF2-40B4-BE49-F238E27FC236}">
                <a16:creationId xmlns:a16="http://schemas.microsoft.com/office/drawing/2014/main" xmlns="" id="{B0CA91A9-08FC-4955-A670-F1D2235CD708}"/>
              </a:ext>
            </a:extLst>
          </p:cNvPr>
          <p:cNvSpPr txBox="1">
            <a:spLocks/>
          </p:cNvSpPr>
          <p:nvPr/>
        </p:nvSpPr>
        <p:spPr>
          <a:xfrm>
            <a:off x="6302265" y="6597352"/>
            <a:ext cx="2875399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ko-KR"/>
            </a:defPPr>
            <a:lvl1pPr indent="0">
              <a:spcBef>
                <a:spcPts val="0"/>
              </a:spcBef>
              <a:buFont typeface="Arial" pitchFamily="34" charset="0"/>
              <a:buNone/>
              <a:defRPr sz="1000" b="0" i="0" baseline="0"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dirty="0"/>
              <a:t>Copyright © 2016 </a:t>
            </a:r>
            <a:r>
              <a:rPr lang="ko-KR" altLang="en-US" dirty="0"/>
              <a:t>신일기업</a:t>
            </a:r>
            <a:r>
              <a:rPr lang="en-US" altLang="ko-KR" dirty="0"/>
              <a:t>.  All rights reserved.</a:t>
            </a:r>
            <a:endParaRPr lang="en-US" altLang="ko-KR" sz="1200" dirty="0">
              <a:ea typeface="Tahoma" panose="020B0604030504040204" pitchFamily="34" charset="0"/>
            </a:endParaRPr>
          </a:p>
        </p:txBody>
      </p:sp>
      <p:sp>
        <p:nvSpPr>
          <p:cNvPr id="9" name="텍스트 개체 틀 3"/>
          <p:cNvSpPr txBox="1">
            <a:spLocks/>
          </p:cNvSpPr>
          <p:nvPr/>
        </p:nvSpPr>
        <p:spPr>
          <a:xfrm>
            <a:off x="6203908" y="5121361"/>
            <a:ext cx="2699631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ko-KR"/>
            </a:defPPr>
            <a:lvl1pPr indent="0">
              <a:spcBef>
                <a:spcPts val="0"/>
              </a:spcBef>
              <a:buFont typeface="Arial" pitchFamily="34" charset="0"/>
              <a:buNone/>
              <a:defRPr sz="1000" b="0" i="0" baseline="0"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ko-KR" altLang="en-US" sz="1200" dirty="0" smtClean="0"/>
              <a:t>최소한 주문 </a:t>
            </a:r>
            <a:r>
              <a:rPr lang="ko-KR" altLang="en-US" sz="1200" dirty="0" err="1" smtClean="0"/>
              <a:t>겟수</a:t>
            </a:r>
            <a:r>
              <a:rPr lang="ko-KR" altLang="en-US" sz="1200" dirty="0" smtClean="0"/>
              <a:t> 종류별 </a:t>
            </a:r>
            <a:r>
              <a:rPr lang="en-US" altLang="ko-KR" sz="1200" dirty="0" smtClean="0"/>
              <a:t>500EA</a:t>
            </a:r>
          </a:p>
          <a:p>
            <a:r>
              <a:rPr lang="ko-KR" altLang="en-US" sz="1200" dirty="0" err="1" smtClean="0"/>
              <a:t>몰딩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150</a:t>
            </a:r>
            <a:r>
              <a:rPr lang="ko-KR" altLang="en-US" sz="1200" dirty="0" smtClean="0"/>
              <a:t>메타 </a:t>
            </a:r>
            <a:r>
              <a:rPr lang="en-US" altLang="ko-KR" sz="1200" dirty="0" smtClean="0"/>
              <a:t>(1</a:t>
            </a:r>
            <a:r>
              <a:rPr lang="ko-KR" altLang="en-US" sz="1200" dirty="0" smtClean="0"/>
              <a:t>묶음↑</a:t>
            </a:r>
            <a:r>
              <a:rPr lang="en-US" altLang="ko-KR" sz="1200" dirty="0" smtClean="0"/>
              <a:t>) </a:t>
            </a:r>
            <a:r>
              <a:rPr lang="ko-KR" altLang="en-US" sz="1200" dirty="0" smtClean="0"/>
              <a:t>종류별로 판매</a:t>
            </a:r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22591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DDCA62DA-8840-4D7D-9D5D-52797984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6" y="1268760"/>
            <a:ext cx="4099471" cy="4919741"/>
          </a:xfrm>
          <a:prstGeom prst="rect">
            <a:avLst/>
          </a:prstGeom>
        </p:spPr>
      </p:pic>
      <p:sp>
        <p:nvSpPr>
          <p:cNvPr id="18" name="텍스트 개체 틀 1"/>
          <p:cNvSpPr txBox="1">
            <a:spLocks/>
          </p:cNvSpPr>
          <p:nvPr/>
        </p:nvSpPr>
        <p:spPr>
          <a:xfrm>
            <a:off x="1544024" y="2158620"/>
            <a:ext cx="720624" cy="39037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328060" y="1988840"/>
            <a:ext cx="4420404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20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ko-KR" altLang="en-US" sz="1100" dirty="0"/>
              <a:t>저희 신일기업을 만나기 전까지는 대부분의 기업이 힘들게 단열 프레임 제작으로 불편함을 느끼고 불필요한 많은 비용이 들었을 겁니다</a:t>
            </a:r>
            <a:r>
              <a:rPr lang="en-US" altLang="ko-KR" sz="1100" dirty="0"/>
              <a:t>.</a:t>
            </a:r>
          </a:p>
          <a:p>
            <a:r>
              <a:rPr lang="ko-KR" altLang="en-US" sz="1100" dirty="0"/>
              <a:t>하지만 저희 신일기업에서 제작한 단열 </a:t>
            </a:r>
            <a:r>
              <a:rPr lang="ko-KR" altLang="en-US" sz="1100" dirty="0" err="1"/>
              <a:t>보강재</a:t>
            </a:r>
            <a:r>
              <a:rPr lang="ko-KR" altLang="en-US" sz="1100" dirty="0"/>
              <a:t> </a:t>
            </a:r>
            <a:r>
              <a:rPr lang="en-US" altLang="ko-KR" sz="1100" dirty="0">
                <a:solidFill>
                  <a:srgbClr val="FF0000"/>
                </a:solidFill>
              </a:rPr>
              <a:t>PC</a:t>
            </a:r>
            <a:r>
              <a:rPr lang="ko-KR" altLang="en-US" sz="1100" dirty="0">
                <a:solidFill>
                  <a:srgbClr val="FF0000"/>
                </a:solidFill>
              </a:rPr>
              <a:t>브라켓</a:t>
            </a:r>
            <a:r>
              <a:rPr lang="ko-KR" altLang="en-US" sz="1100" dirty="0">
                <a:solidFill>
                  <a:schemeClr val="tx1"/>
                </a:solidFill>
              </a:rPr>
              <a:t>을 사용하시면</a:t>
            </a:r>
            <a:endParaRPr lang="en-US" altLang="ko-KR" sz="1100" dirty="0">
              <a:solidFill>
                <a:schemeClr val="tx1"/>
              </a:solidFill>
            </a:endParaRPr>
          </a:p>
          <a:p>
            <a:r>
              <a:rPr lang="ko-KR" altLang="en-US" sz="1100" u="sng" dirty="0">
                <a:solidFill>
                  <a:srgbClr val="FF0000"/>
                </a:solidFill>
              </a:rPr>
              <a:t>비용 절감 효과</a:t>
            </a:r>
            <a:r>
              <a:rPr lang="ko-KR" altLang="en-US" sz="1100" dirty="0">
                <a:solidFill>
                  <a:srgbClr val="FF0000"/>
                </a:solidFill>
              </a:rPr>
              <a:t> </a:t>
            </a:r>
            <a:r>
              <a:rPr lang="ko-KR" altLang="en-US" sz="1100" dirty="0"/>
              <a:t>및 </a:t>
            </a:r>
            <a:r>
              <a:rPr lang="ko-KR" altLang="en-US" sz="1100" u="sng" dirty="0">
                <a:solidFill>
                  <a:srgbClr val="FF0000"/>
                </a:solidFill>
              </a:rPr>
              <a:t>시공과정 간소화까지</a:t>
            </a:r>
            <a:r>
              <a:rPr lang="ko-KR" altLang="en-US" sz="1100" dirty="0">
                <a:solidFill>
                  <a:srgbClr val="FF0000"/>
                </a:solidFill>
              </a:rPr>
              <a:t> </a:t>
            </a:r>
            <a:r>
              <a:rPr lang="ko-KR" altLang="en-US" sz="1100" dirty="0"/>
              <a:t>누리실 수 있습니다</a:t>
            </a:r>
            <a:r>
              <a:rPr lang="en-US" altLang="ko-KR" sz="1100" dirty="0"/>
              <a:t>. </a:t>
            </a:r>
          </a:p>
          <a:p>
            <a:endParaRPr lang="en-US" altLang="ko-KR" sz="1100" dirty="0"/>
          </a:p>
        </p:txBody>
      </p:sp>
      <p:sp>
        <p:nvSpPr>
          <p:cNvPr id="26" name="텍스트 개체 틀 2"/>
          <p:cNvSpPr txBox="1">
            <a:spLocks/>
          </p:cNvSpPr>
          <p:nvPr/>
        </p:nvSpPr>
        <p:spPr>
          <a:xfrm flipH="1">
            <a:off x="4572496" y="1594756"/>
            <a:ext cx="28441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MD이솝체" pitchFamily="18" charset="-127"/>
                <a:ea typeface="MD이솝체" pitchFamily="18" charset="-127"/>
              </a:rPr>
              <a:t>1. </a:t>
            </a:r>
            <a:r>
              <a:rPr lang="ko-KR" altLang="en-US" dirty="0">
                <a:latin typeface="MD이솝체" pitchFamily="18" charset="-127"/>
                <a:ea typeface="MD이솝체" pitchFamily="18" charset="-127"/>
              </a:rPr>
              <a:t>비용 절감 효과</a:t>
            </a:r>
          </a:p>
        </p:txBody>
      </p:sp>
      <p:cxnSp>
        <p:nvCxnSpPr>
          <p:cNvPr id="22" name="Straight Connector 41"/>
          <p:cNvCxnSpPr/>
          <p:nvPr/>
        </p:nvCxnSpPr>
        <p:spPr>
          <a:xfrm>
            <a:off x="184496" y="836712"/>
            <a:ext cx="8775008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그룹 38"/>
          <p:cNvGrpSpPr/>
          <p:nvPr/>
        </p:nvGrpSpPr>
        <p:grpSpPr>
          <a:xfrm>
            <a:off x="184496" y="72557"/>
            <a:ext cx="3299070" cy="649304"/>
            <a:chOff x="1554429" y="2000620"/>
            <a:chExt cx="1722066" cy="1980220"/>
          </a:xfrm>
        </p:grpSpPr>
        <p:sp>
          <p:nvSpPr>
            <p:cNvPr id="40" name="모서리가 둥근 직사각형 39"/>
            <p:cNvSpPr/>
            <p:nvPr userDrawn="1"/>
          </p:nvSpPr>
          <p:spPr>
            <a:xfrm>
              <a:off x="1554429" y="2000620"/>
              <a:ext cx="1722066" cy="1980220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모서리가 둥근 직사각형 40"/>
            <p:cNvSpPr/>
            <p:nvPr userDrawn="1"/>
          </p:nvSpPr>
          <p:spPr>
            <a:xfrm>
              <a:off x="1604701" y="2214545"/>
              <a:ext cx="1621523" cy="1540574"/>
            </a:xfrm>
            <a:prstGeom prst="roundRect">
              <a:avLst>
                <a:gd name="adj" fmla="val 6095"/>
              </a:avLst>
            </a:prstGeom>
            <a:solidFill>
              <a:schemeClr val="accent6">
                <a:lumMod val="75000"/>
              </a:schemeClr>
            </a:solidFill>
            <a:ln w="1270">
              <a:solidFill>
                <a:schemeClr val="bg1"/>
              </a:solidFill>
            </a:ln>
            <a:effectLst>
              <a:innerShdw blurRad="139700" dist="635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564952" y="286048"/>
            <a:ext cx="2515645" cy="2769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fontAlgn="auto">
              <a:spcAft>
                <a:spcPts val="0"/>
              </a:spcAft>
              <a:defRPr/>
            </a:pPr>
            <a:r>
              <a:rPr lang="ko-KR" altLang="en-US" sz="18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우리 제품의 특징이란</a:t>
            </a:r>
            <a:r>
              <a:rPr lang="en-US" altLang="ko-KR" sz="18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?</a:t>
            </a:r>
            <a:endParaRPr lang="en-US" sz="18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2" name="텍스트 개체 틀 2">
            <a:extLst>
              <a:ext uri="{FF2B5EF4-FFF2-40B4-BE49-F238E27FC236}">
                <a16:creationId xmlns:a16="http://schemas.microsoft.com/office/drawing/2014/main" xmlns="" id="{448C88E2-EED4-4C7C-B5A8-E550EF2C705F}"/>
              </a:ext>
            </a:extLst>
          </p:cNvPr>
          <p:cNvSpPr txBox="1">
            <a:spLocks/>
          </p:cNvSpPr>
          <p:nvPr/>
        </p:nvSpPr>
        <p:spPr>
          <a:xfrm flipH="1">
            <a:off x="4564236" y="3525923"/>
            <a:ext cx="28441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MD이솝체" pitchFamily="18" charset="-127"/>
                <a:ea typeface="MD이솝체" pitchFamily="18" charset="-127"/>
              </a:rPr>
              <a:t>2. </a:t>
            </a:r>
            <a:r>
              <a:rPr lang="ko-KR" altLang="en-US" dirty="0">
                <a:latin typeface="MD이솝체" pitchFamily="18" charset="-127"/>
                <a:ea typeface="MD이솝체" pitchFamily="18" charset="-127"/>
              </a:rPr>
              <a:t>비교가 안되는 단가</a:t>
            </a: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xmlns="" id="{C80A2D80-B35C-4C0C-8C08-616C8EE30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3857273"/>
            <a:ext cx="4420404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defPPr>
              <a:defRPr lang="ko-KR"/>
            </a:defPPr>
            <a:lvl1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20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ko-KR" altLang="en-US" sz="1100" b="1" dirty="0">
                <a:solidFill>
                  <a:schemeClr val="accent1"/>
                </a:solidFill>
              </a:rPr>
              <a:t> </a:t>
            </a:r>
            <a:r>
              <a:rPr lang="ko-KR" altLang="en-US" sz="1100" b="1" u="sng" dirty="0">
                <a:solidFill>
                  <a:srgbClr val="FF0000"/>
                </a:solidFill>
              </a:rPr>
              <a:t>무려 모든 브라켓 </a:t>
            </a:r>
            <a:r>
              <a:rPr lang="en-US" altLang="ko-KR" sz="1100" b="1" u="sng" dirty="0">
                <a:solidFill>
                  <a:srgbClr val="FF0000"/>
                </a:solidFill>
              </a:rPr>
              <a:t>1</a:t>
            </a:r>
            <a:r>
              <a:rPr lang="ko-KR" altLang="en-US" sz="1100" b="1" u="sng" dirty="0">
                <a:solidFill>
                  <a:srgbClr val="FF0000"/>
                </a:solidFill>
              </a:rPr>
              <a:t>개의 단가가 </a:t>
            </a:r>
            <a:r>
              <a:rPr lang="en-US" altLang="ko-KR" sz="1100" b="1" u="sng" dirty="0" smtClean="0">
                <a:solidFill>
                  <a:srgbClr val="FF0000"/>
                </a:solidFill>
              </a:rPr>
              <a:t>1,000</a:t>
            </a:r>
            <a:r>
              <a:rPr lang="ko-KR" altLang="en-US" sz="1100" b="1" u="sng" dirty="0">
                <a:solidFill>
                  <a:srgbClr val="FF0000"/>
                </a:solidFill>
              </a:rPr>
              <a:t>원</a:t>
            </a:r>
            <a:endParaRPr lang="en-US" altLang="ko-KR" sz="1100" b="1" u="sng" dirty="0">
              <a:solidFill>
                <a:srgbClr val="FF0000"/>
              </a:solidFill>
            </a:endParaRPr>
          </a:p>
          <a:p>
            <a:pPr algn="ctr"/>
            <a:r>
              <a:rPr lang="ko-KR" altLang="en-US" sz="1100" b="1" u="sng" dirty="0">
                <a:solidFill>
                  <a:schemeClr val="accent1"/>
                </a:solidFill>
              </a:rPr>
              <a:t>어느 절단 </a:t>
            </a:r>
            <a:r>
              <a:rPr lang="ko-KR" altLang="en-US" sz="1100" b="1" u="sng" dirty="0" err="1">
                <a:solidFill>
                  <a:schemeClr val="accent1"/>
                </a:solidFill>
              </a:rPr>
              <a:t>절곡</a:t>
            </a:r>
            <a:r>
              <a:rPr lang="ko-KR" altLang="en-US" sz="1100" b="1" u="sng" dirty="0">
                <a:solidFill>
                  <a:schemeClr val="accent1"/>
                </a:solidFill>
              </a:rPr>
              <a:t>  단열 프레임을 제작하는 기업에 있어</a:t>
            </a:r>
            <a:endParaRPr lang="en-US" altLang="ko-KR" sz="1100" b="1" u="sng" dirty="0">
              <a:solidFill>
                <a:schemeClr val="accent1"/>
              </a:solidFill>
            </a:endParaRPr>
          </a:p>
          <a:p>
            <a:pPr algn="ctr"/>
            <a:r>
              <a:rPr lang="en-US" altLang="ko-KR" sz="1100" b="1" u="sng" dirty="0">
                <a:solidFill>
                  <a:schemeClr val="accent1"/>
                </a:solidFill>
              </a:rPr>
              <a:t> </a:t>
            </a:r>
            <a:r>
              <a:rPr lang="ko-KR" altLang="en-US" sz="1100" b="1" u="sng" dirty="0">
                <a:solidFill>
                  <a:schemeClr val="accent1"/>
                </a:solidFill>
              </a:rPr>
              <a:t>비교 할 수 없는 단열바의 가격이 차이가 날 수 밖에 없습니다</a:t>
            </a:r>
            <a:r>
              <a:rPr lang="en-US" altLang="ko-KR" sz="1100" b="1" u="sng" dirty="0">
                <a:solidFill>
                  <a:schemeClr val="accent1"/>
                </a:solidFill>
              </a:rPr>
              <a:t>.</a:t>
            </a:r>
          </a:p>
          <a:p>
            <a:pPr algn="ctr"/>
            <a:endParaRPr lang="en-US" altLang="ko-KR" sz="1100" b="1" u="sng" dirty="0">
              <a:solidFill>
                <a:schemeClr val="accent1"/>
              </a:solidFill>
            </a:endParaRPr>
          </a:p>
          <a:p>
            <a:pPr algn="ctr"/>
            <a:endParaRPr lang="en-US" altLang="ko-KR" sz="110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A556D2F7-94B5-49E8-9FBA-5D2D1AF88B22}"/>
              </a:ext>
            </a:extLst>
          </p:cNvPr>
          <p:cNvSpPr/>
          <p:nvPr/>
        </p:nvSpPr>
        <p:spPr>
          <a:xfrm>
            <a:off x="4211961" y="1412776"/>
            <a:ext cx="4747544" cy="1656179"/>
          </a:xfrm>
          <a:prstGeom prst="rect">
            <a:avLst/>
          </a:prstGeom>
          <a:noFill/>
          <a:ln cmpd="dbl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B3CD0F34-D70B-400C-8B0F-CF83219FECE6}"/>
              </a:ext>
            </a:extLst>
          </p:cNvPr>
          <p:cNvSpPr/>
          <p:nvPr/>
        </p:nvSpPr>
        <p:spPr>
          <a:xfrm>
            <a:off x="4211960" y="3349435"/>
            <a:ext cx="4747544" cy="1735749"/>
          </a:xfrm>
          <a:prstGeom prst="rect">
            <a:avLst/>
          </a:prstGeom>
          <a:noFill/>
          <a:ln cmpd="dbl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CE942545-FFB7-453A-AEB5-5A610D4D5CC9}"/>
              </a:ext>
            </a:extLst>
          </p:cNvPr>
          <p:cNvSpPr/>
          <p:nvPr/>
        </p:nvSpPr>
        <p:spPr>
          <a:xfrm>
            <a:off x="4227990" y="5373216"/>
            <a:ext cx="4747544" cy="576064"/>
          </a:xfrm>
          <a:prstGeom prst="rect">
            <a:avLst/>
          </a:prstGeom>
          <a:noFill/>
          <a:ln cmpd="dbl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D708CE-FC39-4171-812A-5C68D0FE9F12}"/>
              </a:ext>
            </a:extLst>
          </p:cNvPr>
          <p:cNvSpPr txBox="1"/>
          <p:nvPr/>
        </p:nvSpPr>
        <p:spPr>
          <a:xfrm>
            <a:off x="4211960" y="5525940"/>
            <a:ext cx="4835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/>
              <a:t>다음 장은 다른 기업과 신일기업의 단열 프레임 비교에 들어가보겠습니다</a:t>
            </a:r>
            <a:r>
              <a:rPr lang="en-US" altLang="ko-KR" sz="1100" dirty="0"/>
              <a:t>.</a:t>
            </a:r>
            <a:endParaRPr lang="ko-KR" altLang="en-US" sz="1100" dirty="0"/>
          </a:p>
        </p:txBody>
      </p:sp>
      <p:sp>
        <p:nvSpPr>
          <p:cNvPr id="20" name="텍스트 개체 틀 3">
            <a:extLst>
              <a:ext uri="{FF2B5EF4-FFF2-40B4-BE49-F238E27FC236}">
                <a16:creationId xmlns:a16="http://schemas.microsoft.com/office/drawing/2014/main" xmlns="" id="{1DDBB422-05BA-46DF-92B9-81C11AB5FCF0}"/>
              </a:ext>
            </a:extLst>
          </p:cNvPr>
          <p:cNvSpPr txBox="1">
            <a:spLocks/>
          </p:cNvSpPr>
          <p:nvPr/>
        </p:nvSpPr>
        <p:spPr>
          <a:xfrm>
            <a:off x="6302265" y="6597352"/>
            <a:ext cx="2875399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ko-KR"/>
            </a:defPPr>
            <a:lvl1pPr indent="0">
              <a:spcBef>
                <a:spcPts val="0"/>
              </a:spcBef>
              <a:buFont typeface="Arial" pitchFamily="34" charset="0"/>
              <a:buNone/>
              <a:defRPr sz="1000" b="0" i="0" baseline="0"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dirty="0"/>
              <a:t>Copyright © 2016 </a:t>
            </a:r>
            <a:r>
              <a:rPr lang="ko-KR" altLang="en-US" dirty="0"/>
              <a:t>신일기업</a:t>
            </a:r>
            <a:r>
              <a:rPr lang="en-US" altLang="ko-KR" dirty="0"/>
              <a:t>.  All rights reserved.</a:t>
            </a:r>
            <a:endParaRPr lang="en-US" altLang="ko-KR" sz="1200" dirty="0"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41"/>
          <p:cNvCxnSpPr/>
          <p:nvPr/>
        </p:nvCxnSpPr>
        <p:spPr>
          <a:xfrm>
            <a:off x="184496" y="836712"/>
            <a:ext cx="8775008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그룹 39"/>
          <p:cNvGrpSpPr/>
          <p:nvPr/>
        </p:nvGrpSpPr>
        <p:grpSpPr>
          <a:xfrm>
            <a:off x="184496" y="58945"/>
            <a:ext cx="3299070" cy="649304"/>
            <a:chOff x="1554429" y="2000620"/>
            <a:chExt cx="1722066" cy="1980220"/>
          </a:xfrm>
        </p:grpSpPr>
        <p:sp>
          <p:nvSpPr>
            <p:cNvPr id="41" name="모서리가 둥근 직사각형 40"/>
            <p:cNvSpPr/>
            <p:nvPr userDrawn="1"/>
          </p:nvSpPr>
          <p:spPr>
            <a:xfrm>
              <a:off x="1554429" y="2000620"/>
              <a:ext cx="1722066" cy="1980220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모서리가 둥근 직사각형 41"/>
            <p:cNvSpPr/>
            <p:nvPr userDrawn="1"/>
          </p:nvSpPr>
          <p:spPr>
            <a:xfrm>
              <a:off x="1604701" y="2214545"/>
              <a:ext cx="1621523" cy="1540574"/>
            </a:xfrm>
            <a:prstGeom prst="roundRect">
              <a:avLst>
                <a:gd name="adj" fmla="val 6095"/>
              </a:avLst>
            </a:prstGeom>
            <a:solidFill>
              <a:srgbClr val="63B98A"/>
            </a:solidFill>
            <a:ln w="1270">
              <a:solidFill>
                <a:schemeClr val="bg1"/>
              </a:solidFill>
            </a:ln>
            <a:effectLst>
              <a:innerShdw blurRad="139700" dist="635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453694" y="260648"/>
            <a:ext cx="2515645" cy="2769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fontAlgn="auto">
              <a:spcAft>
                <a:spcPts val="0"/>
              </a:spcAft>
              <a:defRPr/>
            </a:pPr>
            <a:r>
              <a:rPr lang="ko-KR" altLang="en-US" sz="18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타 기업들의 </a:t>
            </a:r>
            <a:r>
              <a:rPr lang="ko-KR" altLang="en-US" sz="1800" b="1" dirty="0" err="1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단열바</a:t>
            </a:r>
            <a:endParaRPr lang="en-US" sz="18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053" name="Picture 5" descr="C:\Users\Administrator\Desktop\타기업 단열바프레임 비교사진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40" y="976944"/>
            <a:ext cx="4243488" cy="34500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타원 1"/>
          <p:cNvSpPr/>
          <p:nvPr/>
        </p:nvSpPr>
        <p:spPr>
          <a:xfrm>
            <a:off x="2335984" y="1268760"/>
            <a:ext cx="1371920" cy="1296144"/>
          </a:xfrm>
          <a:prstGeom prst="ellipse">
            <a:avLst/>
          </a:prstGeom>
          <a:solidFill>
            <a:schemeClr val="bg2">
              <a:alpha val="22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00000"/>
              </a:solidFill>
            </a:endParaRPr>
          </a:p>
        </p:txBody>
      </p:sp>
      <p:pic>
        <p:nvPicPr>
          <p:cNvPr id="2054" name="Picture 6" descr="C:\Users\Administrator\Desktop\KakaoTalk_20190121_095851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76944"/>
            <a:ext cx="4387504" cy="345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타원 48"/>
          <p:cNvSpPr/>
          <p:nvPr/>
        </p:nvSpPr>
        <p:spPr>
          <a:xfrm>
            <a:off x="5796136" y="1988840"/>
            <a:ext cx="1371920" cy="1296144"/>
          </a:xfrm>
          <a:prstGeom prst="ellipse">
            <a:avLst/>
          </a:prstGeom>
          <a:solidFill>
            <a:schemeClr val="bg2">
              <a:alpha val="22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51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184496" y="4509120"/>
            <a:ext cx="8496944" cy="443198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Why </a:t>
            </a:r>
            <a:r>
              <a:rPr lang="en-US" altLang="ko-KR" dirty="0" smtClean="0"/>
              <a:t>? </a:t>
            </a:r>
            <a:endParaRPr lang="en-US" altLang="ko-KR" dirty="0"/>
          </a:p>
        </p:txBody>
      </p:sp>
      <p:sp>
        <p:nvSpPr>
          <p:cNvPr id="52" name="텍스트 개체 틀 3"/>
          <p:cNvSpPr txBox="1">
            <a:spLocks/>
          </p:cNvSpPr>
          <p:nvPr/>
        </p:nvSpPr>
        <p:spPr>
          <a:xfrm>
            <a:off x="238250" y="4961493"/>
            <a:ext cx="8131983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ko-KR"/>
            </a:defPPr>
            <a:lvl1pPr indent="0">
              <a:spcBef>
                <a:spcPts val="0"/>
              </a:spcBef>
              <a:buFont typeface="Arial" pitchFamily="34" charset="0"/>
              <a:buNone/>
              <a:defRPr sz="1000" b="0" i="0" baseline="0"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왜</a:t>
            </a:r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?</a:t>
            </a:r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 단열 프레임 제작에 있어 단열 재료를  굳이 길고 비용도 많이  드는 것을 이용해야  하는가</a:t>
            </a:r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.</a:t>
            </a:r>
          </a:p>
          <a:p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굳이 저렇게 길고 비용과 시간을 투자하며 단열 바를 만드는 방법  밖에 없나</a:t>
            </a:r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.</a:t>
            </a:r>
          </a:p>
          <a:p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해서 저희 사장님은 생각 했습니다</a:t>
            </a:r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. </a:t>
            </a:r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중간 중간 띄어져 있으면  </a:t>
            </a:r>
            <a:r>
              <a:rPr lang="ko-KR" altLang="en-US" sz="1200" dirty="0" err="1" smtClean="0">
                <a:latin typeface="Adobe 고딕 Std B" pitchFamily="34" charset="-127"/>
                <a:ea typeface="Adobe 고딕 Std B" pitchFamily="34" charset="-127"/>
              </a:rPr>
              <a:t>재룟값도</a:t>
            </a:r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 덜 들고 훨씬  간편하지 않을까</a:t>
            </a:r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.</a:t>
            </a:r>
          </a:p>
          <a:p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그래서 저희 회사에서 직접 생각하고 구상해서 특허를 냈습니다</a:t>
            </a:r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. </a:t>
            </a:r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바로 </a:t>
            </a:r>
            <a:r>
              <a:rPr lang="en-US" altLang="ko-KR" sz="120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PC </a:t>
            </a:r>
            <a:r>
              <a:rPr lang="ko-KR" altLang="en-US" sz="1200" dirty="0" err="1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브라켓</a:t>
            </a:r>
            <a:r>
              <a:rPr lang="ko-KR" altLang="en-US" sz="1200" dirty="0" err="1" smtClean="0">
                <a:latin typeface="Adobe 고딕 Std B" pitchFamily="34" charset="-127"/>
                <a:ea typeface="Adobe 고딕 Std B" pitchFamily="34" charset="-127"/>
              </a:rPr>
              <a:t>입니다</a:t>
            </a:r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.</a:t>
            </a:r>
            <a:r>
              <a:rPr lang="ko-KR" altLang="en-US" sz="1200" dirty="0" smtClean="0"/>
              <a:t> 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예를 들자면 다른 기업은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메타당 단열 재료 값이 </a:t>
            </a:r>
            <a:r>
              <a:rPr lang="en-US" altLang="ko-KR" sz="1200" dirty="0" smtClean="0"/>
              <a:t>6,000</a:t>
            </a:r>
            <a:r>
              <a:rPr lang="ko-KR" altLang="en-US" sz="1200" dirty="0" smtClean="0"/>
              <a:t>원 하지만 우리 기업은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메타에 </a:t>
            </a:r>
            <a:r>
              <a:rPr lang="ko-KR" altLang="en-US" sz="1200" dirty="0" err="1" smtClean="0"/>
              <a:t>브라켓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개 </a:t>
            </a:r>
            <a:r>
              <a:rPr lang="en-US" altLang="ko-KR" sz="1200" dirty="0" smtClean="0"/>
              <a:t>3000</a:t>
            </a:r>
            <a:r>
              <a:rPr lang="ko-KR" altLang="en-US" sz="1200" dirty="0" smtClean="0"/>
              <a:t>원</a:t>
            </a:r>
            <a:endParaRPr lang="en-US" altLang="ko-KR" sz="1200" dirty="0" smtClean="0"/>
          </a:p>
          <a:p>
            <a:r>
              <a:rPr lang="ko-KR" altLang="en-US" sz="1200" dirty="0" smtClean="0"/>
              <a:t>그렇다면 </a:t>
            </a:r>
            <a:r>
              <a:rPr lang="en-US" altLang="ko-KR" sz="1200" dirty="0" smtClean="0"/>
              <a:t>9</a:t>
            </a:r>
            <a:r>
              <a:rPr lang="ko-KR" altLang="en-US" sz="1200" dirty="0" smtClean="0"/>
              <a:t>메타 </a:t>
            </a:r>
            <a:r>
              <a:rPr lang="ko-KR" altLang="en-US" sz="1200" dirty="0" err="1" smtClean="0"/>
              <a:t>재료값만</a:t>
            </a:r>
            <a:r>
              <a:rPr lang="ko-KR" altLang="en-US" sz="1200" dirty="0" smtClean="0"/>
              <a:t> 비교를 해보자면 </a:t>
            </a:r>
            <a:r>
              <a:rPr lang="en-US" altLang="ko-KR" sz="1200" dirty="0" smtClean="0"/>
              <a:t>6,000 X 9 = 54,000</a:t>
            </a:r>
            <a:r>
              <a:rPr lang="ko-KR" altLang="en-US" sz="1200" dirty="0" smtClean="0"/>
              <a:t>원 </a:t>
            </a:r>
            <a:r>
              <a:rPr lang="en-US" altLang="ko-KR" sz="1200" dirty="0" smtClean="0"/>
              <a:t>// 3000 X 9 = 27,000</a:t>
            </a:r>
            <a:r>
              <a:rPr lang="ko-KR" altLang="en-US" sz="1200" dirty="0" smtClean="0"/>
              <a:t>차이</a:t>
            </a:r>
            <a:endParaRPr lang="en-US" altLang="ko-KR" sz="1200" dirty="0" smtClean="0"/>
          </a:p>
          <a:p>
            <a:r>
              <a:rPr lang="ko-KR" altLang="en-US" sz="1200" dirty="0" smtClean="0"/>
              <a:t>만약 큰 공사라면 감히 비교를 할래야 할 수가 없는 가격입니다</a:t>
            </a:r>
            <a:r>
              <a:rPr lang="en-US" altLang="ko-K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0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41"/>
          <p:cNvCxnSpPr/>
          <p:nvPr/>
        </p:nvCxnSpPr>
        <p:spPr>
          <a:xfrm>
            <a:off x="184496" y="836712"/>
            <a:ext cx="8775008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그룹 39"/>
          <p:cNvGrpSpPr/>
          <p:nvPr/>
        </p:nvGrpSpPr>
        <p:grpSpPr>
          <a:xfrm>
            <a:off x="184496" y="58945"/>
            <a:ext cx="3299070" cy="649304"/>
            <a:chOff x="1554429" y="2000620"/>
            <a:chExt cx="1722066" cy="1980220"/>
          </a:xfrm>
        </p:grpSpPr>
        <p:sp>
          <p:nvSpPr>
            <p:cNvPr id="41" name="모서리가 둥근 직사각형 40"/>
            <p:cNvSpPr/>
            <p:nvPr userDrawn="1"/>
          </p:nvSpPr>
          <p:spPr>
            <a:xfrm>
              <a:off x="1554429" y="2000620"/>
              <a:ext cx="1722066" cy="1980220"/>
            </a:xfrm>
            <a:prstGeom prst="roundRect">
              <a:avLst>
                <a:gd name="adj" fmla="val 6095"/>
              </a:avLst>
            </a:prstGeom>
            <a:gradFill flip="none" rotWithShape="1">
              <a:gsLst>
                <a:gs pos="0">
                  <a:srgbClr val="E1DFE0"/>
                </a:gs>
                <a:gs pos="100000">
                  <a:srgbClr val="F9FDFF"/>
                </a:gs>
              </a:gsLst>
              <a:lin ang="81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330200" dist="190500" dir="8100000" sx="97000" sy="97000" algn="tr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모서리가 둥근 직사각형 41"/>
            <p:cNvSpPr/>
            <p:nvPr userDrawn="1"/>
          </p:nvSpPr>
          <p:spPr>
            <a:xfrm>
              <a:off x="1604701" y="2214545"/>
              <a:ext cx="1621523" cy="1540574"/>
            </a:xfrm>
            <a:prstGeom prst="roundRect">
              <a:avLst>
                <a:gd name="adj" fmla="val 6095"/>
              </a:avLst>
            </a:prstGeom>
            <a:solidFill>
              <a:srgbClr val="63B98A"/>
            </a:solidFill>
            <a:ln w="1270">
              <a:solidFill>
                <a:schemeClr val="bg1"/>
              </a:solidFill>
            </a:ln>
            <a:effectLst>
              <a:innerShdw blurRad="139700" dist="635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453694" y="260648"/>
            <a:ext cx="2515645" cy="2769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fontAlgn="auto">
              <a:spcAft>
                <a:spcPts val="0"/>
              </a:spcAft>
              <a:defRPr/>
            </a:pPr>
            <a:r>
              <a:rPr lang="ko-KR" altLang="en-US" sz="1800" b="1" dirty="0" err="1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신일기업</a:t>
            </a:r>
            <a:r>
              <a:rPr lang="ko-KR" altLang="en-US" sz="18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샘플</a:t>
            </a:r>
            <a:endParaRPr lang="en-US" sz="18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1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184496" y="4509120"/>
            <a:ext cx="8496944" cy="443198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Why </a:t>
            </a:r>
            <a:r>
              <a:rPr lang="en-US" altLang="ko-KR" dirty="0" smtClean="0"/>
              <a:t>? </a:t>
            </a:r>
            <a:endParaRPr lang="en-US" altLang="ko-KR" dirty="0"/>
          </a:p>
        </p:txBody>
      </p:sp>
      <p:sp>
        <p:nvSpPr>
          <p:cNvPr id="52" name="텍스트 개체 틀 3"/>
          <p:cNvSpPr txBox="1">
            <a:spLocks/>
          </p:cNvSpPr>
          <p:nvPr/>
        </p:nvSpPr>
        <p:spPr>
          <a:xfrm>
            <a:off x="238250" y="4961493"/>
            <a:ext cx="8131983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ko-KR"/>
            </a:defPPr>
            <a:lvl1pPr indent="0">
              <a:spcBef>
                <a:spcPts val="0"/>
              </a:spcBef>
              <a:buFont typeface="Arial" pitchFamily="34" charset="0"/>
              <a:buNone/>
              <a:defRPr sz="1000" b="0" i="0" baseline="0"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왜</a:t>
            </a:r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?</a:t>
            </a:r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 단열 프레임 제작에 있어 단열 재료를  굳이 길고 비용도 많이  드는 것을 이용해야  하는가</a:t>
            </a:r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.</a:t>
            </a:r>
          </a:p>
          <a:p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굳이 저렇게 길고 비용과 시간을 투자하며 단열 바를 만드는 방법  밖에 없나</a:t>
            </a:r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.</a:t>
            </a:r>
          </a:p>
          <a:p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해서 저희 사장님은 생각 했습니다</a:t>
            </a:r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. </a:t>
            </a:r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중간 중간 띄어져 있으면  </a:t>
            </a:r>
            <a:r>
              <a:rPr lang="ko-KR" altLang="en-US" sz="1200" dirty="0" err="1" smtClean="0">
                <a:latin typeface="Adobe 고딕 Std B" pitchFamily="34" charset="-127"/>
                <a:ea typeface="Adobe 고딕 Std B" pitchFamily="34" charset="-127"/>
              </a:rPr>
              <a:t>재룟값도</a:t>
            </a:r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 덜 들고 훨씬  간편하지 않을까</a:t>
            </a:r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.</a:t>
            </a:r>
          </a:p>
          <a:p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그래서 저희 회사에서 직접 생각하고 구상해서 특허를 냈습니다</a:t>
            </a:r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. </a:t>
            </a:r>
            <a:r>
              <a:rPr lang="ko-KR" altLang="en-US" sz="1200" dirty="0" smtClean="0">
                <a:latin typeface="Adobe 고딕 Std B" pitchFamily="34" charset="-127"/>
                <a:ea typeface="Adobe 고딕 Std B" pitchFamily="34" charset="-127"/>
              </a:rPr>
              <a:t>바로 </a:t>
            </a:r>
            <a:r>
              <a:rPr lang="en-US" altLang="ko-KR" sz="1200" dirty="0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PC </a:t>
            </a:r>
            <a:r>
              <a:rPr lang="ko-KR" altLang="en-US" sz="1200" dirty="0" err="1" smtClean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브라켓</a:t>
            </a:r>
            <a:r>
              <a:rPr lang="ko-KR" altLang="en-US" sz="1200" dirty="0" err="1" smtClean="0">
                <a:latin typeface="Adobe 고딕 Std B" pitchFamily="34" charset="-127"/>
                <a:ea typeface="Adobe 고딕 Std B" pitchFamily="34" charset="-127"/>
              </a:rPr>
              <a:t>입니다</a:t>
            </a:r>
            <a:r>
              <a:rPr lang="en-US" altLang="ko-KR" sz="1200" dirty="0" smtClean="0">
                <a:latin typeface="Adobe 고딕 Std B" pitchFamily="34" charset="-127"/>
                <a:ea typeface="Adobe 고딕 Std B" pitchFamily="34" charset="-127"/>
              </a:rPr>
              <a:t>.</a:t>
            </a:r>
            <a:r>
              <a:rPr lang="ko-KR" altLang="en-US" sz="1200" dirty="0" smtClean="0"/>
              <a:t> 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예를 들자면 다른 기업은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메타당 단열 재료 값이 </a:t>
            </a:r>
            <a:r>
              <a:rPr lang="en-US" altLang="ko-KR" sz="1200" dirty="0" smtClean="0"/>
              <a:t>6,000</a:t>
            </a:r>
            <a:r>
              <a:rPr lang="ko-KR" altLang="en-US" sz="1200" dirty="0" smtClean="0"/>
              <a:t>원 하지만 우리 기업은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메타에 </a:t>
            </a:r>
            <a:r>
              <a:rPr lang="ko-KR" altLang="en-US" sz="1200" dirty="0" err="1" smtClean="0"/>
              <a:t>브라켓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개 </a:t>
            </a:r>
            <a:r>
              <a:rPr lang="en-US" altLang="ko-KR" sz="1200" dirty="0" smtClean="0"/>
              <a:t>2000</a:t>
            </a:r>
            <a:r>
              <a:rPr lang="ko-KR" altLang="en-US" sz="1200" dirty="0" smtClean="0"/>
              <a:t>원</a:t>
            </a:r>
            <a:endParaRPr lang="en-US" altLang="ko-KR" sz="1200" dirty="0" smtClean="0"/>
          </a:p>
          <a:p>
            <a:r>
              <a:rPr lang="ko-KR" altLang="en-US" sz="1200" dirty="0" smtClean="0"/>
              <a:t>그렇다면 </a:t>
            </a:r>
            <a:r>
              <a:rPr lang="en-US" altLang="ko-KR" sz="1200" dirty="0" smtClean="0"/>
              <a:t>9</a:t>
            </a:r>
            <a:r>
              <a:rPr lang="ko-KR" altLang="en-US" sz="1200" dirty="0" smtClean="0"/>
              <a:t>메타 </a:t>
            </a:r>
            <a:r>
              <a:rPr lang="ko-KR" altLang="en-US" sz="1200" dirty="0" err="1" smtClean="0"/>
              <a:t>재료값만</a:t>
            </a:r>
            <a:r>
              <a:rPr lang="ko-KR" altLang="en-US" sz="1200" dirty="0" smtClean="0"/>
              <a:t> 비교를 해보자면 </a:t>
            </a:r>
            <a:r>
              <a:rPr lang="en-US" altLang="ko-KR" sz="1200" dirty="0" smtClean="0"/>
              <a:t>6,000 X 9 = 54,000</a:t>
            </a:r>
            <a:r>
              <a:rPr lang="ko-KR" altLang="en-US" sz="1200" dirty="0" smtClean="0"/>
              <a:t>원 </a:t>
            </a:r>
            <a:r>
              <a:rPr lang="en-US" altLang="ko-KR" sz="1200" dirty="0" smtClean="0"/>
              <a:t>// </a:t>
            </a:r>
            <a:r>
              <a:rPr lang="en-US" altLang="ko-KR" sz="1200" dirty="0" smtClean="0"/>
              <a:t>2000</a:t>
            </a:r>
            <a:r>
              <a:rPr lang="en-US" altLang="ko-KR" sz="1200" dirty="0" smtClean="0"/>
              <a:t> </a:t>
            </a:r>
            <a:r>
              <a:rPr lang="en-US" altLang="ko-KR" sz="1200" dirty="0" smtClean="0"/>
              <a:t>X 9 = </a:t>
            </a:r>
            <a:r>
              <a:rPr lang="en-US" altLang="ko-KR" sz="1200" dirty="0" smtClean="0"/>
              <a:t>18</a:t>
            </a:r>
            <a:r>
              <a:rPr lang="en-US" altLang="ko-KR" sz="1200" dirty="0" smtClean="0"/>
              <a:t>,000</a:t>
            </a:r>
            <a:r>
              <a:rPr lang="ko-KR" altLang="en-US" sz="1200" dirty="0" smtClean="0"/>
              <a:t>차이 </a:t>
            </a:r>
            <a:r>
              <a:rPr lang="en-US" altLang="ko-KR" sz="1200" dirty="0" smtClean="0"/>
              <a:t>=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“36000”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차이</a:t>
            </a:r>
            <a:endParaRPr lang="en-US" altLang="ko-KR" sz="1200" b="1" dirty="0" smtClean="0">
              <a:solidFill>
                <a:srgbClr val="FF0000"/>
              </a:solidFill>
            </a:endParaRPr>
          </a:p>
          <a:p>
            <a:r>
              <a:rPr lang="ko-KR" altLang="en-US" sz="1200" dirty="0" smtClean="0"/>
              <a:t>만약 큰 공사라면 감히 비교를 할래야 할 수가 없는 가격입니다</a:t>
            </a:r>
            <a:r>
              <a:rPr lang="en-US" altLang="ko-KR" sz="1200" dirty="0" smtClean="0"/>
              <a:t>.</a:t>
            </a:r>
          </a:p>
        </p:txBody>
      </p:sp>
      <p:pic>
        <p:nvPicPr>
          <p:cNvPr id="3074" name="Picture 2" descr="C:\Users\Administrator\Desktop\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5" y="1154610"/>
            <a:ext cx="429119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esktop\KakaoTalk_20190121_0958506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5386"/>
            <a:ext cx="4290376" cy="326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타원 2"/>
          <p:cNvSpPr/>
          <p:nvPr/>
        </p:nvSpPr>
        <p:spPr>
          <a:xfrm>
            <a:off x="6372200" y="2204864"/>
            <a:ext cx="720080" cy="720080"/>
          </a:xfrm>
          <a:prstGeom prst="ellipse">
            <a:avLst/>
          </a:prstGeom>
          <a:noFill/>
          <a:ln>
            <a:solidFill>
              <a:srgbClr val="C00000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876256" y="2469744"/>
            <a:ext cx="186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&lt; </a:t>
            </a:r>
            <a:r>
              <a:rPr lang="ko-KR" altLang="en-US" sz="1200" dirty="0" smtClean="0">
                <a:solidFill>
                  <a:srgbClr val="FF0000"/>
                </a:solidFill>
              </a:rPr>
              <a:t>검은색 부분 </a:t>
            </a:r>
            <a:r>
              <a:rPr lang="en-US" altLang="ko-KR" sz="1200" dirty="0" smtClean="0">
                <a:solidFill>
                  <a:srgbClr val="FF0000"/>
                </a:solidFill>
              </a:rPr>
              <a:t>(</a:t>
            </a:r>
            <a:r>
              <a:rPr lang="ko-KR" altLang="en-US" sz="1200" dirty="0" err="1" smtClean="0">
                <a:solidFill>
                  <a:srgbClr val="FF0000"/>
                </a:solidFill>
              </a:rPr>
              <a:t>몰딩</a:t>
            </a:r>
            <a:r>
              <a:rPr lang="en-US" altLang="ko-KR" sz="1200" dirty="0" smtClean="0">
                <a:solidFill>
                  <a:srgbClr val="FF0000"/>
                </a:solidFill>
              </a:rPr>
              <a:t>)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/>
          <p:cNvSpPr>
            <a:spLocks noGrp="1"/>
          </p:cNvSpPr>
          <p:nvPr>
            <p:ph type="body" sz="quarter" idx="10"/>
          </p:nvPr>
        </p:nvSpPr>
        <p:spPr>
          <a:xfrm flipH="1">
            <a:off x="4401952" y="1412776"/>
            <a:ext cx="4301483" cy="609398"/>
          </a:xfrm>
        </p:spPr>
        <p:txBody>
          <a:bodyPr/>
          <a:lstStyle/>
          <a:p>
            <a:r>
              <a:rPr lang="ko-KR" altLang="en-US" sz="4400" u="sng" dirty="0" smtClean="0">
                <a:solidFill>
                  <a:schemeClr val="bg1">
                    <a:lumMod val="65000"/>
                  </a:schemeClr>
                </a:solidFill>
              </a:rPr>
              <a:t>마무리에 </a:t>
            </a:r>
            <a:r>
              <a:rPr lang="ko-KR" altLang="en-US" sz="4400" u="sng" dirty="0" smtClean="0">
                <a:solidFill>
                  <a:schemeClr val="bg1">
                    <a:lumMod val="65000"/>
                  </a:schemeClr>
                </a:solidFill>
              </a:rPr>
              <a:t>앞서</a:t>
            </a:r>
            <a:endParaRPr lang="ko-KR" altLang="en-US" sz="44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텍스트 개체 틀 1"/>
          <p:cNvSpPr txBox="1">
            <a:spLocks/>
          </p:cNvSpPr>
          <p:nvPr/>
        </p:nvSpPr>
        <p:spPr>
          <a:xfrm>
            <a:off x="2261033" y="2949342"/>
            <a:ext cx="631864" cy="44197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6" name="텍스트 개체 틀 1"/>
          <p:cNvSpPr txBox="1">
            <a:spLocks/>
          </p:cNvSpPr>
          <p:nvPr/>
        </p:nvSpPr>
        <p:spPr>
          <a:xfrm>
            <a:off x="1066531" y="3170328"/>
            <a:ext cx="429482" cy="3804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8" name="텍스트 개체 틀 1"/>
          <p:cNvSpPr txBox="1">
            <a:spLocks/>
          </p:cNvSpPr>
          <p:nvPr/>
        </p:nvSpPr>
        <p:spPr>
          <a:xfrm>
            <a:off x="1608788" y="3953308"/>
            <a:ext cx="429482" cy="38041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9" name="텍스트 개체 틀 1"/>
          <p:cNvSpPr txBox="1">
            <a:spLocks/>
          </p:cNvSpPr>
          <p:nvPr/>
        </p:nvSpPr>
        <p:spPr>
          <a:xfrm>
            <a:off x="2566409" y="4639857"/>
            <a:ext cx="429482" cy="38041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44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dirty="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4098" name="Picture 2" descr="C:\Users\Administrator\Desktop\공사한사진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90" y="2097658"/>
            <a:ext cx="1323720" cy="131429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공사한사진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13" y="2717683"/>
            <a:ext cx="779921" cy="723509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esktop\공사사진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46" y="4352912"/>
            <a:ext cx="587486" cy="619224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텍스트 개체 틀 3"/>
          <p:cNvSpPr txBox="1">
            <a:spLocks/>
          </p:cNvSpPr>
          <p:nvPr/>
        </p:nvSpPr>
        <p:spPr>
          <a:xfrm>
            <a:off x="4403600" y="2085232"/>
            <a:ext cx="4632896" cy="129266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ko-KR"/>
            </a:defPPr>
            <a:lvl1pPr indent="0">
              <a:spcBef>
                <a:spcPts val="0"/>
              </a:spcBef>
              <a:buFont typeface="Arial" pitchFamily="34" charset="0"/>
              <a:buNone/>
              <a:defRPr sz="1000" b="0" i="0" baseline="0"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ko-KR" altLang="en-US" sz="1200" dirty="0" smtClean="0"/>
              <a:t>저희 신일 기업에서는 단열 </a:t>
            </a:r>
            <a:r>
              <a:rPr lang="ko-KR" altLang="en-US" sz="1200" dirty="0"/>
              <a:t>프레임 제작으로 인한 불편을 </a:t>
            </a:r>
            <a:r>
              <a:rPr lang="ko-KR" altLang="en-US" sz="1200" dirty="0" smtClean="0"/>
              <a:t>해소하고자 많은 노력 하였고 </a:t>
            </a:r>
            <a:r>
              <a:rPr lang="ko-KR" altLang="en-US" sz="1200" dirty="0" err="1" smtClean="0"/>
              <a:t>시험률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1.2</a:t>
            </a:r>
            <a:r>
              <a:rPr lang="ko-KR" altLang="en-US" sz="1200" dirty="0" smtClean="0"/>
              <a:t>대까지 끌어 올렸으며</a:t>
            </a:r>
            <a:endParaRPr lang="en-US" altLang="ko-KR" sz="1200" dirty="0" smtClean="0"/>
          </a:p>
          <a:p>
            <a:r>
              <a:rPr lang="ko-KR" altLang="en-US" sz="1200" dirty="0" smtClean="0"/>
              <a:t>앞으로 모든 단열 프레임 재료에 저희 </a:t>
            </a:r>
            <a:r>
              <a:rPr lang="en-US" altLang="ko-KR" sz="1200" dirty="0" smtClean="0"/>
              <a:t>PC </a:t>
            </a:r>
            <a:r>
              <a:rPr lang="ko-KR" altLang="en-US" sz="1200" dirty="0" err="1" smtClean="0"/>
              <a:t>브라켓이</a:t>
            </a:r>
            <a:r>
              <a:rPr lang="ko-KR" altLang="en-US" sz="1200" dirty="0" smtClean="0"/>
              <a:t> 들어갈 수 있도록 많은 노력을 하겠습니다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마산 부산 쪽 기업은 저희 기업의 무한한 성장 가능성에 저희 </a:t>
            </a:r>
            <a:r>
              <a:rPr lang="ko-KR" altLang="en-US" sz="1200" dirty="0" err="1" smtClean="0"/>
              <a:t>브라켓을</a:t>
            </a:r>
            <a:r>
              <a:rPr lang="ko-KR" altLang="en-US" sz="1200" dirty="0" smtClean="0"/>
              <a:t> 벌써 선점하기 시작 하였습니다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많은 이용 부탁 드리겠습니다</a:t>
            </a:r>
            <a:r>
              <a:rPr lang="en-US" altLang="ko-KR" sz="1200" dirty="0" smtClean="0"/>
              <a:t>.</a:t>
            </a:r>
          </a:p>
        </p:txBody>
      </p:sp>
      <p:sp>
        <p:nvSpPr>
          <p:cNvPr id="31" name="텍스트 개체 틀 3"/>
          <p:cNvSpPr txBox="1">
            <a:spLocks/>
          </p:cNvSpPr>
          <p:nvPr/>
        </p:nvSpPr>
        <p:spPr>
          <a:xfrm>
            <a:off x="4403600" y="3778209"/>
            <a:ext cx="4416872" cy="129266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ko-KR"/>
            </a:defPPr>
            <a:lvl1pPr indent="0">
              <a:spcBef>
                <a:spcPts val="0"/>
              </a:spcBef>
              <a:buFont typeface="Arial" pitchFamily="34" charset="0"/>
              <a:buNone/>
              <a:defRPr sz="1000" b="0" i="0" baseline="0"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ko-KR" altLang="en-US" sz="1200" u="sng" dirty="0" smtClean="0">
                <a:solidFill>
                  <a:srgbClr val="FF0000"/>
                </a:solidFill>
              </a:rPr>
              <a:t>저렴한 가격</a:t>
            </a:r>
            <a:r>
              <a:rPr lang="en-US" altLang="ko-KR" sz="1200" u="sng" dirty="0" smtClean="0">
                <a:solidFill>
                  <a:srgbClr val="FF0000"/>
                </a:solidFill>
              </a:rPr>
              <a:t>, </a:t>
            </a:r>
            <a:r>
              <a:rPr lang="ko-KR" altLang="en-US" sz="1200" u="sng" dirty="0" smtClean="0">
                <a:solidFill>
                  <a:srgbClr val="FF0000"/>
                </a:solidFill>
              </a:rPr>
              <a:t>튼튼한 견고성</a:t>
            </a:r>
            <a:r>
              <a:rPr lang="en-US" altLang="ko-KR" sz="1200" u="sng" dirty="0" smtClean="0">
                <a:solidFill>
                  <a:srgbClr val="FF0000"/>
                </a:solidFill>
              </a:rPr>
              <a:t>, </a:t>
            </a:r>
            <a:r>
              <a:rPr lang="ko-KR" altLang="en-US" sz="1200" u="sng" dirty="0" smtClean="0">
                <a:solidFill>
                  <a:srgbClr val="FF0000"/>
                </a:solidFill>
              </a:rPr>
              <a:t>효율적인 제작과 시공</a:t>
            </a:r>
            <a:r>
              <a:rPr lang="ko-KR" altLang="en-US" sz="1200" dirty="0" smtClean="0">
                <a:solidFill>
                  <a:srgbClr val="FF0000"/>
                </a:solidFill>
              </a:rPr>
              <a:t>이 </a:t>
            </a:r>
            <a:r>
              <a:rPr lang="ko-KR" altLang="en-US" sz="1200" dirty="0">
                <a:solidFill>
                  <a:srgbClr val="00B0F0"/>
                </a:solidFill>
              </a:rPr>
              <a:t>장점</a:t>
            </a:r>
            <a:r>
              <a:rPr lang="ko-KR" altLang="en-US" sz="1200" dirty="0"/>
              <a:t>인</a:t>
            </a:r>
            <a:br>
              <a:rPr lang="ko-KR" altLang="en-US" sz="1200" dirty="0"/>
            </a:br>
            <a:r>
              <a:rPr lang="ko-KR" altLang="en-US" sz="1200" dirty="0" smtClean="0"/>
              <a:t>신일 기업에서 </a:t>
            </a:r>
            <a:r>
              <a:rPr lang="ko-KR" altLang="en-US" sz="1200" dirty="0"/>
              <a:t>제작한 단열 </a:t>
            </a:r>
            <a:r>
              <a:rPr lang="ko-KR" altLang="en-US" sz="1200" dirty="0" err="1"/>
              <a:t>보강재</a:t>
            </a:r>
            <a:r>
              <a:rPr lang="ko-KR" altLang="en-US" sz="1200" dirty="0"/>
              <a:t> </a:t>
            </a:r>
            <a:r>
              <a:rPr lang="en-US" altLang="ko-KR" sz="1200" dirty="0" smtClean="0"/>
              <a:t>PC </a:t>
            </a:r>
            <a:r>
              <a:rPr lang="ko-KR" altLang="en-US" sz="1200" dirty="0" err="1" smtClean="0"/>
              <a:t>브라켓</a:t>
            </a:r>
            <a:r>
              <a:rPr lang="ko-KR" altLang="en-US" sz="1200" dirty="0" smtClean="0"/>
              <a:t> </a:t>
            </a:r>
            <a:r>
              <a:rPr lang="ko-KR" altLang="en-US" sz="1200" dirty="0" smtClean="0"/>
              <a:t>많이 이용 해주세요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/>
          </a:p>
          <a:p>
            <a:r>
              <a:rPr lang="ko-KR" altLang="en-US" sz="1200" dirty="0" smtClean="0"/>
              <a:t>절단</a:t>
            </a:r>
            <a:r>
              <a:rPr lang="en-US" altLang="ko-KR" sz="1200" dirty="0" smtClean="0"/>
              <a:t>,</a:t>
            </a:r>
            <a:r>
              <a:rPr lang="ko-KR" altLang="en-US" sz="1200" dirty="0" err="1" smtClean="0"/>
              <a:t>절곡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단열 바 제작 관련 견적 문의는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추천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</a:t>
            </a:r>
            <a:r>
              <a:rPr lang="en-US" altLang="ko-KR" sz="1200" dirty="0" smtClean="0"/>
              <a:t>01077118243  </a:t>
            </a:r>
          </a:p>
          <a:p>
            <a:endParaRPr lang="en-US" altLang="ko-KR" sz="1200" b="1" dirty="0" smtClean="0"/>
          </a:p>
          <a:p>
            <a:r>
              <a:rPr lang="en-US" altLang="ko-KR" sz="1200" dirty="0" smtClean="0"/>
              <a:t>(</a:t>
            </a:r>
            <a:r>
              <a:rPr lang="ko-KR" altLang="en-US" sz="1200" dirty="0" smtClean="0"/>
              <a:t>타 지역 운송가능</a:t>
            </a:r>
            <a:r>
              <a:rPr lang="en-US" altLang="ko-KR" sz="1200" dirty="0" smtClean="0"/>
              <a:t>) </a:t>
            </a:r>
            <a:r>
              <a:rPr lang="ko-KR" altLang="en-US" sz="1200" dirty="0" smtClean="0"/>
              <a:t>부재 시 </a:t>
            </a:r>
            <a:r>
              <a:rPr lang="en-US" altLang="ko-KR" sz="1200" b="1" dirty="0" smtClean="0"/>
              <a:t>062-228-8888 </a:t>
            </a:r>
            <a:r>
              <a:rPr lang="ko-KR" altLang="en-US" sz="1200" dirty="0" smtClean="0"/>
              <a:t>연락주세요</a:t>
            </a:r>
            <a:r>
              <a:rPr lang="en-US" altLang="ko-KR" sz="1200" dirty="0" smtClean="0"/>
              <a:t>.</a:t>
            </a:r>
            <a:r>
              <a:rPr lang="ko-KR" altLang="en-US" sz="1200" dirty="0"/>
              <a:t/>
            </a:r>
            <a:br>
              <a:rPr lang="ko-KR" altLang="en-US" sz="1200" dirty="0"/>
            </a:br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37398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56dd1def8b50eb304f6fe074b56938609d7635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543</Words>
  <Application>Microsoft Office PowerPoint</Application>
  <PresentationFormat>화면 슬라이드 쇼(4:3)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pello5</dc:creator>
  <cp:lastModifiedBy>Registered User</cp:lastModifiedBy>
  <cp:revision>82</cp:revision>
  <dcterms:created xsi:type="dcterms:W3CDTF">2014-12-22T07:01:46Z</dcterms:created>
  <dcterms:modified xsi:type="dcterms:W3CDTF">2019-01-21T07:54:47Z</dcterms:modified>
</cp:coreProperties>
</file>